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82" r:id="rId4"/>
  </p:sldMasterIdLst>
  <p:notesMasterIdLst>
    <p:notesMasterId r:id="rId35"/>
  </p:notesMasterIdLst>
  <p:handoutMasterIdLst>
    <p:handoutMasterId r:id="rId36"/>
  </p:handoutMasterIdLst>
  <p:sldIdLst>
    <p:sldId id="327" r:id="rId5"/>
    <p:sldId id="338" r:id="rId6"/>
    <p:sldId id="339" r:id="rId7"/>
    <p:sldId id="342" r:id="rId8"/>
    <p:sldId id="343" r:id="rId9"/>
    <p:sldId id="344" r:id="rId10"/>
    <p:sldId id="345" r:id="rId11"/>
    <p:sldId id="346" r:id="rId12"/>
    <p:sldId id="347" r:id="rId13"/>
    <p:sldId id="361" r:id="rId14"/>
    <p:sldId id="349" r:id="rId15"/>
    <p:sldId id="352" r:id="rId16"/>
    <p:sldId id="365" r:id="rId17"/>
    <p:sldId id="366" r:id="rId18"/>
    <p:sldId id="367" r:id="rId19"/>
    <p:sldId id="368" r:id="rId20"/>
    <p:sldId id="369" r:id="rId21"/>
    <p:sldId id="353" r:id="rId22"/>
    <p:sldId id="354" r:id="rId23"/>
    <p:sldId id="355" r:id="rId24"/>
    <p:sldId id="356" r:id="rId25"/>
    <p:sldId id="357" r:id="rId26"/>
    <p:sldId id="358" r:id="rId27"/>
    <p:sldId id="359" r:id="rId28"/>
    <p:sldId id="350" r:id="rId29"/>
    <p:sldId id="362" r:id="rId30"/>
    <p:sldId id="364" r:id="rId31"/>
    <p:sldId id="351" r:id="rId32"/>
    <p:sldId id="340" r:id="rId33"/>
    <p:sldId id="341" r:id="rId34"/>
  </p:sldIdLst>
  <p:sldSz cx="9906000" cy="6858000" type="A4"/>
  <p:notesSz cx="7099300" cy="10234613"/>
  <p:defaultTextStyle>
    <a:defPPr>
      <a:defRPr lang="en-US"/>
    </a:defPPr>
    <a:lvl1pPr algn="l" rtl="0" fontAlgn="base">
      <a:spcBef>
        <a:spcPct val="0"/>
      </a:spcBef>
      <a:spcAft>
        <a:spcPct val="0"/>
      </a:spcAft>
      <a:defRPr sz="2500" kern="1200">
        <a:solidFill>
          <a:schemeClr val="tx1"/>
        </a:solidFill>
        <a:latin typeface="Arial" charset="0"/>
        <a:ea typeface="MS PGothic" pitchFamily="34" charset="-128"/>
        <a:cs typeface="+mn-cs"/>
      </a:defRPr>
    </a:lvl1pPr>
    <a:lvl2pPr marL="482600" indent="-25400" algn="l" rtl="0" fontAlgn="base">
      <a:spcBef>
        <a:spcPct val="0"/>
      </a:spcBef>
      <a:spcAft>
        <a:spcPct val="0"/>
      </a:spcAft>
      <a:defRPr sz="2500" kern="1200">
        <a:solidFill>
          <a:schemeClr val="tx1"/>
        </a:solidFill>
        <a:latin typeface="Arial" charset="0"/>
        <a:ea typeface="MS PGothic" pitchFamily="34" charset="-128"/>
        <a:cs typeface="+mn-cs"/>
      </a:defRPr>
    </a:lvl2pPr>
    <a:lvl3pPr marL="966788" indent="-52388" algn="l" rtl="0" fontAlgn="base">
      <a:spcBef>
        <a:spcPct val="0"/>
      </a:spcBef>
      <a:spcAft>
        <a:spcPct val="0"/>
      </a:spcAft>
      <a:defRPr sz="2500" kern="1200">
        <a:solidFill>
          <a:schemeClr val="tx1"/>
        </a:solidFill>
        <a:latin typeface="Arial" charset="0"/>
        <a:ea typeface="MS PGothic" pitchFamily="34" charset="-128"/>
        <a:cs typeface="+mn-cs"/>
      </a:defRPr>
    </a:lvl3pPr>
    <a:lvl4pPr marL="1450975" indent="-79375" algn="l" rtl="0" fontAlgn="base">
      <a:spcBef>
        <a:spcPct val="0"/>
      </a:spcBef>
      <a:spcAft>
        <a:spcPct val="0"/>
      </a:spcAft>
      <a:defRPr sz="2500" kern="1200">
        <a:solidFill>
          <a:schemeClr val="tx1"/>
        </a:solidFill>
        <a:latin typeface="Arial" charset="0"/>
        <a:ea typeface="MS PGothic" pitchFamily="34" charset="-128"/>
        <a:cs typeface="+mn-cs"/>
      </a:defRPr>
    </a:lvl4pPr>
    <a:lvl5pPr marL="1933575" indent="-104775" algn="l" rtl="0" fontAlgn="base">
      <a:spcBef>
        <a:spcPct val="0"/>
      </a:spcBef>
      <a:spcAft>
        <a:spcPct val="0"/>
      </a:spcAft>
      <a:defRPr sz="2500" kern="1200">
        <a:solidFill>
          <a:schemeClr val="tx1"/>
        </a:solidFill>
        <a:latin typeface="Arial" charset="0"/>
        <a:ea typeface="MS PGothic" pitchFamily="34" charset="-128"/>
        <a:cs typeface="+mn-cs"/>
      </a:defRPr>
    </a:lvl5pPr>
    <a:lvl6pPr marL="2286000" algn="l" defTabSz="914400" rtl="0" eaLnBrk="1" latinLnBrk="0" hangingPunct="1">
      <a:defRPr sz="2500" kern="1200">
        <a:solidFill>
          <a:schemeClr val="tx1"/>
        </a:solidFill>
        <a:latin typeface="Arial" charset="0"/>
        <a:ea typeface="MS PGothic" pitchFamily="34" charset="-128"/>
        <a:cs typeface="+mn-cs"/>
      </a:defRPr>
    </a:lvl6pPr>
    <a:lvl7pPr marL="2743200" algn="l" defTabSz="914400" rtl="0" eaLnBrk="1" latinLnBrk="0" hangingPunct="1">
      <a:defRPr sz="2500" kern="1200">
        <a:solidFill>
          <a:schemeClr val="tx1"/>
        </a:solidFill>
        <a:latin typeface="Arial" charset="0"/>
        <a:ea typeface="MS PGothic" pitchFamily="34" charset="-128"/>
        <a:cs typeface="+mn-cs"/>
      </a:defRPr>
    </a:lvl7pPr>
    <a:lvl8pPr marL="3200400" algn="l" defTabSz="914400" rtl="0" eaLnBrk="1" latinLnBrk="0" hangingPunct="1">
      <a:defRPr sz="2500" kern="1200">
        <a:solidFill>
          <a:schemeClr val="tx1"/>
        </a:solidFill>
        <a:latin typeface="Arial" charset="0"/>
        <a:ea typeface="MS PGothic" pitchFamily="34" charset="-128"/>
        <a:cs typeface="+mn-cs"/>
      </a:defRPr>
    </a:lvl8pPr>
    <a:lvl9pPr marL="3657600" algn="l" defTabSz="914400" rtl="0" eaLnBrk="1" latinLnBrk="0" hangingPunct="1">
      <a:defRPr sz="2500" kern="1200">
        <a:solidFill>
          <a:schemeClr val="tx1"/>
        </a:solidFill>
        <a:latin typeface="Arial" charset="0"/>
        <a:ea typeface="MS PGothic" pitchFamily="34" charset="-128"/>
        <a:cs typeface="+mn-cs"/>
      </a:defRPr>
    </a:lvl9pPr>
  </p:defaultTextStyle>
  <p:extLst>
    <p:ext uri="{521415D9-36F7-43E2-AB2F-B90AF26B5E84}">
      <p14:sectionLst xmlns:p14="http://schemas.microsoft.com/office/powerpoint/2010/main">
        <p14:section name="Untitled Section" id="{A9EE7B21-1476-46F7-A756-EF358078292D}">
          <p14:sldIdLst>
            <p14:sldId id="327"/>
            <p14:sldId id="338"/>
            <p14:sldId id="339"/>
            <p14:sldId id="342"/>
            <p14:sldId id="343"/>
            <p14:sldId id="344"/>
            <p14:sldId id="345"/>
            <p14:sldId id="346"/>
            <p14:sldId id="347"/>
            <p14:sldId id="361"/>
            <p14:sldId id="349"/>
            <p14:sldId id="352"/>
            <p14:sldId id="365"/>
            <p14:sldId id="366"/>
            <p14:sldId id="367"/>
            <p14:sldId id="368"/>
            <p14:sldId id="369"/>
            <p14:sldId id="353"/>
            <p14:sldId id="354"/>
            <p14:sldId id="355"/>
            <p14:sldId id="356"/>
            <p14:sldId id="357"/>
            <p14:sldId id="358"/>
            <p14:sldId id="359"/>
            <p14:sldId id="350"/>
            <p14:sldId id="362"/>
            <p14:sldId id="364"/>
          </p14:sldIdLst>
        </p14:section>
        <p14:section name="extra stuff" id="{507C2BF6-B3D7-3A45-9E6F-1FC001921FB0}">
          <p14:sldIdLst>
            <p14:sldId id="351"/>
            <p14:sldId id="340"/>
            <p14:sldId id="341"/>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Walters" initials="JW" lastIdx="5"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F72"/>
    <a:srgbClr val="BBC8AC"/>
    <a:srgbClr val="CDA7AD"/>
    <a:srgbClr val="99B2C7"/>
    <a:srgbClr val="822433"/>
    <a:srgbClr val="557630"/>
    <a:srgbClr val="002147"/>
    <a:srgbClr val="5482AB"/>
    <a:srgbClr val="B9DAFF"/>
    <a:srgbClr val="D4E5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09" autoAdjust="0"/>
    <p:restoredTop sz="73108" autoAdjust="0"/>
  </p:normalViewPr>
  <p:slideViewPr>
    <p:cSldViewPr snapToGrid="0">
      <p:cViewPr varScale="1">
        <p:scale>
          <a:sx n="60" d="100"/>
          <a:sy n="60" d="100"/>
        </p:scale>
        <p:origin x="1236" y="78"/>
      </p:cViewPr>
      <p:guideLst>
        <p:guide orient="horz" pos="2160"/>
        <p:guide pos="31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0" d="100"/>
          <a:sy n="80" d="100"/>
        </p:scale>
        <p:origin x="-2076" y="-84"/>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tay59806\AppData\Local\Microsoft\Windows\Temporary%20Internet%20Files\Content.Outlook\I7II458L\Project%20metrics%2020140623.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cat>
            <c:strLit>
              <c:ptCount val="4"/>
              <c:pt idx="0">
                <c:v>Baseline (2013)</c:v>
              </c:pt>
              <c:pt idx="1">
                <c:v> Topaz</c:v>
              </c:pt>
              <c:pt idx="2">
                <c:v> Emerald</c:v>
              </c:pt>
              <c:pt idx="3">
                <c:v> Malachite (Today)</c:v>
              </c:pt>
            </c:strLit>
          </c:cat>
          <c:val>
            <c:numRef>
              <c:f>'Unit test coverage'!$B$26:$E$26</c:f>
              <c:numCache>
                <c:formatCode>General</c:formatCode>
                <c:ptCount val="4"/>
                <c:pt idx="0">
                  <c:v>6.8</c:v>
                </c:pt>
                <c:pt idx="1">
                  <c:v>22</c:v>
                </c:pt>
                <c:pt idx="2">
                  <c:v>27</c:v>
                </c:pt>
                <c:pt idx="3">
                  <c:v>33</c:v>
                </c:pt>
              </c:numCache>
            </c:numRef>
          </c:val>
        </c:ser>
        <c:dLbls>
          <c:showLegendKey val="0"/>
          <c:showVal val="0"/>
          <c:showCatName val="0"/>
          <c:showSerName val="0"/>
          <c:showPercent val="0"/>
          <c:showBubbleSize val="0"/>
        </c:dLbls>
        <c:gapWidth val="150"/>
        <c:axId val="247161888"/>
        <c:axId val="247162448"/>
      </c:barChart>
      <c:catAx>
        <c:axId val="247161888"/>
        <c:scaling>
          <c:orientation val="minMax"/>
        </c:scaling>
        <c:delete val="0"/>
        <c:axPos val="b"/>
        <c:numFmt formatCode="General" sourceLinked="0"/>
        <c:majorTickMark val="out"/>
        <c:minorTickMark val="none"/>
        <c:tickLblPos val="nextTo"/>
        <c:crossAx val="247162448"/>
        <c:crosses val="autoZero"/>
        <c:auto val="1"/>
        <c:lblAlgn val="ctr"/>
        <c:lblOffset val="100"/>
        <c:noMultiLvlLbl val="0"/>
      </c:catAx>
      <c:valAx>
        <c:axId val="247162448"/>
        <c:scaling>
          <c:orientation val="minMax"/>
        </c:scaling>
        <c:delete val="0"/>
        <c:axPos val="l"/>
        <c:majorGridlines/>
        <c:numFmt formatCode="General" sourceLinked="1"/>
        <c:majorTickMark val="out"/>
        <c:minorTickMark val="none"/>
        <c:tickLblPos val="nextTo"/>
        <c:crossAx val="247161888"/>
        <c:crosses val="autoZero"/>
        <c:crossBetween val="between"/>
      </c:valAx>
    </c:plotArea>
    <c:plotVisOnly val="1"/>
    <c:dispBlanksAs val="gap"/>
    <c:showDLblsOverMax val="0"/>
  </c:chart>
  <c:txPr>
    <a:bodyPr/>
    <a:lstStyle/>
    <a:p>
      <a:pPr>
        <a:defRPr sz="16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77137" cy="511731"/>
          </a:xfrm>
          <a:prstGeom prst="rect">
            <a:avLst/>
          </a:prstGeom>
        </p:spPr>
        <p:txBody>
          <a:bodyPr vert="horz" wrap="square" lIns="93902" tIns="46951" rIns="93902" bIns="46951" numCol="1" anchor="t" anchorCtr="0" compatLnSpc="1">
            <a:prstTxWarp prst="textNoShape">
              <a:avLst/>
            </a:prstTxWarp>
          </a:bodyPr>
          <a:lstStyle>
            <a:lvl1pPr>
              <a:defRPr sz="1200" smtClean="0">
                <a:latin typeface="Arial" pitchFamily="34" charset="0"/>
              </a:defRPr>
            </a:lvl1pPr>
          </a:lstStyle>
          <a:p>
            <a:pPr>
              <a:defRPr/>
            </a:pPr>
            <a:endParaRPr lang="en-GB"/>
          </a:p>
        </p:txBody>
      </p:sp>
      <p:sp>
        <p:nvSpPr>
          <p:cNvPr id="3" name="Date Placeholder 2"/>
          <p:cNvSpPr>
            <a:spLocks noGrp="1"/>
          </p:cNvSpPr>
          <p:nvPr>
            <p:ph type="dt" sz="quarter" idx="1"/>
          </p:nvPr>
        </p:nvSpPr>
        <p:spPr>
          <a:xfrm>
            <a:off x="4020505" y="2"/>
            <a:ext cx="3077137" cy="511731"/>
          </a:xfrm>
          <a:prstGeom prst="rect">
            <a:avLst/>
          </a:prstGeom>
        </p:spPr>
        <p:txBody>
          <a:bodyPr vert="horz" wrap="square" lIns="93902" tIns="46951" rIns="93902" bIns="46951" numCol="1" anchor="t" anchorCtr="0" compatLnSpc="1">
            <a:prstTxWarp prst="textNoShape">
              <a:avLst/>
            </a:prstTxWarp>
          </a:bodyPr>
          <a:lstStyle>
            <a:lvl1pPr algn="r">
              <a:defRPr sz="1200" smtClean="0">
                <a:latin typeface="Arial" pitchFamily="34" charset="0"/>
              </a:defRPr>
            </a:lvl1pPr>
          </a:lstStyle>
          <a:p>
            <a:pPr>
              <a:defRPr/>
            </a:pPr>
            <a:fld id="{2DE46B65-905E-424B-81C6-1A1D8BD8BFBB}" type="datetimeFigureOut">
              <a:rPr lang="en-US"/>
              <a:pPr>
                <a:defRPr/>
              </a:pPr>
              <a:t>8/28/2014</a:t>
            </a:fld>
            <a:endParaRPr lang="en-GB"/>
          </a:p>
        </p:txBody>
      </p:sp>
      <p:sp>
        <p:nvSpPr>
          <p:cNvPr id="4" name="Footer Placeholder 3"/>
          <p:cNvSpPr>
            <a:spLocks noGrp="1"/>
          </p:cNvSpPr>
          <p:nvPr>
            <p:ph type="ftr" sz="quarter" idx="2"/>
          </p:nvPr>
        </p:nvSpPr>
        <p:spPr>
          <a:xfrm>
            <a:off x="0" y="9721238"/>
            <a:ext cx="3077137" cy="511731"/>
          </a:xfrm>
          <a:prstGeom prst="rect">
            <a:avLst/>
          </a:prstGeom>
        </p:spPr>
        <p:txBody>
          <a:bodyPr vert="horz" wrap="square" lIns="93902" tIns="46951" rIns="93902" bIns="46951" numCol="1" anchor="b" anchorCtr="0" compatLnSpc="1">
            <a:prstTxWarp prst="textNoShape">
              <a:avLst/>
            </a:prstTxWarp>
          </a:bodyPr>
          <a:lstStyle>
            <a:lvl1pPr>
              <a:defRPr sz="1200" smtClean="0">
                <a:latin typeface="Arial" pitchFamily="34" charset="0"/>
              </a:defRPr>
            </a:lvl1pPr>
          </a:lstStyle>
          <a:p>
            <a:pPr>
              <a:defRPr/>
            </a:pPr>
            <a:endParaRPr lang="en-GB"/>
          </a:p>
        </p:txBody>
      </p:sp>
      <p:sp>
        <p:nvSpPr>
          <p:cNvPr id="5" name="Slide Number Placeholder 4"/>
          <p:cNvSpPr>
            <a:spLocks noGrp="1"/>
          </p:cNvSpPr>
          <p:nvPr>
            <p:ph type="sldNum" sz="quarter" idx="3"/>
          </p:nvPr>
        </p:nvSpPr>
        <p:spPr>
          <a:xfrm>
            <a:off x="4020505" y="9721238"/>
            <a:ext cx="3077137" cy="511731"/>
          </a:xfrm>
          <a:prstGeom prst="rect">
            <a:avLst/>
          </a:prstGeom>
        </p:spPr>
        <p:txBody>
          <a:bodyPr vert="horz" wrap="square" lIns="93902" tIns="46951" rIns="93902" bIns="46951" numCol="1" anchor="b" anchorCtr="0" compatLnSpc="1">
            <a:prstTxWarp prst="textNoShape">
              <a:avLst/>
            </a:prstTxWarp>
          </a:bodyPr>
          <a:lstStyle>
            <a:lvl1pPr algn="r">
              <a:defRPr sz="1200" smtClean="0">
                <a:latin typeface="Arial" pitchFamily="34" charset="0"/>
              </a:defRPr>
            </a:lvl1pPr>
          </a:lstStyle>
          <a:p>
            <a:pPr>
              <a:defRPr/>
            </a:pPr>
            <a:fld id="{D33E33E3-1202-41D3-82A4-506783A5FD24}" type="slidenum">
              <a:rPr lang="en-GB"/>
              <a:pPr>
                <a:defRPr/>
              </a:pPr>
              <a:t>‹#›</a:t>
            </a:fld>
            <a:endParaRPr lang="en-GB"/>
          </a:p>
        </p:txBody>
      </p:sp>
    </p:spTree>
    <p:extLst>
      <p:ext uri="{BB962C8B-B14F-4D97-AF65-F5344CB8AC3E}">
        <p14:creationId xmlns:p14="http://schemas.microsoft.com/office/powerpoint/2010/main" val="38689517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2"/>
            <a:ext cx="3077137" cy="511731"/>
          </a:xfrm>
          <a:prstGeom prst="rect">
            <a:avLst/>
          </a:prstGeom>
          <a:noFill/>
          <a:ln w="9525">
            <a:noFill/>
            <a:miter lim="800000"/>
            <a:headEnd/>
            <a:tailEnd/>
          </a:ln>
        </p:spPr>
        <p:txBody>
          <a:bodyPr vert="horz" wrap="square" lIns="93902" tIns="46951" rIns="93902" bIns="46951" numCol="1" anchor="t" anchorCtr="0" compatLnSpc="1">
            <a:prstTxWarp prst="textNoShape">
              <a:avLst/>
            </a:prstTxWarp>
          </a:bodyPr>
          <a:lstStyle>
            <a:lvl1pPr eaLnBrk="0" hangingPunct="0">
              <a:defRPr sz="1200" smtClean="0">
                <a:latin typeface="Arial" pitchFamily="34" charset="0"/>
              </a:defRPr>
            </a:lvl1pPr>
          </a:lstStyle>
          <a:p>
            <a:pPr>
              <a:defRPr/>
            </a:pPr>
            <a:endParaRPr lang="en-US"/>
          </a:p>
        </p:txBody>
      </p:sp>
      <p:sp>
        <p:nvSpPr>
          <p:cNvPr id="5123" name="Rectangle 3"/>
          <p:cNvSpPr>
            <a:spLocks noGrp="1" noChangeArrowheads="1"/>
          </p:cNvSpPr>
          <p:nvPr>
            <p:ph type="dt" idx="1"/>
          </p:nvPr>
        </p:nvSpPr>
        <p:spPr bwMode="auto">
          <a:xfrm>
            <a:off x="4022163" y="2"/>
            <a:ext cx="3077137" cy="511731"/>
          </a:xfrm>
          <a:prstGeom prst="rect">
            <a:avLst/>
          </a:prstGeom>
          <a:noFill/>
          <a:ln w="9525">
            <a:noFill/>
            <a:miter lim="800000"/>
            <a:headEnd/>
            <a:tailEnd/>
          </a:ln>
        </p:spPr>
        <p:txBody>
          <a:bodyPr vert="horz" wrap="square" lIns="93902" tIns="46951" rIns="93902" bIns="46951" numCol="1" anchor="t" anchorCtr="0" compatLnSpc="1">
            <a:prstTxWarp prst="textNoShape">
              <a:avLst/>
            </a:prstTxWarp>
          </a:bodyPr>
          <a:lstStyle>
            <a:lvl1pPr algn="r" eaLnBrk="0" hangingPunct="0">
              <a:defRPr sz="1200" smtClean="0">
                <a:latin typeface="Arial" pitchFamily="34" charset="0"/>
              </a:defRPr>
            </a:lvl1pPr>
          </a:lstStyle>
          <a:p>
            <a:pPr>
              <a:defRPr/>
            </a:pPr>
            <a:endParaRPr lang="en-US"/>
          </a:p>
        </p:txBody>
      </p:sp>
      <p:sp>
        <p:nvSpPr>
          <p:cNvPr id="9220" name="Rectangle 4"/>
          <p:cNvSpPr>
            <a:spLocks noGrp="1" noRot="1" noChangeAspect="1" noChangeArrowheads="1" noTextEdit="1"/>
          </p:cNvSpPr>
          <p:nvPr>
            <p:ph type="sldImg" idx="2"/>
          </p:nvPr>
        </p:nvSpPr>
        <p:spPr bwMode="auto">
          <a:xfrm>
            <a:off x="777875" y="768350"/>
            <a:ext cx="5543550" cy="3836988"/>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946685" y="4862265"/>
            <a:ext cx="5205932" cy="4605576"/>
          </a:xfrm>
          <a:prstGeom prst="rect">
            <a:avLst/>
          </a:prstGeom>
          <a:noFill/>
          <a:ln w="9525">
            <a:noFill/>
            <a:miter lim="800000"/>
            <a:headEnd/>
            <a:tailEnd/>
          </a:ln>
        </p:spPr>
        <p:txBody>
          <a:bodyPr vert="horz" wrap="square" lIns="93902" tIns="46951" rIns="93902" bIns="46951"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722882"/>
            <a:ext cx="3077137" cy="511731"/>
          </a:xfrm>
          <a:prstGeom prst="rect">
            <a:avLst/>
          </a:prstGeom>
          <a:noFill/>
          <a:ln w="9525">
            <a:noFill/>
            <a:miter lim="800000"/>
            <a:headEnd/>
            <a:tailEnd/>
          </a:ln>
        </p:spPr>
        <p:txBody>
          <a:bodyPr vert="horz" wrap="square" lIns="93902" tIns="46951" rIns="93902" bIns="46951" numCol="1" anchor="b" anchorCtr="0" compatLnSpc="1">
            <a:prstTxWarp prst="textNoShape">
              <a:avLst/>
            </a:prstTxWarp>
          </a:bodyPr>
          <a:lstStyle>
            <a:lvl1pPr eaLnBrk="0" hangingPunct="0">
              <a:defRPr sz="1200" smtClean="0">
                <a:latin typeface="Arial" pitchFamily="34" charset="0"/>
              </a:defRPr>
            </a:lvl1pPr>
          </a:lstStyle>
          <a:p>
            <a:pPr>
              <a:defRPr/>
            </a:pPr>
            <a:endParaRPr lang="en-US"/>
          </a:p>
        </p:txBody>
      </p:sp>
      <p:sp>
        <p:nvSpPr>
          <p:cNvPr id="5127" name="Rectangle 7"/>
          <p:cNvSpPr>
            <a:spLocks noGrp="1" noChangeArrowheads="1"/>
          </p:cNvSpPr>
          <p:nvPr>
            <p:ph type="sldNum" sz="quarter" idx="5"/>
          </p:nvPr>
        </p:nvSpPr>
        <p:spPr bwMode="auto">
          <a:xfrm>
            <a:off x="4022163" y="9722882"/>
            <a:ext cx="3077137" cy="511731"/>
          </a:xfrm>
          <a:prstGeom prst="rect">
            <a:avLst/>
          </a:prstGeom>
          <a:noFill/>
          <a:ln w="9525">
            <a:noFill/>
            <a:miter lim="800000"/>
            <a:headEnd/>
            <a:tailEnd/>
          </a:ln>
        </p:spPr>
        <p:txBody>
          <a:bodyPr vert="horz" wrap="square" lIns="93902" tIns="46951" rIns="93902" bIns="46951" numCol="1" anchor="b" anchorCtr="0" compatLnSpc="1">
            <a:prstTxWarp prst="textNoShape">
              <a:avLst/>
            </a:prstTxWarp>
          </a:bodyPr>
          <a:lstStyle>
            <a:lvl1pPr algn="r" eaLnBrk="0" hangingPunct="0">
              <a:defRPr sz="1200" smtClean="0">
                <a:latin typeface="Arial" pitchFamily="34" charset="0"/>
              </a:defRPr>
            </a:lvl1pPr>
          </a:lstStyle>
          <a:p>
            <a:pPr>
              <a:defRPr/>
            </a:pPr>
            <a:fld id="{913C1D55-8775-43DC-9197-98CF4C762194}" type="slidenum">
              <a:rPr lang="en-US"/>
              <a:pPr>
                <a:defRPr/>
              </a:pPr>
              <a:t>‹#›</a:t>
            </a:fld>
            <a:endParaRPr lang="en-US"/>
          </a:p>
        </p:txBody>
      </p:sp>
    </p:spTree>
    <p:extLst>
      <p:ext uri="{BB962C8B-B14F-4D97-AF65-F5344CB8AC3E}">
        <p14:creationId xmlns:p14="http://schemas.microsoft.com/office/powerpoint/2010/main" val="273971977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Arial" charset="0"/>
        <a:ea typeface="MS PGothic" pitchFamily="34" charset="-128"/>
        <a:cs typeface="+mn-cs"/>
      </a:defRPr>
    </a:lvl1pPr>
    <a:lvl2pPr marL="482600" algn="l" rtl="0" eaLnBrk="0" fontAlgn="base" hangingPunct="0">
      <a:spcBef>
        <a:spcPct val="30000"/>
      </a:spcBef>
      <a:spcAft>
        <a:spcPct val="0"/>
      </a:spcAft>
      <a:defRPr sz="1300" kern="1200">
        <a:solidFill>
          <a:schemeClr val="tx1"/>
        </a:solidFill>
        <a:latin typeface="Arial" charset="0"/>
        <a:ea typeface="MS PGothic" pitchFamily="34" charset="-128"/>
        <a:cs typeface="+mn-cs"/>
      </a:defRPr>
    </a:lvl2pPr>
    <a:lvl3pPr marL="966788" algn="l" rtl="0" eaLnBrk="0" fontAlgn="base" hangingPunct="0">
      <a:spcBef>
        <a:spcPct val="30000"/>
      </a:spcBef>
      <a:spcAft>
        <a:spcPct val="0"/>
      </a:spcAft>
      <a:defRPr sz="1300" kern="1200">
        <a:solidFill>
          <a:schemeClr val="tx1"/>
        </a:solidFill>
        <a:latin typeface="Arial" charset="0"/>
        <a:ea typeface="MS PGothic" pitchFamily="34" charset="-128"/>
        <a:cs typeface="+mn-cs"/>
      </a:defRPr>
    </a:lvl3pPr>
    <a:lvl4pPr marL="1450975" algn="l" rtl="0" eaLnBrk="0" fontAlgn="base" hangingPunct="0">
      <a:spcBef>
        <a:spcPct val="30000"/>
      </a:spcBef>
      <a:spcAft>
        <a:spcPct val="0"/>
      </a:spcAft>
      <a:defRPr sz="1300" kern="1200">
        <a:solidFill>
          <a:schemeClr val="tx1"/>
        </a:solidFill>
        <a:latin typeface="Arial" charset="0"/>
        <a:ea typeface="MS PGothic" pitchFamily="34" charset="-128"/>
        <a:cs typeface="+mn-cs"/>
      </a:defRPr>
    </a:lvl4pPr>
    <a:lvl5pPr marL="1933575" algn="l" rtl="0" eaLnBrk="0" fontAlgn="base" hangingPunct="0">
      <a:spcBef>
        <a:spcPct val="30000"/>
      </a:spcBef>
      <a:spcAft>
        <a:spcPct val="0"/>
      </a:spcAft>
      <a:defRPr sz="1300" kern="1200">
        <a:solidFill>
          <a:schemeClr val="tx1"/>
        </a:solidFill>
        <a:latin typeface="Arial" charset="0"/>
        <a:ea typeface="MS PGothic" pitchFamily="34" charset="-128"/>
        <a:cs typeface="+mn-cs"/>
      </a:defRPr>
    </a:lvl5pPr>
    <a:lvl6pPr marL="2418359" algn="l" defTabSz="967344" rtl="0" eaLnBrk="1" latinLnBrk="0" hangingPunct="1">
      <a:defRPr sz="1300" kern="1200">
        <a:solidFill>
          <a:schemeClr val="tx1"/>
        </a:solidFill>
        <a:latin typeface="+mn-lt"/>
        <a:ea typeface="+mn-ea"/>
        <a:cs typeface="+mn-cs"/>
      </a:defRPr>
    </a:lvl6pPr>
    <a:lvl7pPr marL="2902031" algn="l" defTabSz="967344" rtl="0" eaLnBrk="1" latinLnBrk="0" hangingPunct="1">
      <a:defRPr sz="1300" kern="1200">
        <a:solidFill>
          <a:schemeClr val="tx1"/>
        </a:solidFill>
        <a:latin typeface="+mn-lt"/>
        <a:ea typeface="+mn-ea"/>
        <a:cs typeface="+mn-cs"/>
      </a:defRPr>
    </a:lvl7pPr>
    <a:lvl8pPr marL="3385703" algn="l" defTabSz="967344" rtl="0" eaLnBrk="1" latinLnBrk="0" hangingPunct="1">
      <a:defRPr sz="1300" kern="1200">
        <a:solidFill>
          <a:schemeClr val="tx1"/>
        </a:solidFill>
        <a:latin typeface="+mn-lt"/>
        <a:ea typeface="+mn-ea"/>
        <a:cs typeface="+mn-cs"/>
      </a:defRPr>
    </a:lvl8pPr>
    <a:lvl9pPr marL="3869375" algn="l" defTabSz="967344"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1</a:t>
            </a:fld>
            <a:endParaRPr lang="en-US"/>
          </a:p>
        </p:txBody>
      </p:sp>
    </p:spTree>
    <p:extLst>
      <p:ext uri="{BB962C8B-B14F-4D97-AF65-F5344CB8AC3E}">
        <p14:creationId xmlns:p14="http://schemas.microsoft.com/office/powerpoint/2010/main" val="1462512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24</a:t>
            </a:fld>
            <a:endParaRPr lang="en-US" dirty="0"/>
          </a:p>
        </p:txBody>
      </p:sp>
    </p:spTree>
    <p:extLst>
      <p:ext uri="{BB962C8B-B14F-4D97-AF65-F5344CB8AC3E}">
        <p14:creationId xmlns:p14="http://schemas.microsoft.com/office/powerpoint/2010/main" val="2555766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r>
              <a:rPr lang="en-GB" dirty="0" smtClean="0"/>
              <a:t>2 groups</a:t>
            </a:r>
            <a:r>
              <a:rPr lang="en-GB" baseline="0" dirty="0" smtClean="0"/>
              <a:t> of test</a:t>
            </a:r>
            <a:endParaRPr lang="en-GB" dirty="0" smtClean="0"/>
          </a:p>
          <a:p>
            <a:pPr marL="285750" indent="-285750">
              <a:buFont typeface="Arial" panose="020B0604020202020204" pitchFamily="34" charset="0"/>
              <a:buChar char="•"/>
            </a:pPr>
            <a:endParaRPr lang="en-GB" dirty="0" smtClean="0"/>
          </a:p>
          <a:p>
            <a:pPr marL="285750" indent="-285750">
              <a:buFont typeface="Arial" panose="020B0604020202020204" pitchFamily="34" charset="0"/>
              <a:buChar char="•"/>
            </a:pPr>
            <a:r>
              <a:rPr lang="en-GB" dirty="0" smtClean="0"/>
              <a:t>Group 1: Loader Chain</a:t>
            </a:r>
            <a:r>
              <a:rPr lang="en-GB" baseline="0" dirty="0" smtClean="0"/>
              <a:t> Automation</a:t>
            </a:r>
          </a:p>
          <a:p>
            <a:pPr marL="482600" marR="0" lvl="1"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GB" i="1" dirty="0" smtClean="0"/>
              <a:t>Comparing the output of  the </a:t>
            </a:r>
            <a:r>
              <a:rPr lang="en-GB" i="1" dirty="0" err="1" smtClean="0"/>
              <a:t>ariesoGEO</a:t>
            </a:r>
            <a:r>
              <a:rPr lang="en-GB" i="1" dirty="0" smtClean="0"/>
              <a:t>  loader chain against a known baseline</a:t>
            </a:r>
            <a:endParaRPr lang="en-GB" baseline="0" dirty="0" smtClean="0"/>
          </a:p>
          <a:p>
            <a:pPr marL="768350" lvl="1" indent="-285750">
              <a:buFont typeface="Arial" panose="020B0604020202020204" pitchFamily="34" charset="0"/>
              <a:buChar char="•"/>
            </a:pPr>
            <a:r>
              <a:rPr lang="en-GB" baseline="0" dirty="0" smtClean="0"/>
              <a:t>Custom Framework  written in C#</a:t>
            </a:r>
          </a:p>
          <a:p>
            <a:pPr marL="1252538" lvl="2" indent="-285750">
              <a:buFont typeface="Arial" panose="020B0604020202020204" pitchFamily="34" charset="0"/>
              <a:buChar char="•"/>
            </a:pPr>
            <a:r>
              <a:rPr lang="en-GB" baseline="0" dirty="0" err="1" smtClean="0"/>
              <a:t>ariesoGEO</a:t>
            </a:r>
            <a:r>
              <a:rPr lang="en-GB" baseline="0" dirty="0" smtClean="0"/>
              <a:t> Performance is treated as a black box</a:t>
            </a:r>
          </a:p>
          <a:p>
            <a:pPr marL="1252538" lvl="2" indent="-285750">
              <a:buFont typeface="Arial" panose="020B0604020202020204" pitchFamily="34" charset="0"/>
              <a:buChar char="•"/>
            </a:pPr>
            <a:r>
              <a:rPr lang="en-GB" baseline="0" dirty="0" smtClean="0"/>
              <a:t>allows us to automate the </a:t>
            </a:r>
            <a:r>
              <a:rPr lang="en-GB" baseline="0" dirty="0" err="1" smtClean="0"/>
              <a:t>ariesoGEO</a:t>
            </a:r>
            <a:r>
              <a:rPr lang="en-GB" baseline="0" dirty="0" smtClean="0"/>
              <a:t> Performance Loader Chain executables</a:t>
            </a:r>
          </a:p>
          <a:p>
            <a:pPr marL="1736725" lvl="3" indent="-285750">
              <a:buFont typeface="Arial" panose="020B0604020202020204" pitchFamily="34" charset="0"/>
              <a:buChar char="•"/>
            </a:pPr>
            <a:r>
              <a:rPr lang="en-GB" baseline="0" dirty="0" smtClean="0"/>
              <a:t>Passing required arguments to components, starting/stopping components and monitoring them when they are running</a:t>
            </a:r>
          </a:p>
          <a:p>
            <a:pPr marL="1252538" lvl="2" indent="-285750">
              <a:buFont typeface="Arial" panose="020B0604020202020204" pitchFamily="34" charset="0"/>
              <a:buChar char="•"/>
            </a:pPr>
            <a:r>
              <a:rPr lang="en-GB" baseline="0" dirty="0" smtClean="0"/>
              <a:t>manages test environment preparation and setup required for the tests to run including product installation</a:t>
            </a:r>
          </a:p>
          <a:p>
            <a:pPr marL="1252538" lvl="2" indent="-285750">
              <a:buFont typeface="Arial" panose="020B0604020202020204" pitchFamily="34" charset="0"/>
              <a:buChar char="•"/>
            </a:pPr>
            <a:r>
              <a:rPr lang="en-GB" baseline="0" dirty="0" smtClean="0"/>
              <a:t>allows us to compare the contents of loader chain output (database and file system) with a known baseline of expected results</a:t>
            </a:r>
          </a:p>
          <a:p>
            <a:pPr marL="1252538" lvl="2" indent="-285750">
              <a:buFont typeface="Arial" panose="020B0604020202020204" pitchFamily="34" charset="0"/>
              <a:buChar char="•"/>
            </a:pPr>
            <a:r>
              <a:rPr lang="en-GB" baseline="0" dirty="0" err="1" smtClean="0"/>
              <a:t>nUnit</a:t>
            </a:r>
            <a:r>
              <a:rPr lang="en-GB" baseline="0" dirty="0" smtClean="0"/>
              <a:t> tests fail if the actual result differs from the expected result by more than the expected margin (expected margins are defined on a per test basis)</a:t>
            </a:r>
          </a:p>
          <a:p>
            <a:pPr marL="1252538" lvl="2" indent="-285750">
              <a:buFont typeface="Arial" panose="020B0604020202020204" pitchFamily="34" charset="0"/>
              <a:buChar char="•"/>
            </a:pPr>
            <a:r>
              <a:rPr lang="en-GB" baseline="0" dirty="0" smtClean="0"/>
              <a:t>test results are available to be viewed in </a:t>
            </a:r>
            <a:r>
              <a:rPr lang="en-GB" baseline="0" dirty="0" err="1" smtClean="0"/>
              <a:t>TeamCity</a:t>
            </a:r>
            <a:r>
              <a:rPr lang="en-GB" baseline="0" dirty="0" smtClean="0"/>
              <a:t>, a custom Test Results Website and a automatically generated weekly report</a:t>
            </a:r>
          </a:p>
          <a:p>
            <a:pPr marL="1252538" lvl="2" indent="-285750">
              <a:buFont typeface="Arial" panose="020B0604020202020204" pitchFamily="34" charset="0"/>
              <a:buChar char="•"/>
            </a:pPr>
            <a:endParaRPr lang="en-GB" baseline="0" dirty="0" smtClean="0"/>
          </a:p>
          <a:p>
            <a:pPr marL="285750" lvl="0" indent="-285750">
              <a:buFont typeface="Arial" panose="020B0604020202020204" pitchFamily="34" charset="0"/>
              <a:buChar char="•"/>
            </a:pPr>
            <a:r>
              <a:rPr lang="en-GB" baseline="0" dirty="0" smtClean="0"/>
              <a:t>Group 2: Analyses Automation</a:t>
            </a:r>
          </a:p>
          <a:p>
            <a:pPr marL="482600" marR="0" lvl="1"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GB" i="1" dirty="0" smtClean="0"/>
              <a:t>Comparing the output of  </a:t>
            </a:r>
            <a:r>
              <a:rPr lang="en-GB" i="1" dirty="0" err="1" smtClean="0"/>
              <a:t>ariesoGEO</a:t>
            </a:r>
            <a:r>
              <a:rPr lang="en-GB" i="1" dirty="0" smtClean="0"/>
              <a:t> product analyses against a known baseline</a:t>
            </a:r>
            <a:endParaRPr lang="en-GB" baseline="0" dirty="0" smtClean="0"/>
          </a:p>
          <a:p>
            <a:pPr marL="768350" lvl="1" indent="-285750">
              <a:buFont typeface="Arial" panose="020B0604020202020204" pitchFamily="34" charset="0"/>
              <a:buChar char="•"/>
            </a:pPr>
            <a:r>
              <a:rPr lang="en-GB" baseline="0" dirty="0" smtClean="0"/>
              <a:t>Builds on the Loader Chain Automation framework, also written in C#</a:t>
            </a:r>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GB" baseline="0" dirty="0" err="1" smtClean="0"/>
              <a:t>ariesoGEO</a:t>
            </a:r>
            <a:r>
              <a:rPr lang="en-GB" baseline="0" dirty="0" smtClean="0"/>
              <a:t> Performance is treated as a black box</a:t>
            </a:r>
          </a:p>
          <a:p>
            <a:pPr marL="1252538" lvl="2" indent="-285750">
              <a:buFont typeface="Arial" panose="020B0604020202020204" pitchFamily="34" charset="0"/>
              <a:buChar char="•"/>
            </a:pPr>
            <a:r>
              <a:rPr lang="en-GB" baseline="0" dirty="0" smtClean="0"/>
              <a:t>allows us to automate the </a:t>
            </a:r>
            <a:r>
              <a:rPr lang="en-GB" baseline="0" dirty="0" err="1" smtClean="0"/>
              <a:t>ariesoGEO</a:t>
            </a:r>
            <a:r>
              <a:rPr lang="en-GB" baseline="0" dirty="0" smtClean="0"/>
              <a:t> Performance Product Analyses</a:t>
            </a:r>
          </a:p>
          <a:p>
            <a:pPr marL="1736725" lvl="3" indent="-285750">
              <a:buFont typeface="Arial" panose="020B0604020202020204" pitchFamily="34" charset="0"/>
              <a:buChar char="•"/>
            </a:pPr>
            <a:r>
              <a:rPr lang="en-GB" baseline="0" dirty="0" smtClean="0"/>
              <a:t>Controls the analyses shipped in the product using the </a:t>
            </a:r>
            <a:r>
              <a:rPr lang="en-GB" baseline="0" dirty="0" err="1" smtClean="0"/>
              <a:t>ariesoGEO</a:t>
            </a:r>
            <a:r>
              <a:rPr lang="en-GB" baseline="0" dirty="0" smtClean="0"/>
              <a:t> Performance API</a:t>
            </a:r>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GB" baseline="0" dirty="0" smtClean="0"/>
              <a:t>manages test environment preparation and setup required for the tests to run</a:t>
            </a:r>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GB" baseline="0" dirty="0" smtClean="0"/>
              <a:t>allows us to compare the contents of analyses output (database and file system) with a known baseline of expected results</a:t>
            </a:r>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GB" baseline="0" dirty="0" err="1" smtClean="0"/>
              <a:t>nUnit</a:t>
            </a:r>
            <a:r>
              <a:rPr lang="en-GB" baseline="0" dirty="0" smtClean="0"/>
              <a:t> tests fail if the actual result differs from the expected result by more than the expected margin </a:t>
            </a:r>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GB" baseline="0" dirty="0" smtClean="0"/>
              <a:t>test results visible in </a:t>
            </a:r>
            <a:r>
              <a:rPr lang="en-GB" baseline="0" dirty="0" err="1" smtClean="0"/>
              <a:t>TeamCity</a:t>
            </a:r>
            <a:endParaRPr lang="en-GB" baseline="0" dirty="0" smtClean="0"/>
          </a:p>
          <a:p>
            <a:pPr marL="1252538" marR="0" lvl="2" indent="-2857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GB" baseline="0" dirty="0" smtClean="0"/>
          </a:p>
          <a:p>
            <a:pPr marL="1252538" lvl="2" indent="-285750">
              <a:buFont typeface="Arial" panose="020B0604020202020204" pitchFamily="34" charset="0"/>
              <a:buChar char="•"/>
            </a:pPr>
            <a:endParaRPr lang="en-GB" baseline="0" dirty="0" smtClean="0"/>
          </a:p>
          <a:p>
            <a:pPr marL="1736725" lvl="3" indent="-285750">
              <a:buFont typeface="Arial" panose="020B0604020202020204" pitchFamily="34" charset="0"/>
              <a:buChar char="•"/>
            </a:pPr>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25</a:t>
            </a:fld>
            <a:endParaRPr lang="en-US"/>
          </a:p>
        </p:txBody>
      </p:sp>
    </p:spTree>
    <p:extLst>
      <p:ext uri="{BB962C8B-B14F-4D97-AF65-F5344CB8AC3E}">
        <p14:creationId xmlns:p14="http://schemas.microsoft.com/office/powerpoint/2010/main" val="37914271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Therefore,</a:t>
            </a:r>
          </a:p>
          <a:p>
            <a:pPr lvl="1"/>
            <a:r>
              <a:rPr lang="en-GB" dirty="0" smtClean="0"/>
              <a:t>Agile allows to adapt to change or customer requirements, yet still giving us the ability to do QA well. </a:t>
            </a:r>
          </a:p>
          <a:p>
            <a:pPr lvl="1"/>
            <a:r>
              <a:rPr lang="en-GB" dirty="0" smtClean="0"/>
              <a:t>Most importantly, with the retrospectives in Agile we can strive to improve all of the above.</a:t>
            </a:r>
          </a:p>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27</a:t>
            </a:fld>
            <a:endParaRPr lang="en-US"/>
          </a:p>
        </p:txBody>
      </p:sp>
    </p:spTree>
    <p:extLst>
      <p:ext uri="{BB962C8B-B14F-4D97-AF65-F5344CB8AC3E}">
        <p14:creationId xmlns:p14="http://schemas.microsoft.com/office/powerpoint/2010/main" val="1245249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GB" dirty="0" smtClean="0"/>
              <a:t>We are continuously integrating so several new builds of </a:t>
            </a:r>
            <a:r>
              <a:rPr lang="en-GB" dirty="0" err="1" smtClean="0"/>
              <a:t>ariesoGEO</a:t>
            </a:r>
            <a:r>
              <a:rPr lang="en-GB" dirty="0" smtClean="0"/>
              <a:t> Performance</a:t>
            </a:r>
            <a:r>
              <a:rPr lang="en-GB" baseline="0" dirty="0" smtClean="0"/>
              <a:t> </a:t>
            </a:r>
            <a:r>
              <a:rPr lang="en-GB" dirty="0" smtClean="0"/>
              <a:t>are </a:t>
            </a:r>
            <a:r>
              <a:rPr lang="en-GB" baseline="0" dirty="0" smtClean="0"/>
              <a:t>created as a result of code change and each build includes a product installer</a:t>
            </a:r>
          </a:p>
          <a:p>
            <a:pPr marL="285750" indent="-285750">
              <a:buFont typeface="Arial" panose="020B0604020202020204" pitchFamily="34" charset="0"/>
              <a:buChar char="•"/>
            </a:pPr>
            <a:r>
              <a:rPr lang="en-GB" baseline="0" dirty="0" smtClean="0"/>
              <a:t>Automated tests are triggered on a daily schedule and each time they are triggered they test the latest build of product available</a:t>
            </a:r>
          </a:p>
          <a:p>
            <a:pPr marL="285750" indent="-285750">
              <a:buFont typeface="Arial" panose="020B0604020202020204" pitchFamily="34" charset="0"/>
              <a:buChar char="•"/>
            </a:pPr>
            <a:r>
              <a:rPr lang="en-GB" baseline="0" dirty="0" smtClean="0"/>
              <a:t>All the tests are ran against the latest version of the product and the test results are reviewed</a:t>
            </a:r>
          </a:p>
          <a:p>
            <a:pPr marL="285750" indent="-285750">
              <a:buFont typeface="Arial" panose="020B0604020202020204" pitchFamily="34" charset="0"/>
              <a:buChar char="•"/>
            </a:pPr>
            <a:r>
              <a:rPr lang="en-GB" baseline="0" dirty="0" smtClean="0"/>
              <a:t>The test results are reviewed and any discrepancies in the test results are investigated by both development and QA to determine the reason why the expected result does not equal the baseline </a:t>
            </a:r>
          </a:p>
          <a:p>
            <a:pPr marL="768350" lvl="1" indent="-285750">
              <a:buFont typeface="Arial" panose="020B0604020202020204" pitchFamily="34" charset="0"/>
              <a:buChar char="•"/>
            </a:pPr>
            <a:r>
              <a:rPr lang="en-GB" baseline="0" dirty="0" smtClean="0"/>
              <a:t>2 outcomes</a:t>
            </a:r>
          </a:p>
          <a:p>
            <a:pPr marL="1252538" lvl="2" indent="-285750">
              <a:buFont typeface="Arial" panose="020B0604020202020204" pitchFamily="34" charset="0"/>
              <a:buChar char="•"/>
            </a:pPr>
            <a:r>
              <a:rPr lang="en-GB" baseline="0" dirty="0" smtClean="0"/>
              <a:t>Product bug is raised (change in result not expected)</a:t>
            </a:r>
          </a:p>
          <a:p>
            <a:pPr marL="1252538" lvl="2" indent="-285750">
              <a:buFont typeface="Arial" panose="020B0604020202020204" pitchFamily="34" charset="0"/>
              <a:buChar char="•"/>
            </a:pPr>
            <a:r>
              <a:rPr lang="en-GB" baseline="0" dirty="0" smtClean="0"/>
              <a:t>Actual result is correct and a product change is identified as the cause for the change in result</a:t>
            </a:r>
          </a:p>
          <a:p>
            <a:pPr marL="1252538" lvl="2" indent="-285750">
              <a:buFont typeface="Arial" panose="020B0604020202020204" pitchFamily="34" charset="0"/>
              <a:buChar char="•"/>
            </a:pPr>
            <a:endParaRPr lang="en-GB" baseline="0" dirty="0" smtClean="0"/>
          </a:p>
          <a:p>
            <a:pPr marL="285750" lvl="0" indent="-285750">
              <a:buFont typeface="Arial" panose="020B0604020202020204" pitchFamily="34" charset="0"/>
              <a:buChar char="•"/>
            </a:pPr>
            <a:r>
              <a:rPr lang="en-GB" baseline="0" dirty="0" smtClean="0"/>
              <a:t>Loader chain test suite takes around 100 hours to complete, we manage the impact of high total test time with the need for regular test runs by using multiple virtualised test environments in parallel.</a:t>
            </a:r>
          </a:p>
          <a:p>
            <a:pPr marL="1252538" lvl="2" indent="-285750">
              <a:buFont typeface="Arial" panose="020B0604020202020204" pitchFamily="34" charset="0"/>
              <a:buChar char="•"/>
            </a:pPr>
            <a:endParaRPr lang="en-GB" baseline="0" dirty="0" smtClean="0"/>
          </a:p>
          <a:p>
            <a:pPr marL="0" lvl="0" indent="0">
              <a:buFont typeface="Arial" panose="020B0604020202020204" pitchFamily="34" charset="0"/>
              <a:buNone/>
            </a:pPr>
            <a:r>
              <a:rPr lang="en-GB" i="1" baseline="0" dirty="0" smtClean="0"/>
              <a:t>By running the tests frequently we reduce the feedback time on a change that is made to the product code, resulting in early visibility of changes in behaviour</a:t>
            </a:r>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28</a:t>
            </a:fld>
            <a:endParaRPr lang="en-US"/>
          </a:p>
        </p:txBody>
      </p:sp>
    </p:spTree>
    <p:extLst>
      <p:ext uri="{BB962C8B-B14F-4D97-AF65-F5344CB8AC3E}">
        <p14:creationId xmlns:p14="http://schemas.microsoft.com/office/powerpoint/2010/main" val="3130155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29</a:t>
            </a:fld>
            <a:endParaRPr lang="en-US"/>
          </a:p>
        </p:txBody>
      </p:sp>
    </p:spTree>
    <p:extLst>
      <p:ext uri="{BB962C8B-B14F-4D97-AF65-F5344CB8AC3E}">
        <p14:creationId xmlns:p14="http://schemas.microsoft.com/office/powerpoint/2010/main" val="2972204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GB" dirty="0" smtClean="0"/>
              <a:t>Please note, in terms of Agile, we are not perfect and are still continually improving the way we do it. What we explain here is a snapshot of where we are, and in some instances where we are aiming to be.</a:t>
            </a:r>
          </a:p>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3</a:t>
            </a:fld>
            <a:endParaRPr lang="en-US"/>
          </a:p>
        </p:txBody>
      </p:sp>
    </p:spTree>
    <p:extLst>
      <p:ext uri="{BB962C8B-B14F-4D97-AF65-F5344CB8AC3E}">
        <p14:creationId xmlns:p14="http://schemas.microsoft.com/office/powerpoint/2010/main" val="41414539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GB" dirty="0" smtClean="0"/>
              <a:t>At </a:t>
            </a:r>
            <a:r>
              <a:rPr lang="en-GB" dirty="0" err="1" smtClean="0"/>
              <a:t>Arieso</a:t>
            </a:r>
            <a:r>
              <a:rPr lang="en-GB" baseline="0" dirty="0" smtClean="0"/>
              <a:t>, </a:t>
            </a:r>
            <a:r>
              <a:rPr lang="en-GB" dirty="0" smtClean="0"/>
              <a:t>QA are an integral part of the Agile</a:t>
            </a:r>
            <a:r>
              <a:rPr lang="en-GB" baseline="0" dirty="0" smtClean="0"/>
              <a:t> SCRUM team and </a:t>
            </a:r>
            <a:r>
              <a:rPr lang="en-GB" dirty="0" smtClean="0"/>
              <a:t>attend Sprint planning meetings along with the Developers and the Product Manager, at the start of each 2 week Sprint.</a:t>
            </a:r>
          </a:p>
          <a:p>
            <a:pPr lvl="1"/>
            <a:endParaRPr lang="en-GB" dirty="0" smtClean="0"/>
          </a:p>
          <a:p>
            <a:pPr lvl="1"/>
            <a:r>
              <a:rPr lang="en-GB" dirty="0" smtClean="0"/>
              <a:t>This meeting is where the</a:t>
            </a:r>
            <a:r>
              <a:rPr lang="en-GB" baseline="0" dirty="0" smtClean="0"/>
              <a:t> Team </a:t>
            </a:r>
            <a:r>
              <a:rPr lang="en-GB" dirty="0" smtClean="0"/>
              <a:t>decide what work we are</a:t>
            </a:r>
            <a:r>
              <a:rPr lang="en-GB" baseline="0" dirty="0" smtClean="0"/>
              <a:t> going to commit to deliver by the end of the Sprint.</a:t>
            </a:r>
            <a:endParaRPr lang="en-GB" dirty="0" smtClean="0"/>
          </a:p>
          <a:p>
            <a:pPr marL="482600" marR="0" lvl="1" indent="0" algn="l" defTabSz="914400" rtl="0" eaLnBrk="0" fontAlgn="base" latinLnBrk="0" hangingPunct="0">
              <a:lnSpc>
                <a:spcPct val="100000"/>
              </a:lnSpc>
              <a:spcBef>
                <a:spcPct val="30000"/>
              </a:spcBef>
              <a:spcAft>
                <a:spcPct val="0"/>
              </a:spcAft>
              <a:buClrTx/>
              <a:buSzTx/>
              <a:buFontTx/>
              <a:buNone/>
              <a:tabLst/>
              <a:defRPr/>
            </a:pPr>
            <a:endParaRPr lang="en-GB" dirty="0" smtClean="0"/>
          </a:p>
          <a:p>
            <a:pPr marL="482600" marR="0" lvl="1" indent="0" algn="l" defTabSz="914400" rtl="0" eaLnBrk="0" fontAlgn="base" latinLnBrk="0" hangingPunct="0">
              <a:lnSpc>
                <a:spcPct val="100000"/>
              </a:lnSpc>
              <a:spcBef>
                <a:spcPct val="30000"/>
              </a:spcBef>
              <a:spcAft>
                <a:spcPct val="0"/>
              </a:spcAft>
              <a:buClrTx/>
              <a:buSzTx/>
              <a:buFontTx/>
              <a:buNone/>
              <a:tabLst/>
              <a:defRPr/>
            </a:pPr>
            <a:r>
              <a:rPr lang="en-GB" dirty="0" smtClean="0"/>
              <a:t>Either before or during the</a:t>
            </a:r>
            <a:r>
              <a:rPr lang="en-GB" baseline="0" dirty="0" smtClean="0"/>
              <a:t> meeting,</a:t>
            </a:r>
            <a:r>
              <a:rPr lang="en-GB" dirty="0" smtClean="0"/>
              <a:t> a Story (which</a:t>
            </a:r>
            <a:r>
              <a:rPr lang="en-GB" baseline="0" dirty="0" smtClean="0"/>
              <a:t> is</a:t>
            </a:r>
            <a:r>
              <a:rPr lang="en-GB" dirty="0" smtClean="0"/>
              <a:t> a product</a:t>
            </a:r>
            <a:r>
              <a:rPr lang="en-GB" baseline="0" dirty="0" smtClean="0"/>
              <a:t> feature to be implemented by the team) is entered into Team Foundation Server as an unapproved Product Backlog Item.</a:t>
            </a:r>
            <a:endParaRPr lang="en-GB" dirty="0" smtClean="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4</a:t>
            </a:fld>
            <a:endParaRPr lang="en-US"/>
          </a:p>
        </p:txBody>
      </p:sp>
    </p:spTree>
    <p:extLst>
      <p:ext uri="{BB962C8B-B14F-4D97-AF65-F5344CB8AC3E}">
        <p14:creationId xmlns:p14="http://schemas.microsoft.com/office/powerpoint/2010/main" val="1031142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82600" marR="0" lvl="1" indent="0" algn="l" defTabSz="914400" rtl="0" eaLnBrk="0" fontAlgn="base" latinLnBrk="0" hangingPunct="0">
              <a:lnSpc>
                <a:spcPct val="100000"/>
              </a:lnSpc>
              <a:spcBef>
                <a:spcPct val="30000"/>
              </a:spcBef>
              <a:spcAft>
                <a:spcPct val="0"/>
              </a:spcAft>
              <a:buClrTx/>
              <a:buSzTx/>
              <a:buFontTx/>
              <a:buNone/>
              <a:tabLst/>
              <a:defRPr/>
            </a:pPr>
            <a:r>
              <a:rPr lang="en-GB" baseline="0" dirty="0" smtClean="0"/>
              <a:t>During the meeting, Stories are Approved and given a priority by the Product Manager. The team estimate and agree the</a:t>
            </a:r>
            <a:r>
              <a:rPr lang="en-GB" dirty="0" smtClean="0"/>
              <a:t> size of the story based on previous experience. This is not</a:t>
            </a:r>
            <a:r>
              <a:rPr lang="en-GB" baseline="0" dirty="0" smtClean="0"/>
              <a:t> a time estimate!</a:t>
            </a:r>
            <a:endParaRPr lang="en-GB" dirty="0" smtClean="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5</a:t>
            </a:fld>
            <a:endParaRPr lang="en-US"/>
          </a:p>
        </p:txBody>
      </p:sp>
    </p:spTree>
    <p:extLst>
      <p:ext uri="{BB962C8B-B14F-4D97-AF65-F5344CB8AC3E}">
        <p14:creationId xmlns:p14="http://schemas.microsoft.com/office/powerpoint/2010/main" val="1031142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GB" dirty="0" smtClean="0"/>
              <a:t>Once we have</a:t>
            </a:r>
            <a:r>
              <a:rPr lang="en-GB" baseline="0" dirty="0" smtClean="0"/>
              <a:t> several estimated stories, the team can decide how much work we can fit into the Sprint. We then assign the Stories to the backlog for the coming Sprint</a:t>
            </a:r>
            <a:endParaRPr lang="en-GB" dirty="0" smtClean="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6</a:t>
            </a:fld>
            <a:endParaRPr lang="en-US"/>
          </a:p>
        </p:txBody>
      </p:sp>
    </p:spTree>
    <p:extLst>
      <p:ext uri="{BB962C8B-B14F-4D97-AF65-F5344CB8AC3E}">
        <p14:creationId xmlns:p14="http://schemas.microsoft.com/office/powerpoint/2010/main" val="1031142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82600" marR="0" lvl="1" indent="0" algn="l" defTabSz="914400" rtl="0" eaLnBrk="0" fontAlgn="base" latinLnBrk="0" hangingPunct="0">
              <a:lnSpc>
                <a:spcPct val="100000"/>
              </a:lnSpc>
              <a:spcBef>
                <a:spcPct val="30000"/>
              </a:spcBef>
              <a:spcAft>
                <a:spcPct val="0"/>
              </a:spcAft>
              <a:buClrTx/>
              <a:buSzTx/>
              <a:buFontTx/>
              <a:buNone/>
              <a:tabLst/>
              <a:defRPr/>
            </a:pPr>
            <a:r>
              <a:rPr lang="en-GB" sz="1400" dirty="0" smtClean="0"/>
              <a:t>The chosen stories are “committed” to be completed by the end of the Sprint. This commitment</a:t>
            </a:r>
            <a:r>
              <a:rPr lang="en-GB" sz="1400" baseline="0" dirty="0" smtClean="0"/>
              <a:t> is taken very seriously by the whole team.</a:t>
            </a:r>
            <a:endParaRPr lang="en-GB" sz="1400" dirty="0" smtClean="0"/>
          </a:p>
          <a:p>
            <a:pPr lvl="1"/>
            <a:endParaRPr lang="en-GB" dirty="0" smtClean="0"/>
          </a:p>
          <a:p>
            <a:pPr lvl="1"/>
            <a:r>
              <a:rPr lang="en-GB" dirty="0" smtClean="0"/>
              <a:t>Tasks (including</a:t>
            </a:r>
            <a:r>
              <a:rPr lang="en-GB" baseline="0" dirty="0" smtClean="0"/>
              <a:t> test tasks) </a:t>
            </a:r>
            <a:r>
              <a:rPr lang="en-GB" dirty="0" smtClean="0"/>
              <a:t>are assigned to each “committed” Product Backlog Item in Team Foundation</a:t>
            </a:r>
            <a:r>
              <a:rPr lang="en-GB" baseline="0" dirty="0" smtClean="0"/>
              <a:t> Server</a:t>
            </a:r>
            <a:r>
              <a:rPr lang="en-GB" dirty="0" smtClean="0"/>
              <a:t> and the</a:t>
            </a:r>
            <a:r>
              <a:rPr lang="en-GB" baseline="0" dirty="0" smtClean="0"/>
              <a:t> team agrees</a:t>
            </a:r>
            <a:r>
              <a:rPr lang="en-GB" dirty="0" smtClean="0"/>
              <a:t> actual hours against them.</a:t>
            </a:r>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7</a:t>
            </a:fld>
            <a:endParaRPr lang="en-US"/>
          </a:p>
        </p:txBody>
      </p:sp>
    </p:spTree>
    <p:extLst>
      <p:ext uri="{BB962C8B-B14F-4D97-AF65-F5344CB8AC3E}">
        <p14:creationId xmlns:p14="http://schemas.microsoft.com/office/powerpoint/2010/main" val="1031142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b="1" dirty="0" smtClean="0"/>
              <a:t>During the Sprint:</a:t>
            </a:r>
          </a:p>
          <a:p>
            <a:pPr lvl="1"/>
            <a:r>
              <a:rPr lang="en-GB" dirty="0" smtClean="0"/>
              <a:t>Test plans are written in parallel with software development, in “Microsoft Test Manager”.</a:t>
            </a:r>
          </a:p>
          <a:p>
            <a:pPr lvl="1"/>
            <a:r>
              <a:rPr lang="en-GB" dirty="0" smtClean="0"/>
              <a:t>Test plans are discussed with the Developer, as the code is written.</a:t>
            </a:r>
          </a:p>
          <a:p>
            <a:pPr lvl="1"/>
            <a:r>
              <a:rPr lang="en-GB" dirty="0" smtClean="0"/>
              <a:t>Tests are executed as soon as development is complete.</a:t>
            </a:r>
          </a:p>
          <a:p>
            <a:pPr lvl="1"/>
            <a:r>
              <a:rPr lang="en-GB" dirty="0" smtClean="0"/>
              <a:t>Test failures are either fixed during the Sprint or recorded as bugs in TFS.</a:t>
            </a:r>
          </a:p>
          <a:p>
            <a:pPr lvl="1"/>
            <a:r>
              <a:rPr lang="en-GB" dirty="0" smtClean="0"/>
              <a:t>Bugs are fixed via the Bug Review Process.</a:t>
            </a:r>
          </a:p>
          <a:p>
            <a:pPr lvl="1"/>
            <a:endParaRPr lang="en-GB" dirty="0" smtClean="0"/>
          </a:p>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8</a:t>
            </a:fld>
            <a:endParaRPr lang="en-US"/>
          </a:p>
        </p:txBody>
      </p:sp>
    </p:spTree>
    <p:extLst>
      <p:ext uri="{BB962C8B-B14F-4D97-AF65-F5344CB8AC3E}">
        <p14:creationId xmlns:p14="http://schemas.microsoft.com/office/powerpoint/2010/main" val="23413945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b="1" dirty="0" smtClean="0"/>
              <a:t>A Product Backlog Item is not marked as “Done” in TFS until:</a:t>
            </a:r>
          </a:p>
          <a:p>
            <a:pPr lvl="1"/>
            <a:r>
              <a:rPr lang="en-GB" dirty="0" smtClean="0"/>
              <a:t>All QA Tasks are complete.</a:t>
            </a:r>
          </a:p>
          <a:p>
            <a:pPr lvl="1"/>
            <a:r>
              <a:rPr lang="en-GB" dirty="0" smtClean="0"/>
              <a:t>Any bugs reported are fixed and verified by QA, or a concession is agreed with the Product Manager.</a:t>
            </a:r>
          </a:p>
          <a:p>
            <a:pPr lvl="1"/>
            <a:r>
              <a:rPr lang="en-GB" dirty="0" smtClean="0"/>
              <a:t>Product Management approval has been obtained.</a:t>
            </a:r>
          </a:p>
          <a:p>
            <a:pPr lvl="1"/>
            <a:endParaRPr lang="en-GB" dirty="0" smtClean="0"/>
          </a:p>
          <a:p>
            <a:endParaRPr lang="en-GB"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9</a:t>
            </a:fld>
            <a:endParaRPr lang="en-US"/>
          </a:p>
        </p:txBody>
      </p:sp>
    </p:spTree>
    <p:extLst>
      <p:ext uri="{BB962C8B-B14F-4D97-AF65-F5344CB8AC3E}">
        <p14:creationId xmlns:p14="http://schemas.microsoft.com/office/powerpoint/2010/main" val="2341394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3C1D55-8775-43DC-9197-98CF4C762194}" type="slidenum">
              <a:rPr lang="en-US" smtClean="0"/>
              <a:pPr>
                <a:defRPr/>
              </a:pPr>
              <a:t>22</a:t>
            </a:fld>
            <a:endParaRPr lang="en-US" dirty="0"/>
          </a:p>
        </p:txBody>
      </p:sp>
    </p:spTree>
    <p:extLst>
      <p:ext uri="{BB962C8B-B14F-4D97-AF65-F5344CB8AC3E}">
        <p14:creationId xmlns:p14="http://schemas.microsoft.com/office/powerpoint/2010/main" val="25557661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srcRect t="7156" b="496"/>
          <a:stretch>
            <a:fillRect/>
          </a:stretch>
        </p:blipFill>
        <p:spPr>
          <a:xfrm>
            <a:off x="-25403" y="-25402"/>
            <a:ext cx="9987759" cy="6903814"/>
          </a:xfrm>
          <a:prstGeom prst="rect">
            <a:avLst/>
          </a:prstGeom>
        </p:spPr>
      </p:pic>
      <p:sp>
        <p:nvSpPr>
          <p:cNvPr id="2" name="Title 1"/>
          <p:cNvSpPr>
            <a:spLocks noGrp="1"/>
          </p:cNvSpPr>
          <p:nvPr>
            <p:ph type="ctrTitle"/>
          </p:nvPr>
        </p:nvSpPr>
        <p:spPr>
          <a:xfrm>
            <a:off x="416496" y="980728"/>
            <a:ext cx="6802338" cy="747514"/>
          </a:xfrm>
        </p:spPr>
        <p:txBody>
          <a:bodyPr/>
          <a:lstStyle/>
          <a:p>
            <a:r>
              <a:rPr lang="en-US" smtClean="0"/>
              <a:t>Click to edit Master title style</a:t>
            </a:r>
            <a:endParaRPr lang="en-GB"/>
          </a:p>
        </p:txBody>
      </p:sp>
      <p:sp>
        <p:nvSpPr>
          <p:cNvPr id="3" name="Subtitle 2"/>
          <p:cNvSpPr>
            <a:spLocks noGrp="1"/>
          </p:cNvSpPr>
          <p:nvPr>
            <p:ph type="subTitle" idx="1"/>
          </p:nvPr>
        </p:nvSpPr>
        <p:spPr>
          <a:xfrm>
            <a:off x="504056" y="5085184"/>
            <a:ext cx="6249144" cy="769640"/>
          </a:xfrm>
        </p:spPr>
        <p:txBody>
          <a:bodyPr>
            <a:normAutofit/>
          </a:bodyPr>
          <a:lstStyle>
            <a:lvl1pPr marL="0" indent="0" algn="l">
              <a:buNone/>
              <a:defRPr sz="2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6" name="Slide Number Placeholder 5"/>
          <p:cNvSpPr>
            <a:spLocks noGrp="1"/>
          </p:cNvSpPr>
          <p:nvPr>
            <p:ph type="sldNum" sz="quarter" idx="12"/>
          </p:nvPr>
        </p:nvSpPr>
        <p:spPr/>
        <p:txBody>
          <a:bodyPr/>
          <a:lstStyle/>
          <a:p>
            <a:fld id="{9EC87CB7-BCAA-4521-AC1B-7A2A22BDD089}"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Footer Placeholder 4"/>
          <p:cNvSpPr>
            <a:spLocks noGrp="1"/>
          </p:cNvSpPr>
          <p:nvPr>
            <p:ph type="ftr" sz="quarter" idx="11"/>
          </p:nvPr>
        </p:nvSpPr>
        <p:spPr/>
        <p:txBody>
          <a:bodyPr/>
          <a:lstStyle/>
          <a:p>
            <a:r>
              <a:rPr lang="en-GB" smtClean="0"/>
              <a:t>Copyright Arieso 2013      Commercial in Confidence</a:t>
            </a:r>
            <a:endParaRPr lang="en-GB" dirty="0"/>
          </a:p>
        </p:txBody>
      </p:sp>
      <p:sp>
        <p:nvSpPr>
          <p:cNvPr id="7" name="Slide Number Placeholder 5"/>
          <p:cNvSpPr>
            <a:spLocks noGrp="1"/>
          </p:cNvSpPr>
          <p:nvPr>
            <p:ph type="sldNum" sz="quarter" idx="12"/>
          </p:nvPr>
        </p:nvSpPr>
        <p:spPr>
          <a:xfrm>
            <a:off x="49312" y="6448251"/>
            <a:ext cx="1015256" cy="365125"/>
          </a:xfrm>
        </p:spPr>
        <p:txBody>
          <a:bodyPr/>
          <a:lstStyle/>
          <a:p>
            <a:r>
              <a:rPr lang="en-GB" dirty="0" smtClean="0"/>
              <a:t> Page </a:t>
            </a:r>
            <a:fld id="{9EC87CB7-BCAA-4521-AC1B-7A2A22BDD089}"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95300" y="1600200"/>
            <a:ext cx="43815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029200" y="1600200"/>
            <a:ext cx="43815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11"/>
          </p:nvPr>
        </p:nvSpPr>
        <p:spPr/>
        <p:txBody>
          <a:bodyPr/>
          <a:lstStyle/>
          <a:p>
            <a:r>
              <a:rPr lang="en-GB" smtClean="0"/>
              <a:t>Copyright Arieso 2013      Commercial in Confidence</a:t>
            </a:r>
            <a:endParaRPr lang="en-GB"/>
          </a:p>
        </p:txBody>
      </p:sp>
      <p:sp>
        <p:nvSpPr>
          <p:cNvPr id="7" name="Slide Number Placeholder 6"/>
          <p:cNvSpPr>
            <a:spLocks noGrp="1"/>
          </p:cNvSpPr>
          <p:nvPr>
            <p:ph type="sldNum" sz="quarter" idx="12"/>
          </p:nvPr>
        </p:nvSpPr>
        <p:spPr/>
        <p:txBody>
          <a:bodyPr/>
          <a:lstStyle/>
          <a:p>
            <a:r>
              <a:rPr lang="en-GB" dirty="0" smtClean="0"/>
              <a:t>Page </a:t>
            </a:r>
            <a:fld id="{9EC87CB7-BCAA-4521-AC1B-7A2A22BDD089}" type="slidenum">
              <a:rPr lang="en-GB" smtClean="0"/>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95300" y="1535113"/>
            <a:ext cx="437673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95300" y="2174875"/>
            <a:ext cx="437673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8" name="Footer Placeholder 7"/>
          <p:cNvSpPr>
            <a:spLocks noGrp="1"/>
          </p:cNvSpPr>
          <p:nvPr>
            <p:ph type="ftr" sz="quarter" idx="11"/>
          </p:nvPr>
        </p:nvSpPr>
        <p:spPr/>
        <p:txBody>
          <a:bodyPr/>
          <a:lstStyle/>
          <a:p>
            <a:r>
              <a:rPr lang="en-GB" smtClean="0"/>
              <a:t>Copyright Arieso 2013      Commercial in Confidence</a:t>
            </a:r>
            <a:endParaRPr lang="en-GB"/>
          </a:p>
        </p:txBody>
      </p:sp>
      <p:sp>
        <p:nvSpPr>
          <p:cNvPr id="9" name="Slide Number Placeholder 8"/>
          <p:cNvSpPr>
            <a:spLocks noGrp="1"/>
          </p:cNvSpPr>
          <p:nvPr>
            <p:ph type="sldNum" sz="quarter" idx="12"/>
          </p:nvPr>
        </p:nvSpPr>
        <p:spPr/>
        <p:txBody>
          <a:bodyPr/>
          <a:lstStyle/>
          <a:p>
            <a:r>
              <a:rPr lang="en-GB" dirty="0" smtClean="0"/>
              <a:t> Page </a:t>
            </a:r>
            <a:fld id="{9EC87CB7-BCAA-4521-AC1B-7A2A22BDD089}" type="slidenum">
              <a:rPr lang="en-GB" smtClean="0"/>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4" name="Footer Placeholder 3"/>
          <p:cNvSpPr>
            <a:spLocks noGrp="1"/>
          </p:cNvSpPr>
          <p:nvPr>
            <p:ph type="ftr" sz="quarter" idx="11"/>
          </p:nvPr>
        </p:nvSpPr>
        <p:spPr/>
        <p:txBody>
          <a:bodyPr/>
          <a:lstStyle/>
          <a:p>
            <a:r>
              <a:rPr lang="en-GB" smtClean="0"/>
              <a:t>Copyright Arieso 2013      Commercial in Confidence</a:t>
            </a:r>
            <a:endParaRPr lang="en-GB"/>
          </a:p>
        </p:txBody>
      </p:sp>
      <p:sp>
        <p:nvSpPr>
          <p:cNvPr id="5" name="Slide Number Placeholder 4"/>
          <p:cNvSpPr>
            <a:spLocks noGrp="1"/>
          </p:cNvSpPr>
          <p:nvPr>
            <p:ph type="sldNum" sz="quarter" idx="12"/>
          </p:nvPr>
        </p:nvSpPr>
        <p:spPr/>
        <p:txBody>
          <a:bodyPr/>
          <a:lstStyle/>
          <a:p>
            <a:r>
              <a:rPr lang="en-GB" dirty="0" smtClean="0"/>
              <a:t>Page </a:t>
            </a:r>
            <a:fld id="{9EC87CB7-BCAA-4521-AC1B-7A2A22BDD089}" type="slidenum">
              <a:rPr lang="en-GB" smtClean="0"/>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GB" smtClean="0"/>
              <a:t>Copyright Arieso 2013      Commercial in Confidence</a:t>
            </a:r>
            <a:endParaRPr lang="en-GB"/>
          </a:p>
        </p:txBody>
      </p:sp>
      <p:sp>
        <p:nvSpPr>
          <p:cNvPr id="4" name="Slide Number Placeholder 3"/>
          <p:cNvSpPr>
            <a:spLocks noGrp="1"/>
          </p:cNvSpPr>
          <p:nvPr>
            <p:ph type="sldNum" sz="quarter" idx="12"/>
          </p:nvPr>
        </p:nvSpPr>
        <p:spPr/>
        <p:txBody>
          <a:bodyPr/>
          <a:lstStyle/>
          <a:p>
            <a:r>
              <a:rPr lang="en-GB" dirty="0" smtClean="0"/>
              <a:t> Page </a:t>
            </a:r>
            <a:fld id="{9EC87CB7-BCAA-4521-AC1B-7A2A22BDD089}" type="slidenum">
              <a:rPr lang="en-GB" smtClean="0"/>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6496" y="-27384"/>
            <a:ext cx="8426896" cy="868958"/>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495300" y="1379909"/>
            <a:ext cx="8915400" cy="492941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Footer Placeholder 4"/>
          <p:cNvSpPr>
            <a:spLocks noGrp="1"/>
          </p:cNvSpPr>
          <p:nvPr>
            <p:ph type="ftr" sz="quarter" idx="3"/>
          </p:nvPr>
        </p:nvSpPr>
        <p:spPr>
          <a:xfrm>
            <a:off x="2432720" y="6453336"/>
            <a:ext cx="518457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smtClean="0"/>
              <a:t>Copyright Arieso 2013      Commercial in Confidence</a:t>
            </a:r>
            <a:endParaRPr lang="en-GB"/>
          </a:p>
        </p:txBody>
      </p:sp>
      <p:sp>
        <p:nvSpPr>
          <p:cNvPr id="6" name="Slide Number Placeholder 5"/>
          <p:cNvSpPr>
            <a:spLocks noGrp="1"/>
          </p:cNvSpPr>
          <p:nvPr>
            <p:ph type="sldNum" sz="quarter" idx="4"/>
          </p:nvPr>
        </p:nvSpPr>
        <p:spPr>
          <a:xfrm>
            <a:off x="49312" y="6448251"/>
            <a:ext cx="1015256"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smtClean="0"/>
              <a:t> Page </a:t>
            </a:r>
            <a:fld id="{9EC87CB7-BCAA-4521-AC1B-7A2A22BDD089}" type="slidenum">
              <a:rPr lang="en-GB" smtClean="0"/>
              <a:pPr/>
              <a:t>‹#›</a:t>
            </a:fld>
            <a:endParaRPr lang="en-GB" dirty="0"/>
          </a:p>
        </p:txBody>
      </p:sp>
      <p:sp>
        <p:nvSpPr>
          <p:cNvPr id="8" name="TextBox 7"/>
          <p:cNvSpPr txBox="1"/>
          <p:nvPr userDrawn="1"/>
        </p:nvSpPr>
        <p:spPr>
          <a:xfrm>
            <a:off x="8050269" y="6474822"/>
            <a:ext cx="1799275" cy="338554"/>
          </a:xfrm>
          <a:prstGeom prst="rect">
            <a:avLst/>
          </a:prstGeom>
          <a:noFill/>
        </p:spPr>
        <p:txBody>
          <a:bodyPr wrap="none" rtlCol="0">
            <a:spAutoFit/>
          </a:bodyPr>
          <a:lstStyle/>
          <a:p>
            <a:r>
              <a:rPr lang="en-GB" sz="1600" b="1" dirty="0" smtClean="0"/>
              <a:t>www.arieso.com</a:t>
            </a:r>
            <a:endParaRPr lang="en-GB" sz="1600" b="1" dirty="0"/>
          </a:p>
        </p:txBody>
      </p:sp>
      <p:pic>
        <p:nvPicPr>
          <p:cNvPr id="9" name="Picture 8" descr="Transition slide header.png"/>
          <p:cNvPicPr>
            <a:picLocks noChangeAspect="1"/>
          </p:cNvPicPr>
          <p:nvPr userDrawn="1"/>
        </p:nvPicPr>
        <p:blipFill>
          <a:blip r:embed="rId8" cstate="screen"/>
          <a:srcRect/>
          <a:stretch>
            <a:fillRect/>
          </a:stretch>
        </p:blipFill>
        <p:spPr>
          <a:xfrm>
            <a:off x="0" y="0"/>
            <a:ext cx="9906000" cy="829733"/>
          </a:xfrm>
          <a:prstGeom prst="rect">
            <a:avLst/>
          </a:prstGeom>
        </p:spPr>
      </p:pic>
    </p:spTree>
  </p:cSld>
  <p:clrMap bg1="lt1" tx1="dk1" bg2="lt2" tx2="dk2" accent1="accent1" accent2="accent2" accent3="accent3" accent4="accent4" accent5="accent5" accent6="accent6" hlink="hlink" folHlink="folHlink"/>
  <p:sldLayoutIdLst>
    <p:sldLayoutId id="2147483683" r:id="rId1"/>
    <p:sldLayoutId id="2147483684" r:id="rId2"/>
    <p:sldLayoutId id="2147483686" r:id="rId3"/>
    <p:sldLayoutId id="2147483687" r:id="rId4"/>
    <p:sldLayoutId id="2147483688" r:id="rId5"/>
    <p:sldLayoutId id="2147483689" r:id="rId6"/>
  </p:sldLayoutIdLst>
  <p:hf sldNum="0" hdr="0" dt="0"/>
  <p:txStyles>
    <p:titleStyle>
      <a:lvl1pPr algn="l" defTabSz="914400" rtl="0" eaLnBrk="1" latinLnBrk="0" hangingPunct="1">
        <a:spcBef>
          <a:spcPct val="0"/>
        </a:spcBef>
        <a:buNone/>
        <a:defRPr sz="3200" kern="1200">
          <a:solidFill>
            <a:schemeClr val="bg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Clr>
          <a:srgbClr val="5482AB"/>
        </a:buClr>
        <a:buSzPct val="120000"/>
        <a:buFont typeface="Arial" pitchFamily="34" charset="0"/>
        <a:buChar char="•"/>
        <a:defRPr sz="3200" kern="1200">
          <a:solidFill>
            <a:schemeClr val="tx1">
              <a:lumMod val="65000"/>
              <a:lumOff val="35000"/>
            </a:schemeClr>
          </a:solidFill>
          <a:latin typeface="Arial" pitchFamily="34" charset="0"/>
          <a:ea typeface="+mn-ea"/>
          <a:cs typeface="Arial" pitchFamily="34" charset="0"/>
        </a:defRPr>
      </a:lvl1pPr>
      <a:lvl2pPr marL="742950" indent="-285750" algn="l" defTabSz="914400" rtl="0" eaLnBrk="1" latinLnBrk="0" hangingPunct="1">
        <a:spcBef>
          <a:spcPct val="20000"/>
        </a:spcBef>
        <a:buClr>
          <a:srgbClr val="5482AB"/>
        </a:buClr>
        <a:buSzPct val="120000"/>
        <a:buFont typeface="Arial" pitchFamily="34" charset="0"/>
        <a:buChar char="–"/>
        <a:defRPr sz="2800" kern="1200">
          <a:solidFill>
            <a:schemeClr val="tx1">
              <a:lumMod val="65000"/>
              <a:lumOff val="35000"/>
            </a:schemeClr>
          </a:solidFill>
          <a:latin typeface="Arial" pitchFamily="34" charset="0"/>
          <a:ea typeface="+mn-ea"/>
          <a:cs typeface="Arial" pitchFamily="34" charset="0"/>
        </a:defRPr>
      </a:lvl2pPr>
      <a:lvl3pPr marL="1143000" indent="-228600" algn="l" defTabSz="914400" rtl="0" eaLnBrk="1" latinLnBrk="0" hangingPunct="1">
        <a:spcBef>
          <a:spcPct val="20000"/>
        </a:spcBef>
        <a:buClr>
          <a:srgbClr val="5482AB"/>
        </a:buClr>
        <a:buSzPct val="120000"/>
        <a:buFont typeface="Arial" pitchFamily="34" charset="0"/>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4pPr>
      <a:lvl5pPr marL="20574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zx81:8080/tfs/GEO/Geo/Data%20Science%20Team/_backlogs/TaskBoard#_a=requirement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jpe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Quality Assurance</a:t>
            </a:r>
            <a:endParaRPr lang="en-GB" dirty="0"/>
          </a:p>
        </p:txBody>
      </p:sp>
      <p:sp>
        <p:nvSpPr>
          <p:cNvPr id="3" name="Subtitle 2"/>
          <p:cNvSpPr>
            <a:spLocks noGrp="1"/>
          </p:cNvSpPr>
          <p:nvPr>
            <p:ph type="subTitle" idx="1"/>
          </p:nvPr>
        </p:nvSpPr>
        <p:spPr>
          <a:xfrm>
            <a:off x="504056" y="5059784"/>
            <a:ext cx="6249144" cy="769640"/>
          </a:xfrm>
        </p:spPr>
        <p:txBody>
          <a:bodyPr>
            <a:normAutofit/>
          </a:bodyPr>
          <a:lstStyle/>
          <a:p>
            <a:r>
              <a:rPr lang="en-GB" dirty="0" smtClean="0"/>
              <a:t>27</a:t>
            </a:r>
            <a:r>
              <a:rPr lang="en-GB" baseline="30000" dirty="0" smtClean="0"/>
              <a:t>th</a:t>
            </a:r>
            <a:r>
              <a:rPr lang="en-GB" dirty="0" smtClean="0"/>
              <a:t> September 2014</a:t>
            </a:r>
            <a:endParaRPr lang="en-GB"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TFS - Demo</a:t>
            </a:r>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
        <p:nvSpPr>
          <p:cNvPr id="5" name="TextBox 4"/>
          <p:cNvSpPr txBox="1"/>
          <p:nvPr/>
        </p:nvSpPr>
        <p:spPr>
          <a:xfrm>
            <a:off x="1105875" y="1092530"/>
            <a:ext cx="7951536" cy="307777"/>
          </a:xfrm>
          <a:prstGeom prst="rect">
            <a:avLst/>
          </a:prstGeom>
          <a:noFill/>
        </p:spPr>
        <p:txBody>
          <a:bodyPr wrap="none" rtlCol="0">
            <a:spAutoFit/>
          </a:bodyPr>
          <a:lstStyle/>
          <a:p>
            <a:r>
              <a:rPr lang="en-GB" sz="1400" dirty="0">
                <a:hlinkClick r:id="rId2"/>
              </a:rPr>
              <a:t>http://zx81:8080/tfs/GEO/Geo/Data%20Science%20Team/_backlogs/TaskBoard#_a=requirements</a:t>
            </a:r>
            <a:endParaRPr lang="en-GB" sz="1400"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647" y="1496291"/>
            <a:ext cx="8807992" cy="4734296"/>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13204116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Process </a:t>
            </a:r>
          </a:p>
        </p:txBody>
      </p:sp>
      <p:sp>
        <p:nvSpPr>
          <p:cNvPr id="3" name="Content Placeholder 2"/>
          <p:cNvSpPr>
            <a:spLocks noGrp="1"/>
          </p:cNvSpPr>
          <p:nvPr>
            <p:ph idx="1"/>
          </p:nvPr>
        </p:nvSpPr>
        <p:spPr/>
        <p:txBody>
          <a:bodyPr>
            <a:normAutofit/>
          </a:bodyPr>
          <a:lstStyle/>
          <a:p>
            <a:pPr marL="0" indent="0">
              <a:buNone/>
            </a:pPr>
            <a:r>
              <a:rPr lang="en-GB" b="1" dirty="0" smtClean="0"/>
              <a:t>Key Benefits:</a:t>
            </a:r>
          </a:p>
          <a:p>
            <a:pPr lvl="1"/>
            <a:r>
              <a:rPr lang="en-GB" dirty="0" smtClean="0"/>
              <a:t>Increased quality:</a:t>
            </a:r>
          </a:p>
          <a:p>
            <a:pPr lvl="2"/>
            <a:r>
              <a:rPr lang="en-GB" dirty="0" smtClean="0"/>
              <a:t>Close collaboration reduces risk of missed test scenarios.</a:t>
            </a:r>
          </a:p>
          <a:p>
            <a:pPr lvl="2"/>
            <a:r>
              <a:rPr lang="en-GB" dirty="0" smtClean="0"/>
              <a:t>Testing is a continuous activity during the Sprint and not an after-thought.</a:t>
            </a:r>
          </a:p>
          <a:p>
            <a:pPr lvl="1"/>
            <a:r>
              <a:rPr lang="en-GB" dirty="0" smtClean="0"/>
              <a:t>Highly adaptable to change.</a:t>
            </a:r>
          </a:p>
          <a:p>
            <a:pPr lvl="1"/>
            <a:endParaRPr lang="en-GB" dirty="0" smtClean="0"/>
          </a:p>
          <a:p>
            <a:pPr lvl="1"/>
            <a:endParaRPr lang="en-GB" dirty="0" smtClean="0"/>
          </a:p>
          <a:p>
            <a:pPr lvl="1"/>
            <a:endParaRPr lang="en-GB" dirty="0" smtClean="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Tree>
    <p:extLst>
      <p:ext uri="{BB962C8B-B14F-4D97-AF65-F5344CB8AC3E}">
        <p14:creationId xmlns:p14="http://schemas.microsoft.com/office/powerpoint/2010/main" val="2385537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Behaviour Driven Development</a:t>
            </a:r>
            <a:endParaRPr lang="en-US" dirty="0"/>
          </a:p>
        </p:txBody>
      </p:sp>
      <p:sp>
        <p:nvSpPr>
          <p:cNvPr id="7" name="Rounded Rectangle 6"/>
          <p:cNvSpPr/>
          <p:nvPr/>
        </p:nvSpPr>
        <p:spPr>
          <a:xfrm>
            <a:off x="210984" y="1805390"/>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8" name="Rounded Rectangle 7"/>
          <p:cNvSpPr/>
          <p:nvPr/>
        </p:nvSpPr>
        <p:spPr>
          <a:xfrm>
            <a:off x="7660812" y="4256782"/>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9" name="Rounded Rectangle 8"/>
          <p:cNvSpPr/>
          <p:nvPr/>
        </p:nvSpPr>
        <p:spPr>
          <a:xfrm>
            <a:off x="718040" y="4569248"/>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Done</a:t>
            </a:r>
            <a:endParaRPr lang="en-GB" sz="2000" dirty="0"/>
          </a:p>
        </p:txBody>
      </p:sp>
      <p:sp>
        <p:nvSpPr>
          <p:cNvPr id="10" name="Rounded Rectangle 9"/>
          <p:cNvSpPr/>
          <p:nvPr/>
        </p:nvSpPr>
        <p:spPr>
          <a:xfrm>
            <a:off x="4026565" y="1588121"/>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11" name="Curved Connector 10"/>
          <p:cNvCxnSpPr>
            <a:endCxn id="7" idx="0"/>
          </p:cNvCxnSpPr>
          <p:nvPr/>
        </p:nvCxnSpPr>
        <p:spPr>
          <a:xfrm>
            <a:off x="210984" y="1157318"/>
            <a:ext cx="819091"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15" name="Flowchart: Multidocument 14"/>
          <p:cNvSpPr/>
          <p:nvPr/>
        </p:nvSpPr>
        <p:spPr>
          <a:xfrm>
            <a:off x="7348777" y="1588121"/>
            <a:ext cx="1461131" cy="109384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Product Backlog</a:t>
            </a:r>
            <a:endParaRPr lang="en-GB" sz="1800" dirty="0"/>
          </a:p>
        </p:txBody>
      </p:sp>
      <p:cxnSp>
        <p:nvCxnSpPr>
          <p:cNvPr id="16" name="Straight Arrow Connector 15"/>
          <p:cNvCxnSpPr>
            <a:stCxn id="10" idx="3"/>
            <a:endCxn id="15" idx="1"/>
          </p:cNvCxnSpPr>
          <p:nvPr/>
        </p:nvCxnSpPr>
        <p:spPr>
          <a:xfrm>
            <a:off x="5664748" y="2045321"/>
            <a:ext cx="1684030" cy="8972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a:stCxn id="7" idx="3"/>
            <a:endCxn id="10" idx="1"/>
          </p:cNvCxnSpPr>
          <p:nvPr/>
        </p:nvCxnSpPr>
        <p:spPr>
          <a:xfrm flipV="1">
            <a:off x="1849167" y="2045322"/>
            <a:ext cx="2177399"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a:stCxn id="15" idx="2"/>
            <a:endCxn id="8" idx="0"/>
          </p:cNvCxnSpPr>
          <p:nvPr/>
        </p:nvCxnSpPr>
        <p:spPr>
          <a:xfrm>
            <a:off x="7977740" y="2640538"/>
            <a:ext cx="502163" cy="161624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0" name="Straight Arrow Connector 19"/>
          <p:cNvCxnSpPr>
            <a:stCxn id="8" idx="2"/>
            <a:endCxn id="28" idx="3"/>
          </p:cNvCxnSpPr>
          <p:nvPr/>
        </p:nvCxnSpPr>
        <p:spPr>
          <a:xfrm flipH="1">
            <a:off x="6274878" y="5171182"/>
            <a:ext cx="2205025" cy="949796"/>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a:stCxn id="28" idx="1"/>
            <a:endCxn id="9" idx="3"/>
          </p:cNvCxnSpPr>
          <p:nvPr/>
        </p:nvCxnSpPr>
        <p:spPr>
          <a:xfrm flipH="1" flipV="1">
            <a:off x="2356222" y="5026448"/>
            <a:ext cx="1589993" cy="109453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8" name="Rounded Rectangle 27"/>
          <p:cNvSpPr/>
          <p:nvPr/>
        </p:nvSpPr>
        <p:spPr>
          <a:xfrm>
            <a:off x="3946215" y="5663778"/>
            <a:ext cx="23286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Developed</a:t>
            </a:r>
          </a:p>
          <a:p>
            <a:pPr algn="ctr"/>
            <a:r>
              <a:rPr lang="en-GB" sz="1600" dirty="0" smtClean="0"/>
              <a:t>(Implemented and tested)</a:t>
            </a:r>
            <a:endParaRPr lang="en-GB" sz="1600" dirty="0"/>
          </a:p>
        </p:txBody>
      </p:sp>
      <p:sp>
        <p:nvSpPr>
          <p:cNvPr id="31" name="Left-Right Arrow 30"/>
          <p:cNvSpPr/>
          <p:nvPr/>
        </p:nvSpPr>
        <p:spPr>
          <a:xfrm rot="21287035">
            <a:off x="2190800" y="4137649"/>
            <a:ext cx="5651683" cy="127186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smtClean="0"/>
              <a:t>Misunderstandings here are costly</a:t>
            </a:r>
            <a:endParaRPr lang="en-US" dirty="0"/>
          </a:p>
        </p:txBody>
      </p:sp>
    </p:spTree>
    <p:extLst>
      <p:ext uri="{BB962C8B-B14F-4D97-AF65-F5344CB8AC3E}">
        <p14:creationId xmlns:p14="http://schemas.microsoft.com/office/powerpoint/2010/main" val="21455488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Test Driven Development</a:t>
            </a:r>
            <a:endParaRPr lang="en-GB" dirty="0"/>
          </a:p>
        </p:txBody>
      </p:sp>
      <p:sp>
        <p:nvSpPr>
          <p:cNvPr id="4" name="Content Placeholder 3"/>
          <p:cNvSpPr>
            <a:spLocks noGrp="1"/>
          </p:cNvSpPr>
          <p:nvPr>
            <p:ph idx="1"/>
          </p:nvPr>
        </p:nvSpPr>
        <p:spPr>
          <a:xfrm>
            <a:off x="200472" y="980728"/>
            <a:ext cx="9505056" cy="5472607"/>
          </a:xfrm>
        </p:spPr>
        <p:txBody>
          <a:bodyPr>
            <a:normAutofit/>
          </a:bodyPr>
          <a:lstStyle/>
          <a:p>
            <a:r>
              <a:rPr lang="en-GB" sz="2800" b="1" dirty="0" smtClean="0"/>
              <a:t>Software tests within the codebase</a:t>
            </a:r>
          </a:p>
          <a:p>
            <a:r>
              <a:rPr lang="en-GB" sz="2800" b="1" dirty="0" smtClean="0"/>
              <a:t>Run after every code change</a:t>
            </a:r>
          </a:p>
          <a:p>
            <a:r>
              <a:rPr lang="en-GB" sz="2800" b="1" dirty="0" smtClean="0"/>
              <a:t>Aim to test every code path</a:t>
            </a:r>
          </a:p>
          <a:p>
            <a:endParaRPr lang="en-GB" sz="2800" b="1" dirty="0" smtClean="0"/>
          </a:p>
          <a:p>
            <a:r>
              <a:rPr lang="en-GB" sz="2800" b="1" dirty="0" smtClean="0"/>
              <a:t>Protects against “accidental damage”</a:t>
            </a:r>
            <a:endParaRPr lang="en-GB" sz="2800" b="1" dirty="0"/>
          </a:p>
          <a:p>
            <a:r>
              <a:rPr lang="en-GB" sz="2800" b="1" dirty="0" smtClean="0"/>
              <a:t>Drives good design</a:t>
            </a:r>
          </a:p>
          <a:p>
            <a:r>
              <a:rPr lang="en-GB" sz="2800" b="1" dirty="0" smtClean="0"/>
              <a:t>Builds confidence</a:t>
            </a:r>
            <a:endParaRPr lang="en-US" sz="2800" b="1" dirty="0"/>
          </a:p>
        </p:txBody>
      </p:sp>
    </p:spTree>
    <p:extLst>
      <p:ext uri="{BB962C8B-B14F-4D97-AF65-F5344CB8AC3E}">
        <p14:creationId xmlns:p14="http://schemas.microsoft.com/office/powerpoint/2010/main" val="20310380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Test Coverage (%)</a:t>
            </a:r>
            <a:endParaRPr lang="en-GB" dirty="0"/>
          </a:p>
        </p:txBody>
      </p:sp>
      <p:graphicFrame>
        <p:nvGraphicFramePr>
          <p:cNvPr id="6" name="Chart 5"/>
          <p:cNvGraphicFramePr>
            <a:graphicFrameLocks/>
          </p:cNvGraphicFramePr>
          <p:nvPr>
            <p:extLst>
              <p:ext uri="{D42A27DB-BD31-4B8C-83A1-F6EECF244321}">
                <p14:modId xmlns:p14="http://schemas.microsoft.com/office/powerpoint/2010/main" val="2346855766"/>
              </p:ext>
            </p:extLst>
          </p:nvPr>
        </p:nvGraphicFramePr>
        <p:xfrm>
          <a:off x="200472" y="1052736"/>
          <a:ext cx="9505056" cy="5400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227484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Test Coverage Detail</a:t>
            </a:r>
            <a:endParaRPr lang="en-GB"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64" y="980728"/>
            <a:ext cx="9653215" cy="54290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30396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Test Coverage Detail</a:t>
            </a:r>
            <a:endParaRPr lang="en-GB"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64" y="980728"/>
            <a:ext cx="9649072" cy="54176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57593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Behaviour Driven Development</a:t>
            </a:r>
            <a:endParaRPr lang="en-US" dirty="0"/>
          </a:p>
        </p:txBody>
      </p:sp>
      <p:sp>
        <p:nvSpPr>
          <p:cNvPr id="7" name="Rounded Rectangle 6"/>
          <p:cNvSpPr/>
          <p:nvPr/>
        </p:nvSpPr>
        <p:spPr>
          <a:xfrm>
            <a:off x="210984" y="1805390"/>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8" name="Rounded Rectangle 7"/>
          <p:cNvSpPr/>
          <p:nvPr/>
        </p:nvSpPr>
        <p:spPr>
          <a:xfrm>
            <a:off x="7660812" y="4256782"/>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9" name="Rounded Rectangle 8"/>
          <p:cNvSpPr/>
          <p:nvPr/>
        </p:nvSpPr>
        <p:spPr>
          <a:xfrm>
            <a:off x="718040" y="4569248"/>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Done</a:t>
            </a:r>
            <a:endParaRPr lang="en-GB" sz="2000" dirty="0"/>
          </a:p>
        </p:txBody>
      </p:sp>
      <p:sp>
        <p:nvSpPr>
          <p:cNvPr id="10" name="Rounded Rectangle 9"/>
          <p:cNvSpPr/>
          <p:nvPr/>
        </p:nvSpPr>
        <p:spPr>
          <a:xfrm>
            <a:off x="4026565" y="1588121"/>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11" name="Curved Connector 10"/>
          <p:cNvCxnSpPr>
            <a:endCxn id="7" idx="0"/>
          </p:cNvCxnSpPr>
          <p:nvPr/>
        </p:nvCxnSpPr>
        <p:spPr>
          <a:xfrm>
            <a:off x="210984" y="1157318"/>
            <a:ext cx="819091"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15" name="Flowchart: Multidocument 14"/>
          <p:cNvSpPr/>
          <p:nvPr/>
        </p:nvSpPr>
        <p:spPr>
          <a:xfrm>
            <a:off x="7348777" y="1588121"/>
            <a:ext cx="1461131" cy="109384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Product Backlog</a:t>
            </a:r>
            <a:endParaRPr lang="en-GB" sz="1800" dirty="0"/>
          </a:p>
        </p:txBody>
      </p:sp>
      <p:cxnSp>
        <p:nvCxnSpPr>
          <p:cNvPr id="16" name="Straight Arrow Connector 15"/>
          <p:cNvCxnSpPr>
            <a:stCxn id="10" idx="3"/>
            <a:endCxn id="15" idx="1"/>
          </p:cNvCxnSpPr>
          <p:nvPr/>
        </p:nvCxnSpPr>
        <p:spPr>
          <a:xfrm>
            <a:off x="5664748" y="2045321"/>
            <a:ext cx="1684030" cy="8972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a:stCxn id="7" idx="3"/>
            <a:endCxn id="10" idx="1"/>
          </p:cNvCxnSpPr>
          <p:nvPr/>
        </p:nvCxnSpPr>
        <p:spPr>
          <a:xfrm flipV="1">
            <a:off x="1849167" y="2045322"/>
            <a:ext cx="2177399"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a:stCxn id="15" idx="2"/>
            <a:endCxn id="8" idx="0"/>
          </p:cNvCxnSpPr>
          <p:nvPr/>
        </p:nvCxnSpPr>
        <p:spPr>
          <a:xfrm>
            <a:off x="7977740" y="2640538"/>
            <a:ext cx="502163" cy="161624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0" name="Straight Arrow Connector 19"/>
          <p:cNvCxnSpPr>
            <a:stCxn id="8" idx="2"/>
            <a:endCxn id="28" idx="3"/>
          </p:cNvCxnSpPr>
          <p:nvPr/>
        </p:nvCxnSpPr>
        <p:spPr>
          <a:xfrm flipH="1">
            <a:off x="6274878" y="5171182"/>
            <a:ext cx="2205025" cy="949796"/>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a:stCxn id="28" idx="1"/>
            <a:endCxn id="9" idx="3"/>
          </p:cNvCxnSpPr>
          <p:nvPr/>
        </p:nvCxnSpPr>
        <p:spPr>
          <a:xfrm flipH="1" flipV="1">
            <a:off x="2356222" y="5026448"/>
            <a:ext cx="1589993" cy="109453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8" name="Rounded Rectangle 27"/>
          <p:cNvSpPr/>
          <p:nvPr/>
        </p:nvSpPr>
        <p:spPr>
          <a:xfrm>
            <a:off x="3946215" y="5663778"/>
            <a:ext cx="23286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Developed</a:t>
            </a:r>
          </a:p>
          <a:p>
            <a:pPr algn="ctr"/>
            <a:r>
              <a:rPr lang="en-GB" sz="1600" dirty="0" smtClean="0"/>
              <a:t>(Implemented and tested)</a:t>
            </a:r>
            <a:endParaRPr lang="en-GB" sz="1600" dirty="0"/>
          </a:p>
        </p:txBody>
      </p:sp>
      <p:sp>
        <p:nvSpPr>
          <p:cNvPr id="31" name="Left-Right Arrow 30"/>
          <p:cNvSpPr/>
          <p:nvPr/>
        </p:nvSpPr>
        <p:spPr>
          <a:xfrm rot="21287035">
            <a:off x="2190800" y="4137649"/>
            <a:ext cx="5651683" cy="1271860"/>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smtClean="0"/>
              <a:t>Misunderstandings here are costly</a:t>
            </a:r>
            <a:endParaRPr lang="en-US" dirty="0"/>
          </a:p>
        </p:txBody>
      </p:sp>
    </p:spTree>
    <p:extLst>
      <p:ext uri="{BB962C8B-B14F-4D97-AF65-F5344CB8AC3E}">
        <p14:creationId xmlns:p14="http://schemas.microsoft.com/office/powerpoint/2010/main" val="39005600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Behaviour Driven Development</a:t>
            </a:r>
            <a:endParaRPr lang="en-GB" dirty="0"/>
          </a:p>
        </p:txBody>
      </p:sp>
      <p:sp>
        <p:nvSpPr>
          <p:cNvPr id="4" name="Content Placeholder 3"/>
          <p:cNvSpPr>
            <a:spLocks noGrp="1"/>
          </p:cNvSpPr>
          <p:nvPr>
            <p:ph idx="1"/>
          </p:nvPr>
        </p:nvSpPr>
        <p:spPr>
          <a:xfrm>
            <a:off x="200472" y="980728"/>
            <a:ext cx="9505056" cy="5472607"/>
          </a:xfrm>
        </p:spPr>
        <p:txBody>
          <a:bodyPr/>
          <a:lstStyle/>
          <a:p>
            <a:r>
              <a:rPr lang="en-GB" dirty="0" smtClean="0"/>
              <a:t>Agree the specification with the Product Owner</a:t>
            </a:r>
          </a:p>
          <a:p>
            <a:endParaRPr lang="en-GB" sz="1000" dirty="0" smtClean="0"/>
          </a:p>
          <a:p>
            <a:r>
              <a:rPr lang="en-GB" dirty="0" smtClean="0"/>
              <a:t>Implement the solution</a:t>
            </a:r>
          </a:p>
          <a:p>
            <a:endParaRPr lang="en-GB" sz="1000" dirty="0" smtClean="0"/>
          </a:p>
          <a:p>
            <a:r>
              <a:rPr lang="en-GB" dirty="0" smtClean="0"/>
              <a:t>Test the solution against the specification itself</a:t>
            </a:r>
          </a:p>
          <a:p>
            <a:pPr lvl="1"/>
            <a:r>
              <a:rPr lang="en-GB" dirty="0" smtClean="0"/>
              <a:t>On the engineer’s desk and…</a:t>
            </a:r>
          </a:p>
          <a:p>
            <a:pPr lvl="1"/>
            <a:r>
              <a:rPr lang="en-GB" dirty="0" smtClean="0"/>
              <a:t>Every time </a:t>
            </a:r>
            <a:r>
              <a:rPr lang="en-GB" i="1" dirty="0" smtClean="0"/>
              <a:t>any</a:t>
            </a:r>
            <a:r>
              <a:rPr lang="en-GB" dirty="0" smtClean="0"/>
              <a:t> code is edited</a:t>
            </a:r>
          </a:p>
          <a:p>
            <a:pPr lvl="1"/>
            <a:r>
              <a:rPr lang="en-GB" dirty="0" smtClean="0"/>
              <a:t>20-30 times a day</a:t>
            </a:r>
          </a:p>
          <a:p>
            <a:pPr lvl="1"/>
            <a:r>
              <a:rPr lang="en-GB" b="1" dirty="0" smtClean="0"/>
              <a:t>Forever</a:t>
            </a:r>
            <a:endParaRPr lang="en-US" b="1" dirty="0"/>
          </a:p>
        </p:txBody>
      </p:sp>
    </p:spTree>
    <p:extLst>
      <p:ext uri="{BB962C8B-B14F-4D97-AF65-F5344CB8AC3E}">
        <p14:creationId xmlns:p14="http://schemas.microsoft.com/office/powerpoint/2010/main" val="13422389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 Example BDD Scenario</a:t>
            </a:r>
            <a:endParaRPr lang="en-GB" dirty="0"/>
          </a:p>
        </p:txBody>
      </p:sp>
      <p:sp>
        <p:nvSpPr>
          <p:cNvPr id="3" name="Content Placeholder 2"/>
          <p:cNvSpPr>
            <a:spLocks noGrp="1"/>
          </p:cNvSpPr>
          <p:nvPr>
            <p:ph idx="1"/>
          </p:nvPr>
        </p:nvSpPr>
        <p:spPr>
          <a:xfrm>
            <a:off x="416496" y="908720"/>
            <a:ext cx="8994204" cy="5544616"/>
          </a:xfrm>
        </p:spPr>
        <p:txBody>
          <a:bodyPr>
            <a:normAutofit/>
          </a:bodyPr>
          <a:lstStyle/>
          <a:p>
            <a:pPr marL="0" indent="0">
              <a:buNone/>
            </a:pPr>
            <a:r>
              <a:rPr lang="en-US" sz="2000" dirty="0">
                <a:solidFill>
                  <a:srgbClr val="0000FF"/>
                </a:solidFill>
                <a:highlight>
                  <a:srgbClr val="FFFFFF"/>
                </a:highlight>
                <a:latin typeface="Consolas"/>
              </a:rPr>
              <a:t>Feature</a:t>
            </a:r>
            <a:r>
              <a:rPr lang="en-US" sz="2000" dirty="0">
                <a:solidFill>
                  <a:srgbClr val="000000"/>
                </a:solidFill>
                <a:highlight>
                  <a:srgbClr val="FFFFFF"/>
                </a:highlight>
                <a:latin typeface="Consolas"/>
              </a:rPr>
              <a:t>: SpecFlowFeature1</a:t>
            </a:r>
          </a:p>
          <a:p>
            <a:pPr marL="0" indent="0">
              <a:buNone/>
            </a:pPr>
            <a:r>
              <a:rPr lang="en-GB" sz="2000" i="1" dirty="0" smtClean="0">
                <a:solidFill>
                  <a:srgbClr val="000000"/>
                </a:solidFill>
                <a:highlight>
                  <a:srgbClr val="FFFFFF"/>
                </a:highlight>
                <a:latin typeface="Consolas"/>
              </a:rPr>
              <a:t>	In </a:t>
            </a:r>
            <a:r>
              <a:rPr lang="en-GB" sz="2000" i="1" dirty="0">
                <a:solidFill>
                  <a:srgbClr val="000000"/>
                </a:solidFill>
                <a:highlight>
                  <a:srgbClr val="FFFFFF"/>
                </a:highlight>
                <a:latin typeface="Consolas"/>
              </a:rPr>
              <a:t>order to avoid silly mistakes</a:t>
            </a:r>
          </a:p>
          <a:p>
            <a:pPr marL="0" indent="0">
              <a:buNone/>
            </a:pPr>
            <a:r>
              <a:rPr lang="en-US" sz="2000" i="1" dirty="0" smtClean="0">
                <a:solidFill>
                  <a:srgbClr val="000000"/>
                </a:solidFill>
                <a:highlight>
                  <a:srgbClr val="FFFFFF"/>
                </a:highlight>
                <a:latin typeface="Consolas"/>
              </a:rPr>
              <a:t>	As </a:t>
            </a:r>
            <a:r>
              <a:rPr lang="en-US" sz="2000" i="1" dirty="0">
                <a:solidFill>
                  <a:srgbClr val="000000"/>
                </a:solidFill>
                <a:highlight>
                  <a:srgbClr val="FFFFFF"/>
                </a:highlight>
                <a:latin typeface="Consolas"/>
              </a:rPr>
              <a:t>a math idiot</a:t>
            </a:r>
          </a:p>
          <a:p>
            <a:pPr marL="0" indent="0">
              <a:buNone/>
            </a:pPr>
            <a:r>
              <a:rPr lang="en-GB" sz="2000" i="1" dirty="0" smtClean="0">
                <a:solidFill>
                  <a:srgbClr val="000000"/>
                </a:solidFill>
                <a:highlight>
                  <a:srgbClr val="FFFFFF"/>
                </a:highlight>
                <a:latin typeface="Consolas"/>
              </a:rPr>
              <a:t>	I </a:t>
            </a:r>
            <a:r>
              <a:rPr lang="en-GB" sz="2000" i="1" dirty="0">
                <a:solidFill>
                  <a:srgbClr val="000000"/>
                </a:solidFill>
                <a:highlight>
                  <a:srgbClr val="FFFFFF"/>
                </a:highlight>
                <a:latin typeface="Consolas"/>
              </a:rPr>
              <a:t>want to be told the sum of two numbers</a:t>
            </a:r>
          </a:p>
          <a:p>
            <a:endParaRPr lang="en-US" sz="2000" dirty="0" smtClean="0">
              <a:solidFill>
                <a:srgbClr val="0000FF"/>
              </a:solidFill>
              <a:highlight>
                <a:srgbClr val="FFFFFF"/>
              </a:highlight>
              <a:latin typeface="Consolas"/>
            </a:endParaRPr>
          </a:p>
          <a:p>
            <a:pPr marL="0" indent="0">
              <a:buNone/>
            </a:pPr>
            <a:r>
              <a:rPr lang="en-US" sz="2000" dirty="0" smtClean="0">
                <a:solidFill>
                  <a:srgbClr val="0000FF"/>
                </a:solidFill>
                <a:highlight>
                  <a:srgbClr val="FFFFFF"/>
                </a:highlight>
                <a:latin typeface="Consolas"/>
              </a:rPr>
              <a:t>Scenario</a:t>
            </a:r>
            <a:r>
              <a:rPr lang="en-US" sz="2000" dirty="0">
                <a:solidFill>
                  <a:srgbClr val="000000"/>
                </a:solidFill>
                <a:highlight>
                  <a:srgbClr val="FFFFFF"/>
                </a:highlight>
                <a:latin typeface="Consolas"/>
              </a:rPr>
              <a:t>: Add two numbers</a:t>
            </a:r>
          </a:p>
          <a:p>
            <a:pPr marL="0" indent="0">
              <a:buNone/>
            </a:pPr>
            <a:r>
              <a:rPr lang="en-GB" sz="2000" dirty="0" smtClean="0">
                <a:solidFill>
                  <a:srgbClr val="0000FF"/>
                </a:solidFill>
                <a:highlight>
                  <a:srgbClr val="FFFFFF"/>
                </a:highlight>
                <a:latin typeface="Consolas"/>
              </a:rPr>
              <a:t>	Given </a:t>
            </a:r>
            <a:r>
              <a:rPr lang="en-GB" sz="2000" dirty="0">
                <a:solidFill>
                  <a:srgbClr val="000000"/>
                </a:solidFill>
                <a:highlight>
                  <a:srgbClr val="FFFFFF"/>
                </a:highlight>
                <a:latin typeface="Consolas"/>
              </a:rPr>
              <a:t>I have entered 50 into the calculator</a:t>
            </a:r>
          </a:p>
          <a:p>
            <a:pPr marL="0" indent="0">
              <a:buNone/>
            </a:pPr>
            <a:r>
              <a:rPr lang="en-GB" sz="2000" dirty="0" smtClean="0">
                <a:solidFill>
                  <a:srgbClr val="0000FF"/>
                </a:solidFill>
                <a:highlight>
                  <a:srgbClr val="FFFFFF"/>
                </a:highlight>
                <a:latin typeface="Consolas"/>
              </a:rPr>
              <a:t>	And </a:t>
            </a:r>
            <a:r>
              <a:rPr lang="en-GB" sz="2000" dirty="0">
                <a:solidFill>
                  <a:srgbClr val="000000"/>
                </a:solidFill>
                <a:highlight>
                  <a:srgbClr val="FFFFFF"/>
                </a:highlight>
                <a:latin typeface="Consolas"/>
              </a:rPr>
              <a:t>I have entered 70 into the calculator</a:t>
            </a:r>
          </a:p>
          <a:p>
            <a:pPr marL="0" indent="0">
              <a:buNone/>
            </a:pPr>
            <a:r>
              <a:rPr lang="en-US" sz="2000" dirty="0" smtClean="0">
                <a:solidFill>
                  <a:srgbClr val="0000FF"/>
                </a:solidFill>
                <a:highlight>
                  <a:srgbClr val="FFFFFF"/>
                </a:highlight>
                <a:latin typeface="Consolas"/>
              </a:rPr>
              <a:t>	When </a:t>
            </a:r>
            <a:r>
              <a:rPr lang="en-US" sz="2000" dirty="0">
                <a:solidFill>
                  <a:srgbClr val="000000"/>
                </a:solidFill>
                <a:highlight>
                  <a:srgbClr val="FFFFFF"/>
                </a:highlight>
                <a:latin typeface="Consolas"/>
              </a:rPr>
              <a:t>I press add</a:t>
            </a:r>
          </a:p>
          <a:p>
            <a:pPr marL="0" indent="0">
              <a:buNone/>
            </a:pPr>
            <a:r>
              <a:rPr lang="en-GB" sz="2000" dirty="0" smtClean="0">
                <a:solidFill>
                  <a:srgbClr val="0000FF"/>
                </a:solidFill>
                <a:highlight>
                  <a:srgbClr val="FFFFFF"/>
                </a:highlight>
                <a:latin typeface="Consolas"/>
              </a:rPr>
              <a:t>	Then </a:t>
            </a:r>
            <a:r>
              <a:rPr lang="en-GB" sz="2000" dirty="0">
                <a:solidFill>
                  <a:srgbClr val="000000"/>
                </a:solidFill>
                <a:highlight>
                  <a:srgbClr val="FFFFFF"/>
                </a:highlight>
                <a:latin typeface="Consolas"/>
              </a:rPr>
              <a:t>the result should be 120 on the screen</a:t>
            </a:r>
            <a:endParaRPr lang="en-GB" sz="2000" dirty="0"/>
          </a:p>
        </p:txBody>
      </p:sp>
    </p:spTree>
    <p:extLst>
      <p:ext uri="{BB962C8B-B14F-4D97-AF65-F5344CB8AC3E}">
        <p14:creationId xmlns:p14="http://schemas.microsoft.com/office/powerpoint/2010/main" val="6228274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sp>
        <p:nvSpPr>
          <p:cNvPr id="3" name="Content Placeholder 2"/>
          <p:cNvSpPr>
            <a:spLocks noGrp="1"/>
          </p:cNvSpPr>
          <p:nvPr>
            <p:ph idx="1"/>
          </p:nvPr>
        </p:nvSpPr>
        <p:spPr/>
        <p:txBody>
          <a:bodyPr>
            <a:normAutofit fontScale="85000" lnSpcReduction="20000"/>
          </a:bodyPr>
          <a:lstStyle/>
          <a:p>
            <a:r>
              <a:rPr lang="en-GB" dirty="0" smtClean="0"/>
              <a:t>Agile (SCRUM) helps us to bring QA into the product development cycle early.</a:t>
            </a:r>
          </a:p>
          <a:p>
            <a:r>
              <a:rPr lang="en-GB" dirty="0" smtClean="0"/>
              <a:t>QA is embedded throughout the whole development </a:t>
            </a:r>
            <a:r>
              <a:rPr lang="en-GB" dirty="0"/>
              <a:t>process</a:t>
            </a:r>
            <a:r>
              <a:rPr lang="en-GB" dirty="0" smtClean="0"/>
              <a:t>. </a:t>
            </a:r>
          </a:p>
          <a:p>
            <a:pPr marL="0" indent="0">
              <a:buNone/>
            </a:pPr>
            <a:endParaRPr lang="en-GB" dirty="0" smtClean="0"/>
          </a:p>
          <a:p>
            <a:pPr marL="0" indent="0">
              <a:buNone/>
            </a:pPr>
            <a:r>
              <a:rPr lang="en-GB" dirty="0" smtClean="0"/>
              <a:t>The following are areas to highlight when trying to achieve this:</a:t>
            </a:r>
          </a:p>
          <a:p>
            <a:pPr marL="514350" indent="-514350">
              <a:buFont typeface="Arial" pitchFamily="34" charset="0"/>
              <a:buAutoNum type="arabicPeriod"/>
            </a:pPr>
            <a:r>
              <a:rPr lang="en-GB" dirty="0"/>
              <a:t>QA Agile Testing Process </a:t>
            </a:r>
          </a:p>
          <a:p>
            <a:pPr marL="514350" indent="-514350">
              <a:buAutoNum type="arabicPeriod"/>
            </a:pPr>
            <a:r>
              <a:rPr lang="en-GB" dirty="0"/>
              <a:t>Test Driven </a:t>
            </a:r>
            <a:r>
              <a:rPr lang="en-GB" dirty="0" smtClean="0"/>
              <a:t>Development</a:t>
            </a:r>
          </a:p>
          <a:p>
            <a:pPr marL="514350" indent="-514350">
              <a:buAutoNum type="arabicPeriod"/>
            </a:pPr>
            <a:r>
              <a:rPr lang="en-GB" dirty="0" smtClean="0"/>
              <a:t>Continuous Integration</a:t>
            </a:r>
          </a:p>
          <a:p>
            <a:pPr marL="514350" indent="-514350">
              <a:buAutoNum type="arabicPeriod"/>
            </a:pPr>
            <a:r>
              <a:rPr lang="en-GB" dirty="0" smtClean="0"/>
              <a:t>Metrics</a:t>
            </a:r>
          </a:p>
          <a:p>
            <a:pPr marL="514350" indent="-514350">
              <a:buFont typeface="Arial" pitchFamily="34" charset="0"/>
              <a:buAutoNum type="arabicPeriod"/>
            </a:pPr>
            <a:r>
              <a:rPr lang="en-GB" dirty="0" smtClean="0"/>
              <a:t>Automation</a:t>
            </a:r>
          </a:p>
          <a:p>
            <a:pPr marL="0" indent="0">
              <a:buNone/>
            </a:pPr>
            <a:endParaRPr lang="en-GB" dirty="0" smtClean="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Tree>
    <p:extLst>
      <p:ext uri="{BB962C8B-B14F-4D97-AF65-F5344CB8AC3E}">
        <p14:creationId xmlns:p14="http://schemas.microsoft.com/office/powerpoint/2010/main" val="29651609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Real BDD Scenario</a:t>
            </a:r>
            <a:endParaRPr lang="en-GB" dirty="0"/>
          </a:p>
        </p:txBody>
      </p:sp>
      <p:sp>
        <p:nvSpPr>
          <p:cNvPr id="3" name="Content Placeholder 2"/>
          <p:cNvSpPr>
            <a:spLocks noGrp="1"/>
          </p:cNvSpPr>
          <p:nvPr>
            <p:ph idx="1"/>
          </p:nvPr>
        </p:nvSpPr>
        <p:spPr>
          <a:xfrm>
            <a:off x="416496" y="908720"/>
            <a:ext cx="8994204" cy="5544616"/>
          </a:xfrm>
        </p:spPr>
        <p:txBody>
          <a:bodyPr>
            <a:normAutofit/>
          </a:bodyPr>
          <a:lstStyle/>
          <a:p>
            <a:pPr marL="0" indent="0">
              <a:buNone/>
            </a:pPr>
            <a:r>
              <a:rPr lang="en-GB" sz="2000" dirty="0">
                <a:solidFill>
                  <a:srgbClr val="0000FF"/>
                </a:solidFill>
                <a:highlight>
                  <a:srgbClr val="FFFFFF"/>
                </a:highlight>
                <a:latin typeface="Consolas"/>
              </a:rPr>
              <a:t>Scenario</a:t>
            </a:r>
            <a:r>
              <a:rPr lang="en-GB" sz="2000" dirty="0">
                <a:solidFill>
                  <a:srgbClr val="000000"/>
                </a:solidFill>
                <a:highlight>
                  <a:srgbClr val="FFFFFF"/>
                </a:highlight>
                <a:latin typeface="Consolas"/>
              </a:rPr>
              <a:t>: Summarised items are grouped by </a:t>
            </a:r>
            <a:r>
              <a:rPr lang="en-GB" sz="2000" dirty="0" err="1">
                <a:solidFill>
                  <a:srgbClr val="000000"/>
                </a:solidFill>
                <a:highlight>
                  <a:srgbClr val="FFFFFF"/>
                </a:highlight>
                <a:latin typeface="Consolas"/>
              </a:rPr>
              <a:t>XBin</a:t>
            </a:r>
            <a:r>
              <a:rPr lang="en-GB" sz="2000" dirty="0">
                <a:solidFill>
                  <a:srgbClr val="000000"/>
                </a:solidFill>
                <a:highlight>
                  <a:srgbClr val="FFFFFF"/>
                </a:highlight>
                <a:latin typeface="Consolas"/>
              </a:rPr>
              <a:t> and </a:t>
            </a:r>
            <a:r>
              <a:rPr lang="en-GB" sz="2000" dirty="0" err="1">
                <a:solidFill>
                  <a:srgbClr val="000000"/>
                </a:solidFill>
                <a:highlight>
                  <a:srgbClr val="FFFFFF"/>
                </a:highlight>
                <a:latin typeface="Consolas"/>
              </a:rPr>
              <a:t>YBin</a:t>
            </a:r>
            <a:r>
              <a:rPr lang="en-GB" sz="2000" dirty="0">
                <a:solidFill>
                  <a:srgbClr val="000000"/>
                </a:solidFill>
                <a:highlight>
                  <a:srgbClr val="FFFFFF"/>
                </a:highlight>
                <a:latin typeface="Consolas"/>
              </a:rPr>
              <a:t> </a:t>
            </a:r>
          </a:p>
          <a:p>
            <a:pPr marL="0" indent="0">
              <a:buNone/>
            </a:pPr>
            <a:r>
              <a:rPr lang="en-GB" sz="2000" dirty="0">
                <a:solidFill>
                  <a:srgbClr val="0000FF"/>
                </a:solidFill>
                <a:highlight>
                  <a:srgbClr val="FFFFFF"/>
                </a:highlight>
                <a:latin typeface="Consolas"/>
              </a:rPr>
              <a:t>When </a:t>
            </a:r>
            <a:r>
              <a:rPr lang="en-GB" sz="2000" dirty="0">
                <a:solidFill>
                  <a:srgbClr val="000000"/>
                </a:solidFill>
                <a:highlight>
                  <a:srgbClr val="FFFFFF"/>
                </a:highlight>
                <a:latin typeface="Consolas"/>
              </a:rPr>
              <a:t>I transform GSM call segment data</a:t>
            </a:r>
          </a:p>
          <a:p>
            <a:pPr marL="0" indent="0">
              <a:buNone/>
            </a:pP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a:t>
            </a:r>
            <a:r>
              <a:rPr lang="en-GB" sz="2000" i="1" dirty="0" err="1">
                <a:solidFill>
                  <a:srgbClr val="000000"/>
                </a:solidFill>
                <a:highlight>
                  <a:srgbClr val="FFFFFF"/>
                </a:highlight>
                <a:latin typeface="Consolas"/>
              </a:rPr>
              <a:t>XBin</a:t>
            </a:r>
            <a:r>
              <a:rPr lang="en-GB" sz="2000" i="1" dirty="0">
                <a:solidFill>
                  <a:srgbClr val="000000"/>
                </a:solidFill>
                <a:highlight>
                  <a:srgbClr val="FFFFFF"/>
                </a:highlight>
                <a:latin typeface="Consolas"/>
              </a:rPr>
              <a:t> </a:t>
            </a: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a:t>
            </a:r>
            <a:r>
              <a:rPr lang="en-GB" sz="2000" i="1" dirty="0" err="1">
                <a:solidFill>
                  <a:srgbClr val="000000"/>
                </a:solidFill>
                <a:highlight>
                  <a:srgbClr val="FFFFFF"/>
                </a:highlight>
                <a:latin typeface="Consolas"/>
              </a:rPr>
              <a:t>YBin</a:t>
            </a:r>
            <a:r>
              <a:rPr lang="en-GB" sz="2000" i="1" dirty="0">
                <a:solidFill>
                  <a:srgbClr val="000000"/>
                </a:solidFill>
                <a:highlight>
                  <a:srgbClr val="FFFFFF"/>
                </a:highlight>
                <a:latin typeface="Consolas"/>
              </a:rPr>
              <a:t> </a:t>
            </a: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Segment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p>
          <a:p>
            <a:pPr marL="0" indent="0">
              <a:buNone/>
            </a:pPr>
            <a:r>
              <a:rPr lang="en-GB" sz="2000" dirty="0">
                <a:solidFill>
                  <a:srgbClr val="0000FF"/>
                </a:solidFill>
                <a:highlight>
                  <a:srgbClr val="FFFFFF"/>
                </a:highlight>
                <a:latin typeface="Consolas"/>
              </a:rPr>
              <a:t>And </a:t>
            </a:r>
            <a:r>
              <a:rPr lang="en-GB" sz="2000" dirty="0">
                <a:solidFill>
                  <a:srgbClr val="000000"/>
                </a:solidFill>
                <a:highlight>
                  <a:srgbClr val="FFFFFF"/>
                </a:highlight>
                <a:latin typeface="Consolas"/>
              </a:rPr>
              <a:t>I retrieve the Hourly GSM Bin Summary results</a:t>
            </a:r>
          </a:p>
          <a:p>
            <a:pPr marL="0" indent="0">
              <a:buNone/>
            </a:pPr>
            <a:r>
              <a:rPr lang="en-GB" sz="2000" dirty="0">
                <a:solidFill>
                  <a:srgbClr val="0000FF"/>
                </a:solidFill>
                <a:highlight>
                  <a:srgbClr val="FFFFFF"/>
                </a:highlight>
                <a:latin typeface="Consolas"/>
              </a:rPr>
              <a:t>Then </a:t>
            </a:r>
            <a:r>
              <a:rPr lang="en-GB" sz="2000" dirty="0">
                <a:solidFill>
                  <a:srgbClr val="000000"/>
                </a:solidFill>
                <a:highlight>
                  <a:srgbClr val="FFFFFF"/>
                </a:highlight>
                <a:latin typeface="Consolas"/>
              </a:rPr>
              <a:t>the GSM bin summary results are </a:t>
            </a:r>
          </a:p>
          <a:p>
            <a:pPr marL="0" indent="0">
              <a:buNone/>
            </a:pP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a:t>
            </a:r>
            <a:r>
              <a:rPr lang="en-GB" sz="2000" i="1" dirty="0" err="1">
                <a:solidFill>
                  <a:srgbClr val="000000"/>
                </a:solidFill>
                <a:highlight>
                  <a:srgbClr val="FFFFFF"/>
                </a:highlight>
                <a:latin typeface="Consolas"/>
              </a:rPr>
              <a:t>XBin</a:t>
            </a:r>
            <a:r>
              <a:rPr lang="en-GB" sz="2000" i="1" dirty="0">
                <a:solidFill>
                  <a:srgbClr val="000000"/>
                </a:solidFill>
                <a:highlight>
                  <a:srgbClr val="FFFFFF"/>
                </a:highlight>
                <a:latin typeface="Consolas"/>
              </a:rPr>
              <a:t> </a:t>
            </a: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a:t>
            </a:r>
            <a:r>
              <a:rPr lang="en-GB" sz="2000" i="1" dirty="0" err="1">
                <a:solidFill>
                  <a:srgbClr val="000000"/>
                </a:solidFill>
                <a:highlight>
                  <a:srgbClr val="FFFFFF"/>
                </a:highlight>
                <a:latin typeface="Consolas"/>
              </a:rPr>
              <a:t>YBin</a:t>
            </a:r>
            <a:r>
              <a:rPr lang="en-GB" sz="2000" i="1" dirty="0">
                <a:solidFill>
                  <a:srgbClr val="000000"/>
                </a:solidFill>
                <a:highlight>
                  <a:srgbClr val="FFFFFF"/>
                </a:highlight>
                <a:latin typeface="Consolas"/>
              </a:rPr>
              <a:t> </a:t>
            </a:r>
            <a:r>
              <a:rPr lang="en-GB" sz="2000" dirty="0">
                <a:solidFill>
                  <a:srgbClr val="000000"/>
                </a:solidFill>
                <a:highlight>
                  <a:srgbClr val="FFFFFF"/>
                </a:highlight>
                <a:latin typeface="Consolas"/>
              </a:rPr>
              <a:t>|</a:t>
            </a:r>
            <a:r>
              <a:rPr lang="en-GB" sz="2000" i="1" dirty="0">
                <a:solidFill>
                  <a:srgbClr val="000000"/>
                </a:solidFill>
                <a:highlight>
                  <a:srgbClr val="FFFFFF"/>
                </a:highlight>
                <a:latin typeface="Consolas"/>
              </a:rPr>
              <a:t> Calls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2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2     </a:t>
            </a:r>
            <a:r>
              <a:rPr lang="en-GB" sz="2000" dirty="0">
                <a:solidFill>
                  <a:srgbClr val="000000"/>
                </a:solidFill>
                <a:highlight>
                  <a:srgbClr val="FFFFFF"/>
                </a:highlight>
                <a:latin typeface="Consolas"/>
              </a:rPr>
              <a:t>|</a:t>
            </a:r>
          </a:p>
          <a:p>
            <a:pPr marL="0" indent="0">
              <a:buNone/>
            </a:pP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-50  </a:t>
            </a:r>
            <a:r>
              <a:rPr lang="en-GB" sz="2000" dirty="0">
                <a:solidFill>
                  <a:srgbClr val="000000"/>
                </a:solidFill>
                <a:highlight>
                  <a:srgbClr val="FFFFFF"/>
                </a:highlight>
                <a:latin typeface="Consolas"/>
              </a:rPr>
              <a:t>|</a:t>
            </a:r>
            <a:r>
              <a:rPr lang="en-GB" sz="2000" dirty="0">
                <a:solidFill>
                  <a:srgbClr val="A31515"/>
                </a:solidFill>
                <a:highlight>
                  <a:srgbClr val="FFFFFF"/>
                </a:highlight>
                <a:latin typeface="Consolas"/>
              </a:rPr>
              <a:t> 1     </a:t>
            </a:r>
            <a:r>
              <a:rPr lang="en-GB" sz="2000" dirty="0">
                <a:solidFill>
                  <a:srgbClr val="000000"/>
                </a:solidFill>
                <a:highlight>
                  <a:srgbClr val="FFFFFF"/>
                </a:highlight>
                <a:latin typeface="Consolas"/>
              </a:rPr>
              <a:t>|</a:t>
            </a:r>
            <a:endParaRPr lang="en-GB" sz="2000" dirty="0"/>
          </a:p>
        </p:txBody>
      </p:sp>
    </p:spTree>
    <p:extLst>
      <p:ext uri="{BB962C8B-B14F-4D97-AF65-F5344CB8AC3E}">
        <p14:creationId xmlns:p14="http://schemas.microsoft.com/office/powerpoint/2010/main" val="36751474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Continuous Integration</a:t>
            </a:r>
          </a:p>
        </p:txBody>
      </p:sp>
      <p:sp>
        <p:nvSpPr>
          <p:cNvPr id="4" name="Content Placeholder 3"/>
          <p:cNvSpPr>
            <a:spLocks noGrp="1"/>
          </p:cNvSpPr>
          <p:nvPr>
            <p:ph idx="1"/>
          </p:nvPr>
        </p:nvSpPr>
        <p:spPr>
          <a:xfrm>
            <a:off x="200472" y="980728"/>
            <a:ext cx="9505056" cy="5472607"/>
          </a:xfrm>
        </p:spPr>
        <p:txBody>
          <a:bodyPr/>
          <a:lstStyle/>
          <a:p>
            <a:r>
              <a:rPr lang="en-GB" dirty="0" smtClean="0"/>
              <a:t>BDD and Unit Tests run against every code change</a:t>
            </a:r>
          </a:p>
          <a:p>
            <a:endParaRPr lang="en-GB" dirty="0" smtClean="0"/>
          </a:p>
          <a:p>
            <a:r>
              <a:rPr lang="en-GB" dirty="0" smtClean="0"/>
              <a:t>Currently 15,000+ are run 20-30 times a day</a:t>
            </a:r>
          </a:p>
          <a:p>
            <a:endParaRPr lang="en-GB" dirty="0" smtClean="0"/>
          </a:p>
          <a:p>
            <a:r>
              <a:rPr lang="en-GB" dirty="0" smtClean="0"/>
              <a:t>Broken tests prevent creation of build artefacts</a:t>
            </a:r>
          </a:p>
          <a:p>
            <a:endParaRPr lang="en-US" dirty="0"/>
          </a:p>
        </p:txBody>
      </p:sp>
    </p:spTree>
    <p:extLst>
      <p:ext uri="{BB962C8B-B14F-4D97-AF65-F5344CB8AC3E}">
        <p14:creationId xmlns:p14="http://schemas.microsoft.com/office/powerpoint/2010/main" val="31908748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Continuous Integration</a:t>
            </a:r>
            <a:endParaRPr lang="en-GB"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2425" y="1412776"/>
            <a:ext cx="2181706" cy="3229652"/>
          </a:xfrm>
          <a:prstGeom prst="rect">
            <a:avLst/>
          </a:prstGeom>
          <a:noFill/>
          <a:ln>
            <a:noFill/>
          </a:ln>
          <a:effectLst>
            <a:outerShdw dist="35921" dir="2700000" algn="ctr" rotWithShape="0">
              <a:schemeClr val="bg2"/>
            </a:outerShdw>
            <a:softEdge rad="2286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512" y="1079718"/>
            <a:ext cx="4762500" cy="3319703"/>
          </a:xfrm>
          <a:prstGeom prst="rect">
            <a:avLst/>
          </a:prstGeom>
          <a:noFill/>
          <a:ln>
            <a:noFill/>
          </a:ln>
          <a:effectLst>
            <a:outerShdw dist="35921" dir="2700000" algn="ctr" rotWithShape="0">
              <a:schemeClr val="bg2"/>
            </a:outerShdw>
            <a:softEdge rad="1905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grpSp>
        <p:nvGrpSpPr>
          <p:cNvPr id="5" name="Group 4"/>
          <p:cNvGrpSpPr/>
          <p:nvPr/>
        </p:nvGrpSpPr>
        <p:grpSpPr>
          <a:xfrm rot="968849">
            <a:off x="2724499" y="3524436"/>
            <a:ext cx="4244957" cy="2235984"/>
            <a:chOff x="1800040" y="1750302"/>
            <a:chExt cx="4521373" cy="2623755"/>
          </a:xfrm>
          <a:effectLst>
            <a:glow rad="660400">
              <a:schemeClr val="accent2">
                <a:satMod val="175000"/>
                <a:alpha val="40000"/>
              </a:schemeClr>
            </a:glow>
          </a:effectLst>
        </p:grpSpPr>
        <p:pic>
          <p:nvPicPr>
            <p:cNvPr id="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096821">
              <a:off x="1800040" y="1750302"/>
              <a:ext cx="3821856" cy="2466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419120">
              <a:off x="2232318" y="1814355"/>
              <a:ext cx="3821856" cy="2466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9"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9578956">
              <a:off x="2499557" y="1907878"/>
              <a:ext cx="3821856" cy="2466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8188568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Metrics</a:t>
            </a:r>
            <a:endParaRPr lang="en-GB" dirty="0"/>
          </a:p>
        </p:txBody>
      </p:sp>
      <p:sp>
        <p:nvSpPr>
          <p:cNvPr id="4" name="Content Placeholder 3"/>
          <p:cNvSpPr>
            <a:spLocks noGrp="1"/>
          </p:cNvSpPr>
          <p:nvPr>
            <p:ph idx="1"/>
          </p:nvPr>
        </p:nvSpPr>
        <p:spPr>
          <a:xfrm>
            <a:off x="200472" y="980728"/>
            <a:ext cx="9505056" cy="5472607"/>
          </a:xfrm>
        </p:spPr>
        <p:txBody>
          <a:bodyPr/>
          <a:lstStyle/>
          <a:p>
            <a:r>
              <a:rPr lang="en-GB" dirty="0" smtClean="0"/>
              <a:t>Test/Spec Coverage monitored daily using a 3</a:t>
            </a:r>
            <a:r>
              <a:rPr lang="en-GB" baseline="30000" dirty="0" smtClean="0"/>
              <a:t>rd</a:t>
            </a:r>
            <a:r>
              <a:rPr lang="en-GB" dirty="0" smtClean="0"/>
              <a:t> party tool</a:t>
            </a:r>
          </a:p>
          <a:p>
            <a:endParaRPr lang="en-GB" dirty="0"/>
          </a:p>
          <a:p>
            <a:r>
              <a:rPr lang="en-GB" dirty="0" smtClean="0"/>
              <a:t>Teams push for continuous improvement overall</a:t>
            </a:r>
          </a:p>
          <a:p>
            <a:endParaRPr lang="en-GB" dirty="0"/>
          </a:p>
          <a:p>
            <a:r>
              <a:rPr lang="en-GB" dirty="0" smtClean="0"/>
              <a:t>Minimum of 70% coverage required on all new code</a:t>
            </a:r>
          </a:p>
          <a:p>
            <a:pPr lvl="1"/>
            <a:r>
              <a:rPr lang="en-GB" dirty="0" smtClean="0"/>
              <a:t>Routinely achieving 80-90% with BDD</a:t>
            </a:r>
          </a:p>
        </p:txBody>
      </p:sp>
    </p:spTree>
    <p:extLst>
      <p:ext uri="{BB962C8B-B14F-4D97-AF65-F5344CB8AC3E}">
        <p14:creationId xmlns:p14="http://schemas.microsoft.com/office/powerpoint/2010/main" val="39667389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Metrics - Demo</a:t>
            </a:r>
            <a:endParaRPr lang="en-GB" dirty="0"/>
          </a:p>
        </p:txBody>
      </p:sp>
      <p:pic>
        <p:nvPicPr>
          <p:cNvPr id="2050" name="Picture 2" descr="http://andersonleadershipsolutions.com/wp-content/uploads/2013/02/Money-Pil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3200" y="3618285"/>
            <a:ext cx="3810000" cy="2857500"/>
          </a:xfrm>
          <a:prstGeom prst="rect">
            <a:avLst/>
          </a:prstGeom>
          <a:noFill/>
          <a:extLst>
            <a:ext uri="{909E8E84-426E-40dd-AFC4-6F175D3DCCD1}">
              <a14:hiddenFill xmlns:a14="http://schemas.microsoft.com/office/drawing/2010/main" xmlns="">
                <a:solidFill>
                  <a:srgbClr val="FFFFFF"/>
                </a:solidFill>
              </a14:hiddenFill>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385875">
            <a:off x="1095413" y="2788645"/>
            <a:ext cx="5112568" cy="3463985"/>
          </a:xfrm>
          <a:prstGeom prst="rect">
            <a:avLst/>
          </a:prstGeom>
          <a:noFill/>
          <a:ln>
            <a:noFill/>
          </a:ln>
          <a:effectLst>
            <a:outerShdw dist="35921" dir="2700000" algn="ctr" rotWithShape="0">
              <a:schemeClr val="bg2"/>
            </a:outerShdw>
            <a:softEdge rad="1270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673997">
            <a:off x="445508" y="1419129"/>
            <a:ext cx="4199778" cy="2928735"/>
          </a:xfrm>
          <a:prstGeom prst="rect">
            <a:avLst/>
          </a:prstGeom>
          <a:noFill/>
          <a:ln>
            <a:noFill/>
          </a:ln>
          <a:effectLst>
            <a:outerShdw dist="35921" dir="2700000" algn="ctr" rotWithShape="0">
              <a:schemeClr val="bg2"/>
            </a:outerShdw>
            <a:softEdge rad="1016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21266307">
            <a:off x="5829479" y="1155067"/>
            <a:ext cx="3783380" cy="2839848"/>
          </a:xfrm>
          <a:prstGeom prst="rect">
            <a:avLst/>
          </a:prstGeom>
          <a:noFill/>
          <a:ln>
            <a:noFill/>
          </a:ln>
          <a:effectLst>
            <a:outerShdw dist="35921" dir="2700000" algn="ctr" rotWithShape="0">
              <a:schemeClr val="bg2"/>
            </a:outerShdw>
            <a:softEdge rad="1524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42578869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dirty="0" smtClean="0"/>
              <a:t>Copyright Arieso 2014      Commercial in Confidence</a:t>
            </a:r>
            <a:endParaRPr lang="en-GB" dirty="0"/>
          </a:p>
        </p:txBody>
      </p:sp>
      <p:sp>
        <p:nvSpPr>
          <p:cNvPr id="6" name="Title 5"/>
          <p:cNvSpPr>
            <a:spLocks noGrp="1"/>
          </p:cNvSpPr>
          <p:nvPr>
            <p:ph type="title"/>
          </p:nvPr>
        </p:nvSpPr>
        <p:spPr/>
        <p:txBody>
          <a:bodyPr/>
          <a:lstStyle/>
          <a:p>
            <a:r>
              <a:rPr lang="en-GB" dirty="0" smtClean="0"/>
              <a:t>Test Automation - Overview</a:t>
            </a:r>
            <a:endParaRPr lang="en-GB" dirty="0"/>
          </a:p>
        </p:txBody>
      </p:sp>
      <p:sp>
        <p:nvSpPr>
          <p:cNvPr id="2" name="Rounded Rectangle 1"/>
          <p:cNvSpPr/>
          <p:nvPr/>
        </p:nvSpPr>
        <p:spPr>
          <a:xfrm>
            <a:off x="548641" y="1098676"/>
            <a:ext cx="3232945" cy="30703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t>Loader Chain Automation</a:t>
            </a:r>
          </a:p>
          <a:p>
            <a:pPr algn="ctr"/>
            <a:endParaRPr lang="en-GB" dirty="0" smtClean="0"/>
          </a:p>
          <a:p>
            <a:pPr algn="ctr"/>
            <a:r>
              <a:rPr lang="en-GB" i="1" dirty="0" smtClean="0"/>
              <a:t>Comparing the output of  the </a:t>
            </a:r>
            <a:r>
              <a:rPr lang="en-GB" i="1" dirty="0" err="1" smtClean="0"/>
              <a:t>ariesoGEO</a:t>
            </a:r>
            <a:r>
              <a:rPr lang="en-GB" i="1" dirty="0" smtClean="0"/>
              <a:t>  loader chain against a known baseline</a:t>
            </a:r>
            <a:endParaRPr lang="en-GB" i="1" dirty="0"/>
          </a:p>
        </p:txBody>
      </p:sp>
      <p:sp>
        <p:nvSpPr>
          <p:cNvPr id="7" name="Rounded Rectangle 6"/>
          <p:cNvSpPr/>
          <p:nvPr/>
        </p:nvSpPr>
        <p:spPr>
          <a:xfrm>
            <a:off x="3986828" y="1098676"/>
            <a:ext cx="3142392" cy="30703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smtClean="0"/>
          </a:p>
          <a:p>
            <a:pPr algn="ctr"/>
            <a:r>
              <a:rPr lang="en-GB" b="1" dirty="0" smtClean="0"/>
              <a:t>Analyses Automation</a:t>
            </a:r>
          </a:p>
          <a:p>
            <a:pPr algn="ctr"/>
            <a:endParaRPr lang="en-GB" dirty="0"/>
          </a:p>
          <a:p>
            <a:pPr algn="ctr"/>
            <a:r>
              <a:rPr lang="en-GB" i="1" dirty="0"/>
              <a:t>Comparing the output of  </a:t>
            </a:r>
            <a:r>
              <a:rPr lang="en-GB" i="1" dirty="0" err="1" smtClean="0"/>
              <a:t>ariesoGEO</a:t>
            </a:r>
            <a:r>
              <a:rPr lang="en-GB" i="1" dirty="0" smtClean="0"/>
              <a:t> product Analyses against </a:t>
            </a:r>
            <a:r>
              <a:rPr lang="en-GB" i="1" dirty="0"/>
              <a:t>a known </a:t>
            </a:r>
            <a:r>
              <a:rPr lang="en-GB" i="1" dirty="0" smtClean="0"/>
              <a:t>baseline</a:t>
            </a:r>
            <a:endParaRPr lang="en-GB" i="1" dirty="0"/>
          </a:p>
          <a:p>
            <a:pPr algn="ctr"/>
            <a:endParaRPr lang="en-GB" dirty="0"/>
          </a:p>
        </p:txBody>
      </p:sp>
      <p:sp>
        <p:nvSpPr>
          <p:cNvPr id="3" name="Rounded Rectangle 2"/>
          <p:cNvSpPr/>
          <p:nvPr/>
        </p:nvSpPr>
        <p:spPr>
          <a:xfrm>
            <a:off x="548641" y="4426146"/>
            <a:ext cx="6580579" cy="18521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smtClean="0"/>
          </a:p>
        </p:txBody>
      </p:sp>
      <p:sp>
        <p:nvSpPr>
          <p:cNvPr id="8" name="Rounded Rectangle 7"/>
          <p:cNvSpPr/>
          <p:nvPr/>
        </p:nvSpPr>
        <p:spPr>
          <a:xfrm>
            <a:off x="7390315" y="1098676"/>
            <a:ext cx="2165999" cy="5179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Call Data Sets for all Supported Technologies and Vendors</a:t>
            </a:r>
          </a:p>
        </p:txBody>
      </p:sp>
      <p:sp>
        <p:nvSpPr>
          <p:cNvPr id="9" name="Rounded Rectangle 8"/>
          <p:cNvSpPr/>
          <p:nvPr/>
        </p:nvSpPr>
        <p:spPr>
          <a:xfrm>
            <a:off x="626131" y="4517331"/>
            <a:ext cx="4658791" cy="166981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Custom Framework in C#</a:t>
            </a:r>
          </a:p>
          <a:p>
            <a:pPr algn="ctr"/>
            <a:r>
              <a:rPr lang="en-GB" dirty="0" smtClean="0"/>
              <a:t>Baseline Editor</a:t>
            </a:r>
          </a:p>
          <a:p>
            <a:pPr algn="ctr"/>
            <a:r>
              <a:rPr lang="en-GB" dirty="0" smtClean="0"/>
              <a:t>Charts Website</a:t>
            </a:r>
          </a:p>
          <a:p>
            <a:pPr algn="ctr"/>
            <a:r>
              <a:rPr lang="en-GB" dirty="0" smtClean="0"/>
              <a:t>Weekly Report</a:t>
            </a:r>
            <a:endParaRPr lang="en-GB" dirty="0"/>
          </a:p>
        </p:txBody>
      </p:sp>
      <p:sp>
        <p:nvSpPr>
          <p:cNvPr id="10" name="Rounded Rectangle 9"/>
          <p:cNvSpPr/>
          <p:nvPr/>
        </p:nvSpPr>
        <p:spPr>
          <a:xfrm>
            <a:off x="5402576" y="4517331"/>
            <a:ext cx="1608990" cy="166981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smtClean="0"/>
              <a:t>nUnit</a:t>
            </a:r>
            <a:endParaRPr lang="en-GB" dirty="0" smtClean="0"/>
          </a:p>
          <a:p>
            <a:pPr algn="ctr"/>
            <a:r>
              <a:rPr lang="en-GB" dirty="0" err="1" smtClean="0"/>
              <a:t>TeamCity</a:t>
            </a:r>
            <a:endParaRPr lang="en-GB" dirty="0"/>
          </a:p>
        </p:txBody>
      </p:sp>
    </p:spTree>
    <p:extLst>
      <p:ext uri="{BB962C8B-B14F-4D97-AF65-F5344CB8AC3E}">
        <p14:creationId xmlns:p14="http://schemas.microsoft.com/office/powerpoint/2010/main" val="310223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Test Automation – Using the Tests</a:t>
            </a:r>
            <a:endParaRPr lang="en-GB" dirty="0"/>
          </a:p>
        </p:txBody>
      </p:sp>
      <p:sp>
        <p:nvSpPr>
          <p:cNvPr id="4" name="Footer Placeholder 3"/>
          <p:cNvSpPr>
            <a:spLocks noGrp="1"/>
          </p:cNvSpPr>
          <p:nvPr>
            <p:ph type="ftr" sz="quarter" idx="11"/>
          </p:nvPr>
        </p:nvSpPr>
        <p:spPr/>
        <p:txBody>
          <a:bodyPr/>
          <a:lstStyle/>
          <a:p>
            <a:r>
              <a:rPr lang="en-GB" dirty="0" smtClean="0"/>
              <a:t>Copyright Arieso 2014      Commercial in Confidence</a:t>
            </a:r>
            <a:endParaRPr lang="en-GB" dirty="0"/>
          </a:p>
        </p:txBody>
      </p:sp>
      <p:grpSp>
        <p:nvGrpSpPr>
          <p:cNvPr id="12" name="Group 11"/>
          <p:cNvGrpSpPr/>
          <p:nvPr/>
        </p:nvGrpSpPr>
        <p:grpSpPr>
          <a:xfrm>
            <a:off x="392599" y="2446598"/>
            <a:ext cx="1378461" cy="1317329"/>
            <a:chOff x="1393094" y="4076127"/>
            <a:chExt cx="1828571" cy="1828571"/>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3094" y="4076127"/>
              <a:ext cx="1828571" cy="1828571"/>
            </a:xfrm>
            <a:prstGeom prst="rect">
              <a:avLst/>
            </a:prstGeom>
          </p:spPr>
        </p:pic>
        <p:sp>
          <p:nvSpPr>
            <p:cNvPr id="6" name="TextBox 5"/>
            <p:cNvSpPr txBox="1"/>
            <p:nvPr/>
          </p:nvSpPr>
          <p:spPr>
            <a:xfrm>
              <a:off x="1520685" y="4805746"/>
              <a:ext cx="1700980" cy="369332"/>
            </a:xfrm>
            <a:prstGeom prst="rect">
              <a:avLst/>
            </a:prstGeom>
            <a:noFill/>
          </p:spPr>
          <p:txBody>
            <a:bodyPr wrap="square" rtlCol="0" anchor="ctr">
              <a:spAutoFit/>
            </a:bodyPr>
            <a:lstStyle/>
            <a:p>
              <a:pPr algn="ctr"/>
              <a:r>
                <a:rPr lang="en-GB" sz="1800" dirty="0" smtClean="0"/>
                <a:t>Every Night</a:t>
              </a:r>
              <a:endParaRPr lang="en-GB" sz="1800" dirty="0"/>
            </a:p>
          </p:txBody>
        </p:sp>
      </p:grpSp>
      <p:grpSp>
        <p:nvGrpSpPr>
          <p:cNvPr id="13" name="Group 12"/>
          <p:cNvGrpSpPr/>
          <p:nvPr/>
        </p:nvGrpSpPr>
        <p:grpSpPr>
          <a:xfrm>
            <a:off x="452813" y="1014340"/>
            <a:ext cx="1288197" cy="1315592"/>
            <a:chOff x="880844" y="1544565"/>
            <a:chExt cx="1828571" cy="1828571"/>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844" y="1544565"/>
              <a:ext cx="1828571" cy="1828571"/>
            </a:xfrm>
            <a:prstGeom prst="rect">
              <a:avLst/>
            </a:prstGeom>
          </p:spPr>
        </p:pic>
        <p:sp>
          <p:nvSpPr>
            <p:cNvPr id="10" name="TextBox 9"/>
            <p:cNvSpPr txBox="1"/>
            <p:nvPr/>
          </p:nvSpPr>
          <p:spPr>
            <a:xfrm>
              <a:off x="971105" y="2011621"/>
              <a:ext cx="1648047" cy="737682"/>
            </a:xfrm>
            <a:prstGeom prst="rect">
              <a:avLst/>
            </a:prstGeom>
            <a:noFill/>
          </p:spPr>
          <p:txBody>
            <a:bodyPr wrap="square" rtlCol="0" anchor="ctr">
              <a:spAutoFit/>
            </a:bodyPr>
            <a:lstStyle/>
            <a:p>
              <a:pPr algn="ctr"/>
              <a:r>
                <a:rPr lang="en-GB" sz="1800" dirty="0" smtClean="0"/>
                <a:t>Every Morning</a:t>
              </a:r>
              <a:endParaRPr lang="en-GB" sz="1800" dirty="0"/>
            </a:p>
          </p:txBody>
        </p:sp>
      </p:grpSp>
      <p:grpSp>
        <p:nvGrpSpPr>
          <p:cNvPr id="104" name="Group 103"/>
          <p:cNvGrpSpPr/>
          <p:nvPr/>
        </p:nvGrpSpPr>
        <p:grpSpPr>
          <a:xfrm>
            <a:off x="578593" y="4042385"/>
            <a:ext cx="1211502" cy="1150937"/>
            <a:chOff x="3634784" y="4042147"/>
            <a:chExt cx="1211502" cy="1150937"/>
          </a:xfrm>
        </p:grpSpPr>
        <p:grpSp>
          <p:nvGrpSpPr>
            <p:cNvPr id="17" name="Group 4"/>
            <p:cNvGrpSpPr>
              <a:grpSpLocks noChangeAspect="1"/>
            </p:cNvGrpSpPr>
            <p:nvPr/>
          </p:nvGrpSpPr>
          <p:grpSpPr bwMode="auto">
            <a:xfrm>
              <a:off x="3634784" y="4042147"/>
              <a:ext cx="1149350" cy="1150937"/>
              <a:chOff x="642" y="3227"/>
              <a:chExt cx="724" cy="725"/>
            </a:xfrm>
          </p:grpSpPr>
          <p:sp>
            <p:nvSpPr>
              <p:cNvPr id="25" name="Freeform 11"/>
              <p:cNvSpPr>
                <a:spLocks/>
              </p:cNvSpPr>
              <p:nvPr/>
            </p:nvSpPr>
            <p:spPr bwMode="auto">
              <a:xfrm>
                <a:off x="690" y="3227"/>
                <a:ext cx="585" cy="598"/>
              </a:xfrm>
              <a:custGeom>
                <a:avLst/>
                <a:gdLst>
                  <a:gd name="T0" fmla="*/ 15 w 13456"/>
                  <a:gd name="T1" fmla="*/ 969 h 13745"/>
                  <a:gd name="T2" fmla="*/ 134 w 13456"/>
                  <a:gd name="T3" fmla="*/ 4032 h 13745"/>
                  <a:gd name="T4" fmla="*/ 246 w 13456"/>
                  <a:gd name="T5" fmla="*/ 6187 h 13745"/>
                  <a:gd name="T6" fmla="*/ 388 w 13456"/>
                  <a:gd name="T7" fmla="*/ 8453 h 13745"/>
                  <a:gd name="T8" fmla="*/ 566 w 13456"/>
                  <a:gd name="T9" fmla="*/ 10622 h 13745"/>
                  <a:gd name="T10" fmla="*/ 670 w 13456"/>
                  <a:gd name="T11" fmla="*/ 11591 h 13745"/>
                  <a:gd name="T12" fmla="*/ 783 w 13456"/>
                  <a:gd name="T13" fmla="*/ 12456 h 13745"/>
                  <a:gd name="T14" fmla="*/ 901 w 13456"/>
                  <a:gd name="T15" fmla="*/ 13187 h 13745"/>
                  <a:gd name="T16" fmla="*/ 1036 w 13456"/>
                  <a:gd name="T17" fmla="*/ 13745 h 13745"/>
                  <a:gd name="T18" fmla="*/ 2198 w 13456"/>
                  <a:gd name="T19" fmla="*/ 13619 h 13745"/>
                  <a:gd name="T20" fmla="*/ 4299 w 13456"/>
                  <a:gd name="T21" fmla="*/ 13433 h 13745"/>
                  <a:gd name="T22" fmla="*/ 6102 w 13456"/>
                  <a:gd name="T23" fmla="*/ 13298 h 13745"/>
                  <a:gd name="T24" fmla="*/ 8114 w 13456"/>
                  <a:gd name="T25" fmla="*/ 13187 h 13745"/>
                  <a:gd name="T26" fmla="*/ 10252 w 13456"/>
                  <a:gd name="T27" fmla="*/ 13119 h 13745"/>
                  <a:gd name="T28" fmla="*/ 11333 w 13456"/>
                  <a:gd name="T29" fmla="*/ 13104 h 13745"/>
                  <a:gd name="T30" fmla="*/ 12406 w 13456"/>
                  <a:gd name="T31" fmla="*/ 13112 h 13745"/>
                  <a:gd name="T32" fmla="*/ 13456 w 13456"/>
                  <a:gd name="T33" fmla="*/ 13142 h 13745"/>
                  <a:gd name="T34" fmla="*/ 13240 w 13456"/>
                  <a:gd name="T35" fmla="*/ 11554 h 13745"/>
                  <a:gd name="T36" fmla="*/ 13032 w 13456"/>
                  <a:gd name="T37" fmla="*/ 9862 h 13745"/>
                  <a:gd name="T38" fmla="*/ 12808 w 13456"/>
                  <a:gd name="T39" fmla="*/ 7827 h 13745"/>
                  <a:gd name="T40" fmla="*/ 12621 w 13456"/>
                  <a:gd name="T41" fmla="*/ 5651 h 13745"/>
                  <a:gd name="T42" fmla="*/ 12555 w 13456"/>
                  <a:gd name="T43" fmla="*/ 4562 h 13745"/>
                  <a:gd name="T44" fmla="*/ 12510 w 13456"/>
                  <a:gd name="T45" fmla="*/ 3511 h 13745"/>
                  <a:gd name="T46" fmla="*/ 12495 w 13456"/>
                  <a:gd name="T47" fmla="*/ 2520 h 13745"/>
                  <a:gd name="T48" fmla="*/ 12517 w 13456"/>
                  <a:gd name="T49" fmla="*/ 1617 h 13745"/>
                  <a:gd name="T50" fmla="*/ 12576 w 13456"/>
                  <a:gd name="T51" fmla="*/ 820 h 13745"/>
                  <a:gd name="T52" fmla="*/ 12651 w 13456"/>
                  <a:gd name="T53" fmla="*/ 305 h 13745"/>
                  <a:gd name="T54" fmla="*/ 12309 w 13456"/>
                  <a:gd name="T55" fmla="*/ 134 h 13745"/>
                  <a:gd name="T56" fmla="*/ 10572 w 13456"/>
                  <a:gd name="T57" fmla="*/ 59 h 13745"/>
                  <a:gd name="T58" fmla="*/ 8859 w 13456"/>
                  <a:gd name="T59" fmla="*/ 15 h 13745"/>
                  <a:gd name="T60" fmla="*/ 6877 w 13456"/>
                  <a:gd name="T61" fmla="*/ 0 h 13745"/>
                  <a:gd name="T62" fmla="*/ 4775 w 13456"/>
                  <a:gd name="T63" fmla="*/ 38 h 13745"/>
                  <a:gd name="T64" fmla="*/ 3733 w 13456"/>
                  <a:gd name="T65" fmla="*/ 82 h 13745"/>
                  <a:gd name="T66" fmla="*/ 2712 w 13456"/>
                  <a:gd name="T67" fmla="*/ 149 h 13745"/>
                  <a:gd name="T68" fmla="*/ 1736 w 13456"/>
                  <a:gd name="T69" fmla="*/ 239 h 13745"/>
                  <a:gd name="T70" fmla="*/ 827 w 13456"/>
                  <a:gd name="T71" fmla="*/ 350 h 13745"/>
                  <a:gd name="T72" fmla="*/ 0 w 13456"/>
                  <a:gd name="T73" fmla="*/ 499 h 13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456" h="13745">
                    <a:moveTo>
                      <a:pt x="0" y="499"/>
                    </a:moveTo>
                    <a:lnTo>
                      <a:pt x="15" y="969"/>
                    </a:lnTo>
                    <a:lnTo>
                      <a:pt x="60" y="2214"/>
                    </a:lnTo>
                    <a:lnTo>
                      <a:pt x="134" y="4032"/>
                    </a:lnTo>
                    <a:lnTo>
                      <a:pt x="187" y="5076"/>
                    </a:lnTo>
                    <a:lnTo>
                      <a:pt x="246" y="6187"/>
                    </a:lnTo>
                    <a:lnTo>
                      <a:pt x="313" y="7320"/>
                    </a:lnTo>
                    <a:lnTo>
                      <a:pt x="388" y="8453"/>
                    </a:lnTo>
                    <a:lnTo>
                      <a:pt x="469" y="9564"/>
                    </a:lnTo>
                    <a:lnTo>
                      <a:pt x="566" y="10622"/>
                    </a:lnTo>
                    <a:lnTo>
                      <a:pt x="618" y="11121"/>
                    </a:lnTo>
                    <a:lnTo>
                      <a:pt x="670" y="11591"/>
                    </a:lnTo>
                    <a:lnTo>
                      <a:pt x="723" y="12038"/>
                    </a:lnTo>
                    <a:lnTo>
                      <a:pt x="783" y="12456"/>
                    </a:lnTo>
                    <a:lnTo>
                      <a:pt x="842" y="12836"/>
                    </a:lnTo>
                    <a:lnTo>
                      <a:pt x="901" y="13187"/>
                    </a:lnTo>
                    <a:lnTo>
                      <a:pt x="969" y="13485"/>
                    </a:lnTo>
                    <a:lnTo>
                      <a:pt x="1036" y="13745"/>
                    </a:lnTo>
                    <a:lnTo>
                      <a:pt x="1341" y="13708"/>
                    </a:lnTo>
                    <a:lnTo>
                      <a:pt x="2198" y="13619"/>
                    </a:lnTo>
                    <a:lnTo>
                      <a:pt x="3501" y="13499"/>
                    </a:lnTo>
                    <a:lnTo>
                      <a:pt x="4299" y="13433"/>
                    </a:lnTo>
                    <a:lnTo>
                      <a:pt x="5163" y="13365"/>
                    </a:lnTo>
                    <a:lnTo>
                      <a:pt x="6102" y="13298"/>
                    </a:lnTo>
                    <a:lnTo>
                      <a:pt x="7086" y="13239"/>
                    </a:lnTo>
                    <a:lnTo>
                      <a:pt x="8114" y="13187"/>
                    </a:lnTo>
                    <a:lnTo>
                      <a:pt x="9172" y="13142"/>
                    </a:lnTo>
                    <a:lnTo>
                      <a:pt x="10252" y="13119"/>
                    </a:lnTo>
                    <a:lnTo>
                      <a:pt x="10789" y="13112"/>
                    </a:lnTo>
                    <a:lnTo>
                      <a:pt x="11333" y="13104"/>
                    </a:lnTo>
                    <a:lnTo>
                      <a:pt x="11869" y="13104"/>
                    </a:lnTo>
                    <a:lnTo>
                      <a:pt x="12406" y="13112"/>
                    </a:lnTo>
                    <a:lnTo>
                      <a:pt x="12935" y="13126"/>
                    </a:lnTo>
                    <a:lnTo>
                      <a:pt x="13456" y="13142"/>
                    </a:lnTo>
                    <a:lnTo>
                      <a:pt x="13396" y="12709"/>
                    </a:lnTo>
                    <a:lnTo>
                      <a:pt x="13240" y="11554"/>
                    </a:lnTo>
                    <a:lnTo>
                      <a:pt x="13136" y="10764"/>
                    </a:lnTo>
                    <a:lnTo>
                      <a:pt x="13032" y="9862"/>
                    </a:lnTo>
                    <a:lnTo>
                      <a:pt x="12919" y="8878"/>
                    </a:lnTo>
                    <a:lnTo>
                      <a:pt x="12808" y="7827"/>
                    </a:lnTo>
                    <a:lnTo>
                      <a:pt x="12711" y="6746"/>
                    </a:lnTo>
                    <a:lnTo>
                      <a:pt x="12621" y="5651"/>
                    </a:lnTo>
                    <a:lnTo>
                      <a:pt x="12584" y="5098"/>
                    </a:lnTo>
                    <a:lnTo>
                      <a:pt x="12555" y="4562"/>
                    </a:lnTo>
                    <a:lnTo>
                      <a:pt x="12532" y="4032"/>
                    </a:lnTo>
                    <a:lnTo>
                      <a:pt x="12510" y="3511"/>
                    </a:lnTo>
                    <a:lnTo>
                      <a:pt x="12502" y="3012"/>
                    </a:lnTo>
                    <a:lnTo>
                      <a:pt x="12495" y="2520"/>
                    </a:lnTo>
                    <a:lnTo>
                      <a:pt x="12502" y="2057"/>
                    </a:lnTo>
                    <a:lnTo>
                      <a:pt x="12517" y="1617"/>
                    </a:lnTo>
                    <a:lnTo>
                      <a:pt x="12539" y="1201"/>
                    </a:lnTo>
                    <a:lnTo>
                      <a:pt x="12576" y="820"/>
                    </a:lnTo>
                    <a:lnTo>
                      <a:pt x="12621" y="470"/>
                    </a:lnTo>
                    <a:lnTo>
                      <a:pt x="12651" y="305"/>
                    </a:lnTo>
                    <a:lnTo>
                      <a:pt x="12681" y="156"/>
                    </a:lnTo>
                    <a:lnTo>
                      <a:pt x="12309" y="134"/>
                    </a:lnTo>
                    <a:lnTo>
                      <a:pt x="11281" y="90"/>
                    </a:lnTo>
                    <a:lnTo>
                      <a:pt x="10572" y="59"/>
                    </a:lnTo>
                    <a:lnTo>
                      <a:pt x="9761" y="38"/>
                    </a:lnTo>
                    <a:lnTo>
                      <a:pt x="8859" y="15"/>
                    </a:lnTo>
                    <a:lnTo>
                      <a:pt x="7897" y="0"/>
                    </a:lnTo>
                    <a:lnTo>
                      <a:pt x="6877" y="0"/>
                    </a:lnTo>
                    <a:lnTo>
                      <a:pt x="5834" y="7"/>
                    </a:lnTo>
                    <a:lnTo>
                      <a:pt x="4775" y="38"/>
                    </a:lnTo>
                    <a:lnTo>
                      <a:pt x="4255" y="59"/>
                    </a:lnTo>
                    <a:lnTo>
                      <a:pt x="3733" y="82"/>
                    </a:lnTo>
                    <a:lnTo>
                      <a:pt x="3219" y="112"/>
                    </a:lnTo>
                    <a:lnTo>
                      <a:pt x="2712" y="149"/>
                    </a:lnTo>
                    <a:lnTo>
                      <a:pt x="2213" y="187"/>
                    </a:lnTo>
                    <a:lnTo>
                      <a:pt x="1736" y="239"/>
                    </a:lnTo>
                    <a:lnTo>
                      <a:pt x="1274" y="291"/>
                    </a:lnTo>
                    <a:lnTo>
                      <a:pt x="827" y="350"/>
                    </a:lnTo>
                    <a:lnTo>
                      <a:pt x="402" y="425"/>
                    </a:lnTo>
                    <a:lnTo>
                      <a:pt x="0" y="499"/>
                    </a:lnTo>
                    <a:close/>
                  </a:path>
                </a:pathLst>
              </a:custGeom>
              <a:solidFill>
                <a:srgbClr val="F3F3F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 name="AutoShape 3"/>
              <p:cNvSpPr>
                <a:spLocks noChangeAspect="1" noChangeArrowheads="1" noTextEdit="1"/>
              </p:cNvSpPr>
              <p:nvPr/>
            </p:nvSpPr>
            <p:spPr bwMode="auto">
              <a:xfrm>
                <a:off x="642" y="3227"/>
                <a:ext cx="724" cy="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5"/>
              <p:cNvSpPr>
                <a:spLocks/>
              </p:cNvSpPr>
              <p:nvPr/>
            </p:nvSpPr>
            <p:spPr bwMode="auto">
              <a:xfrm>
                <a:off x="907" y="3389"/>
                <a:ext cx="459" cy="543"/>
              </a:xfrm>
              <a:custGeom>
                <a:avLst/>
                <a:gdLst>
                  <a:gd name="T0" fmla="*/ 917 w 10550"/>
                  <a:gd name="T1" fmla="*/ 1513 h 12478"/>
                  <a:gd name="T2" fmla="*/ 1147 w 10550"/>
                  <a:gd name="T3" fmla="*/ 1402 h 12478"/>
                  <a:gd name="T4" fmla="*/ 1498 w 10550"/>
                  <a:gd name="T5" fmla="*/ 1267 h 12478"/>
                  <a:gd name="T6" fmla="*/ 2198 w 10550"/>
                  <a:gd name="T7" fmla="*/ 1059 h 12478"/>
                  <a:gd name="T8" fmla="*/ 3397 w 10550"/>
                  <a:gd name="T9" fmla="*/ 768 h 12478"/>
                  <a:gd name="T10" fmla="*/ 4791 w 10550"/>
                  <a:gd name="T11" fmla="*/ 484 h 12478"/>
                  <a:gd name="T12" fmla="*/ 6266 w 10550"/>
                  <a:gd name="T13" fmla="*/ 246 h 12478"/>
                  <a:gd name="T14" fmla="*/ 7346 w 10550"/>
                  <a:gd name="T15" fmla="*/ 112 h 12478"/>
                  <a:gd name="T16" fmla="*/ 8040 w 10550"/>
                  <a:gd name="T17" fmla="*/ 45 h 12478"/>
                  <a:gd name="T18" fmla="*/ 8680 w 10550"/>
                  <a:gd name="T19" fmla="*/ 7 h 12478"/>
                  <a:gd name="T20" fmla="*/ 9261 w 10550"/>
                  <a:gd name="T21" fmla="*/ 0 h 12478"/>
                  <a:gd name="T22" fmla="*/ 9768 w 10550"/>
                  <a:gd name="T23" fmla="*/ 23 h 12478"/>
                  <a:gd name="T24" fmla="*/ 10006 w 10550"/>
                  <a:gd name="T25" fmla="*/ 1431 h 12478"/>
                  <a:gd name="T26" fmla="*/ 10089 w 10550"/>
                  <a:gd name="T27" fmla="*/ 4667 h 12478"/>
                  <a:gd name="T28" fmla="*/ 10163 w 10550"/>
                  <a:gd name="T29" fmla="*/ 6545 h 12478"/>
                  <a:gd name="T30" fmla="*/ 10267 w 10550"/>
                  <a:gd name="T31" fmla="*/ 8379 h 12478"/>
                  <a:gd name="T32" fmla="*/ 10394 w 10550"/>
                  <a:gd name="T33" fmla="*/ 9981 h 12478"/>
                  <a:gd name="T34" fmla="*/ 10468 w 10550"/>
                  <a:gd name="T35" fmla="*/ 10652 h 12478"/>
                  <a:gd name="T36" fmla="*/ 10550 w 10550"/>
                  <a:gd name="T37" fmla="*/ 11196 h 12478"/>
                  <a:gd name="T38" fmla="*/ 9581 w 10550"/>
                  <a:gd name="T39" fmla="*/ 11255 h 12478"/>
                  <a:gd name="T40" fmla="*/ 7823 w 10550"/>
                  <a:gd name="T41" fmla="*/ 11390 h 12478"/>
                  <a:gd name="T42" fmla="*/ 6318 w 10550"/>
                  <a:gd name="T43" fmla="*/ 11532 h 12478"/>
                  <a:gd name="T44" fmla="*/ 4642 w 10550"/>
                  <a:gd name="T45" fmla="*/ 11733 h 12478"/>
                  <a:gd name="T46" fmla="*/ 2876 w 10550"/>
                  <a:gd name="T47" fmla="*/ 11979 h 12478"/>
                  <a:gd name="T48" fmla="*/ 1543 w 10550"/>
                  <a:gd name="T49" fmla="*/ 12210 h 12478"/>
                  <a:gd name="T50" fmla="*/ 671 w 10550"/>
                  <a:gd name="T51" fmla="*/ 12389 h 12478"/>
                  <a:gd name="T52" fmla="*/ 208 w 10550"/>
                  <a:gd name="T53" fmla="*/ 12068 h 12478"/>
                  <a:gd name="T54" fmla="*/ 134 w 10550"/>
                  <a:gd name="T55" fmla="*/ 10965 h 12478"/>
                  <a:gd name="T56" fmla="*/ 52 w 10550"/>
                  <a:gd name="T57" fmla="*/ 9385 h 12478"/>
                  <a:gd name="T58" fmla="*/ 7 w 10550"/>
                  <a:gd name="T59" fmla="*/ 7529 h 12478"/>
                  <a:gd name="T60" fmla="*/ 0 w 10550"/>
                  <a:gd name="T61" fmla="*/ 6568 h 12478"/>
                  <a:gd name="T62" fmla="*/ 22 w 10550"/>
                  <a:gd name="T63" fmla="*/ 5613 h 12478"/>
                  <a:gd name="T64" fmla="*/ 67 w 10550"/>
                  <a:gd name="T65" fmla="*/ 4696 h 12478"/>
                  <a:gd name="T66" fmla="*/ 142 w 10550"/>
                  <a:gd name="T67" fmla="*/ 3839 h 12478"/>
                  <a:gd name="T68" fmla="*/ 253 w 10550"/>
                  <a:gd name="T69" fmla="*/ 3071 h 12478"/>
                  <a:gd name="T70" fmla="*/ 365 w 10550"/>
                  <a:gd name="T71" fmla="*/ 2572 h 12478"/>
                  <a:gd name="T72" fmla="*/ 454 w 10550"/>
                  <a:gd name="T73" fmla="*/ 2281 h 12478"/>
                  <a:gd name="T74" fmla="*/ 551 w 10550"/>
                  <a:gd name="T75" fmla="*/ 2020 h 12478"/>
                  <a:gd name="T76" fmla="*/ 655 w 10550"/>
                  <a:gd name="T77" fmla="*/ 1804 h 12478"/>
                  <a:gd name="T78" fmla="*/ 782 w 10550"/>
                  <a:gd name="T79" fmla="*/ 1633 h 12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550" h="12478">
                    <a:moveTo>
                      <a:pt x="849" y="1565"/>
                    </a:moveTo>
                    <a:lnTo>
                      <a:pt x="917" y="1513"/>
                    </a:lnTo>
                    <a:lnTo>
                      <a:pt x="1014" y="1454"/>
                    </a:lnTo>
                    <a:lnTo>
                      <a:pt x="1147" y="1402"/>
                    </a:lnTo>
                    <a:lnTo>
                      <a:pt x="1312" y="1334"/>
                    </a:lnTo>
                    <a:lnTo>
                      <a:pt x="1498" y="1267"/>
                    </a:lnTo>
                    <a:lnTo>
                      <a:pt x="1706" y="1200"/>
                    </a:lnTo>
                    <a:lnTo>
                      <a:pt x="2198" y="1059"/>
                    </a:lnTo>
                    <a:lnTo>
                      <a:pt x="2765" y="917"/>
                    </a:lnTo>
                    <a:lnTo>
                      <a:pt x="3397" y="768"/>
                    </a:lnTo>
                    <a:lnTo>
                      <a:pt x="4075" y="626"/>
                    </a:lnTo>
                    <a:lnTo>
                      <a:pt x="4791" y="484"/>
                    </a:lnTo>
                    <a:lnTo>
                      <a:pt x="5528" y="358"/>
                    </a:lnTo>
                    <a:lnTo>
                      <a:pt x="6266" y="246"/>
                    </a:lnTo>
                    <a:lnTo>
                      <a:pt x="6996" y="149"/>
                    </a:lnTo>
                    <a:lnTo>
                      <a:pt x="7346" y="112"/>
                    </a:lnTo>
                    <a:lnTo>
                      <a:pt x="7697" y="75"/>
                    </a:lnTo>
                    <a:lnTo>
                      <a:pt x="8040" y="45"/>
                    </a:lnTo>
                    <a:lnTo>
                      <a:pt x="8367" y="23"/>
                    </a:lnTo>
                    <a:lnTo>
                      <a:pt x="8680" y="7"/>
                    </a:lnTo>
                    <a:lnTo>
                      <a:pt x="8978" y="0"/>
                    </a:lnTo>
                    <a:lnTo>
                      <a:pt x="9261" y="0"/>
                    </a:lnTo>
                    <a:lnTo>
                      <a:pt x="9522" y="7"/>
                    </a:lnTo>
                    <a:lnTo>
                      <a:pt x="9768" y="23"/>
                    </a:lnTo>
                    <a:lnTo>
                      <a:pt x="9983" y="52"/>
                    </a:lnTo>
                    <a:lnTo>
                      <a:pt x="10006" y="1431"/>
                    </a:lnTo>
                    <a:lnTo>
                      <a:pt x="10044" y="2908"/>
                    </a:lnTo>
                    <a:lnTo>
                      <a:pt x="10089" y="4667"/>
                    </a:lnTo>
                    <a:lnTo>
                      <a:pt x="10125" y="5606"/>
                    </a:lnTo>
                    <a:lnTo>
                      <a:pt x="10163" y="6545"/>
                    </a:lnTo>
                    <a:lnTo>
                      <a:pt x="10215" y="7477"/>
                    </a:lnTo>
                    <a:lnTo>
                      <a:pt x="10267" y="8379"/>
                    </a:lnTo>
                    <a:lnTo>
                      <a:pt x="10326" y="9221"/>
                    </a:lnTo>
                    <a:lnTo>
                      <a:pt x="10394" y="9981"/>
                    </a:lnTo>
                    <a:lnTo>
                      <a:pt x="10431" y="10331"/>
                    </a:lnTo>
                    <a:lnTo>
                      <a:pt x="10468" y="10652"/>
                    </a:lnTo>
                    <a:lnTo>
                      <a:pt x="10513" y="10943"/>
                    </a:lnTo>
                    <a:lnTo>
                      <a:pt x="10550" y="11196"/>
                    </a:lnTo>
                    <a:lnTo>
                      <a:pt x="10297" y="11212"/>
                    </a:lnTo>
                    <a:lnTo>
                      <a:pt x="9581" y="11255"/>
                    </a:lnTo>
                    <a:lnTo>
                      <a:pt x="8486" y="11331"/>
                    </a:lnTo>
                    <a:lnTo>
                      <a:pt x="7823" y="11390"/>
                    </a:lnTo>
                    <a:lnTo>
                      <a:pt x="7100" y="11457"/>
                    </a:lnTo>
                    <a:lnTo>
                      <a:pt x="6318" y="11532"/>
                    </a:lnTo>
                    <a:lnTo>
                      <a:pt x="5499" y="11629"/>
                    </a:lnTo>
                    <a:lnTo>
                      <a:pt x="4642" y="11733"/>
                    </a:lnTo>
                    <a:lnTo>
                      <a:pt x="3770" y="11853"/>
                    </a:lnTo>
                    <a:lnTo>
                      <a:pt x="2876" y="11979"/>
                    </a:lnTo>
                    <a:lnTo>
                      <a:pt x="1990" y="12135"/>
                    </a:lnTo>
                    <a:lnTo>
                      <a:pt x="1543" y="12210"/>
                    </a:lnTo>
                    <a:lnTo>
                      <a:pt x="1110" y="12300"/>
                    </a:lnTo>
                    <a:lnTo>
                      <a:pt x="671" y="12389"/>
                    </a:lnTo>
                    <a:lnTo>
                      <a:pt x="246" y="12478"/>
                    </a:lnTo>
                    <a:lnTo>
                      <a:pt x="208" y="12068"/>
                    </a:lnTo>
                    <a:lnTo>
                      <a:pt x="179" y="11591"/>
                    </a:lnTo>
                    <a:lnTo>
                      <a:pt x="134" y="10965"/>
                    </a:lnTo>
                    <a:lnTo>
                      <a:pt x="90" y="10220"/>
                    </a:lnTo>
                    <a:lnTo>
                      <a:pt x="52" y="9385"/>
                    </a:lnTo>
                    <a:lnTo>
                      <a:pt x="22" y="8476"/>
                    </a:lnTo>
                    <a:lnTo>
                      <a:pt x="7" y="7529"/>
                    </a:lnTo>
                    <a:lnTo>
                      <a:pt x="0" y="7044"/>
                    </a:lnTo>
                    <a:lnTo>
                      <a:pt x="0" y="6568"/>
                    </a:lnTo>
                    <a:lnTo>
                      <a:pt x="7" y="6083"/>
                    </a:lnTo>
                    <a:lnTo>
                      <a:pt x="22" y="5613"/>
                    </a:lnTo>
                    <a:lnTo>
                      <a:pt x="38" y="5143"/>
                    </a:lnTo>
                    <a:lnTo>
                      <a:pt x="67" y="4696"/>
                    </a:lnTo>
                    <a:lnTo>
                      <a:pt x="104" y="4256"/>
                    </a:lnTo>
                    <a:lnTo>
                      <a:pt x="142" y="3839"/>
                    </a:lnTo>
                    <a:lnTo>
                      <a:pt x="194" y="3444"/>
                    </a:lnTo>
                    <a:lnTo>
                      <a:pt x="253" y="3071"/>
                    </a:lnTo>
                    <a:lnTo>
                      <a:pt x="328" y="2728"/>
                    </a:lnTo>
                    <a:lnTo>
                      <a:pt x="365" y="2572"/>
                    </a:lnTo>
                    <a:lnTo>
                      <a:pt x="409" y="2423"/>
                    </a:lnTo>
                    <a:lnTo>
                      <a:pt x="454" y="2281"/>
                    </a:lnTo>
                    <a:lnTo>
                      <a:pt x="499" y="2147"/>
                    </a:lnTo>
                    <a:lnTo>
                      <a:pt x="551" y="2020"/>
                    </a:lnTo>
                    <a:lnTo>
                      <a:pt x="603" y="1908"/>
                    </a:lnTo>
                    <a:lnTo>
                      <a:pt x="655" y="1804"/>
                    </a:lnTo>
                    <a:lnTo>
                      <a:pt x="716" y="1714"/>
                    </a:lnTo>
                    <a:lnTo>
                      <a:pt x="782" y="1633"/>
                    </a:lnTo>
                    <a:lnTo>
                      <a:pt x="849" y="1565"/>
                    </a:lnTo>
                    <a:close/>
                  </a:path>
                </a:pathLst>
              </a:custGeom>
              <a:solidFill>
                <a:srgbClr val="DCDDD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6"/>
              <p:cNvSpPr>
                <a:spLocks/>
              </p:cNvSpPr>
              <p:nvPr/>
            </p:nvSpPr>
            <p:spPr bwMode="auto">
              <a:xfrm>
                <a:off x="771" y="3430"/>
                <a:ext cx="553" cy="522"/>
              </a:xfrm>
              <a:custGeom>
                <a:avLst/>
                <a:gdLst>
                  <a:gd name="T0" fmla="*/ 3583 w 12710"/>
                  <a:gd name="T1" fmla="*/ 97 h 12001"/>
                  <a:gd name="T2" fmla="*/ 3836 w 12710"/>
                  <a:gd name="T3" fmla="*/ 44 h 12001"/>
                  <a:gd name="T4" fmla="*/ 4202 w 12710"/>
                  <a:gd name="T5" fmla="*/ 15 h 12001"/>
                  <a:gd name="T6" fmla="*/ 4939 w 12710"/>
                  <a:gd name="T7" fmla="*/ 0 h 12001"/>
                  <a:gd name="T8" fmla="*/ 6169 w 12710"/>
                  <a:gd name="T9" fmla="*/ 44 h 12001"/>
                  <a:gd name="T10" fmla="*/ 7592 w 12710"/>
                  <a:gd name="T11" fmla="*/ 142 h 12001"/>
                  <a:gd name="T12" fmla="*/ 9075 w 12710"/>
                  <a:gd name="T13" fmla="*/ 306 h 12001"/>
                  <a:gd name="T14" fmla="*/ 10155 w 12710"/>
                  <a:gd name="T15" fmla="*/ 462 h 12001"/>
                  <a:gd name="T16" fmla="*/ 10833 w 12710"/>
                  <a:gd name="T17" fmla="*/ 589 h 12001"/>
                  <a:gd name="T18" fmla="*/ 11467 w 12710"/>
                  <a:gd name="T19" fmla="*/ 722 h 12001"/>
                  <a:gd name="T20" fmla="*/ 12025 w 12710"/>
                  <a:gd name="T21" fmla="*/ 871 h 12001"/>
                  <a:gd name="T22" fmla="*/ 12509 w 12710"/>
                  <a:gd name="T23" fmla="*/ 1029 h 12001"/>
                  <a:gd name="T24" fmla="*/ 12360 w 12710"/>
                  <a:gd name="T25" fmla="*/ 2452 h 12001"/>
                  <a:gd name="T26" fmla="*/ 11578 w 12710"/>
                  <a:gd name="T27" fmla="*/ 5591 h 12001"/>
                  <a:gd name="T28" fmla="*/ 11146 w 12710"/>
                  <a:gd name="T29" fmla="*/ 7424 h 12001"/>
                  <a:gd name="T30" fmla="*/ 10751 w 12710"/>
                  <a:gd name="T31" fmla="*/ 9213 h 12001"/>
                  <a:gd name="T32" fmla="*/ 10446 w 12710"/>
                  <a:gd name="T33" fmla="*/ 10793 h 12001"/>
                  <a:gd name="T34" fmla="*/ 10342 w 12710"/>
                  <a:gd name="T35" fmla="*/ 11457 h 12001"/>
                  <a:gd name="T36" fmla="*/ 10274 w 12710"/>
                  <a:gd name="T37" fmla="*/ 12001 h 12001"/>
                  <a:gd name="T38" fmla="*/ 9321 w 12710"/>
                  <a:gd name="T39" fmla="*/ 11800 h 12001"/>
                  <a:gd name="T40" fmla="*/ 7599 w 12710"/>
                  <a:gd name="T41" fmla="*/ 11457 h 12001"/>
                  <a:gd name="T42" fmla="*/ 6109 w 12710"/>
                  <a:gd name="T43" fmla="*/ 11196 h 12001"/>
                  <a:gd name="T44" fmla="*/ 4441 w 12710"/>
                  <a:gd name="T45" fmla="*/ 10935 h 12001"/>
                  <a:gd name="T46" fmla="*/ 2675 w 12710"/>
                  <a:gd name="T47" fmla="*/ 10705 h 12001"/>
                  <a:gd name="T48" fmla="*/ 1326 w 12710"/>
                  <a:gd name="T49" fmla="*/ 10570 h 12001"/>
                  <a:gd name="T50" fmla="*/ 439 w 12710"/>
                  <a:gd name="T51" fmla="*/ 10502 h 12001"/>
                  <a:gd name="T52" fmla="*/ 82 w 12710"/>
                  <a:gd name="T53" fmla="*/ 10078 h 12001"/>
                  <a:gd name="T54" fmla="*/ 298 w 12710"/>
                  <a:gd name="T55" fmla="*/ 8989 h 12001"/>
                  <a:gd name="T56" fmla="*/ 648 w 12710"/>
                  <a:gd name="T57" fmla="*/ 7447 h 12001"/>
                  <a:gd name="T58" fmla="*/ 1095 w 12710"/>
                  <a:gd name="T59" fmla="*/ 5643 h 12001"/>
                  <a:gd name="T60" fmla="*/ 1348 w 12710"/>
                  <a:gd name="T61" fmla="*/ 4718 h 12001"/>
                  <a:gd name="T62" fmla="*/ 1624 w 12710"/>
                  <a:gd name="T63" fmla="*/ 3801 h 12001"/>
                  <a:gd name="T64" fmla="*/ 1914 w 12710"/>
                  <a:gd name="T65" fmla="*/ 2930 h 12001"/>
                  <a:gd name="T66" fmla="*/ 2212 w 12710"/>
                  <a:gd name="T67" fmla="*/ 2131 h 12001"/>
                  <a:gd name="T68" fmla="*/ 2526 w 12710"/>
                  <a:gd name="T69" fmla="*/ 1417 h 12001"/>
                  <a:gd name="T70" fmla="*/ 2772 w 12710"/>
                  <a:gd name="T71" fmla="*/ 968 h 12001"/>
                  <a:gd name="T72" fmla="*/ 2928 w 12710"/>
                  <a:gd name="T73" fmla="*/ 708 h 12001"/>
                  <a:gd name="T74" fmla="*/ 3092 w 12710"/>
                  <a:gd name="T75" fmla="*/ 484 h 12001"/>
                  <a:gd name="T76" fmla="*/ 3256 w 12710"/>
                  <a:gd name="T77" fmla="*/ 306 h 12001"/>
                  <a:gd name="T78" fmla="*/ 3420 w 12710"/>
                  <a:gd name="T79" fmla="*/ 171 h 12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0" h="12001">
                    <a:moveTo>
                      <a:pt x="3502" y="126"/>
                    </a:moveTo>
                    <a:lnTo>
                      <a:pt x="3583" y="97"/>
                    </a:lnTo>
                    <a:lnTo>
                      <a:pt x="3696" y="67"/>
                    </a:lnTo>
                    <a:lnTo>
                      <a:pt x="3836" y="44"/>
                    </a:lnTo>
                    <a:lnTo>
                      <a:pt x="4008" y="29"/>
                    </a:lnTo>
                    <a:lnTo>
                      <a:pt x="4202" y="15"/>
                    </a:lnTo>
                    <a:lnTo>
                      <a:pt x="4425" y="8"/>
                    </a:lnTo>
                    <a:lnTo>
                      <a:pt x="4939" y="0"/>
                    </a:lnTo>
                    <a:lnTo>
                      <a:pt x="5521" y="15"/>
                    </a:lnTo>
                    <a:lnTo>
                      <a:pt x="6169" y="44"/>
                    </a:lnTo>
                    <a:lnTo>
                      <a:pt x="6870" y="82"/>
                    </a:lnTo>
                    <a:lnTo>
                      <a:pt x="7592" y="142"/>
                    </a:lnTo>
                    <a:lnTo>
                      <a:pt x="8329" y="216"/>
                    </a:lnTo>
                    <a:lnTo>
                      <a:pt x="9075" y="306"/>
                    </a:lnTo>
                    <a:lnTo>
                      <a:pt x="9805" y="410"/>
                    </a:lnTo>
                    <a:lnTo>
                      <a:pt x="10155" y="462"/>
                    </a:lnTo>
                    <a:lnTo>
                      <a:pt x="10498" y="521"/>
                    </a:lnTo>
                    <a:lnTo>
                      <a:pt x="10833" y="589"/>
                    </a:lnTo>
                    <a:lnTo>
                      <a:pt x="11153" y="656"/>
                    </a:lnTo>
                    <a:lnTo>
                      <a:pt x="11467" y="722"/>
                    </a:lnTo>
                    <a:lnTo>
                      <a:pt x="11757" y="797"/>
                    </a:lnTo>
                    <a:lnTo>
                      <a:pt x="12025" y="871"/>
                    </a:lnTo>
                    <a:lnTo>
                      <a:pt x="12278" y="947"/>
                    </a:lnTo>
                    <a:lnTo>
                      <a:pt x="12509" y="1029"/>
                    </a:lnTo>
                    <a:lnTo>
                      <a:pt x="12710" y="1117"/>
                    </a:lnTo>
                    <a:lnTo>
                      <a:pt x="12360" y="2452"/>
                    </a:lnTo>
                    <a:lnTo>
                      <a:pt x="12003" y="3876"/>
                    </a:lnTo>
                    <a:lnTo>
                      <a:pt x="11578" y="5591"/>
                    </a:lnTo>
                    <a:lnTo>
                      <a:pt x="11362" y="6499"/>
                    </a:lnTo>
                    <a:lnTo>
                      <a:pt x="11146" y="7424"/>
                    </a:lnTo>
                    <a:lnTo>
                      <a:pt x="10945" y="8334"/>
                    </a:lnTo>
                    <a:lnTo>
                      <a:pt x="10751" y="9213"/>
                    </a:lnTo>
                    <a:lnTo>
                      <a:pt x="10587" y="10041"/>
                    </a:lnTo>
                    <a:lnTo>
                      <a:pt x="10446" y="10793"/>
                    </a:lnTo>
                    <a:lnTo>
                      <a:pt x="10386" y="11136"/>
                    </a:lnTo>
                    <a:lnTo>
                      <a:pt x="10342" y="11457"/>
                    </a:lnTo>
                    <a:lnTo>
                      <a:pt x="10304" y="11748"/>
                    </a:lnTo>
                    <a:lnTo>
                      <a:pt x="10274" y="12001"/>
                    </a:lnTo>
                    <a:lnTo>
                      <a:pt x="10028" y="11949"/>
                    </a:lnTo>
                    <a:lnTo>
                      <a:pt x="9321" y="11800"/>
                    </a:lnTo>
                    <a:lnTo>
                      <a:pt x="8248" y="11583"/>
                    </a:lnTo>
                    <a:lnTo>
                      <a:pt x="7599" y="11457"/>
                    </a:lnTo>
                    <a:lnTo>
                      <a:pt x="6877" y="11330"/>
                    </a:lnTo>
                    <a:lnTo>
                      <a:pt x="6109" y="11196"/>
                    </a:lnTo>
                    <a:lnTo>
                      <a:pt x="5289" y="11062"/>
                    </a:lnTo>
                    <a:lnTo>
                      <a:pt x="4441" y="10935"/>
                    </a:lnTo>
                    <a:lnTo>
                      <a:pt x="3561" y="10816"/>
                    </a:lnTo>
                    <a:lnTo>
                      <a:pt x="2675" y="10705"/>
                    </a:lnTo>
                    <a:lnTo>
                      <a:pt x="1773" y="10615"/>
                    </a:lnTo>
                    <a:lnTo>
                      <a:pt x="1326" y="10570"/>
                    </a:lnTo>
                    <a:lnTo>
                      <a:pt x="879" y="10540"/>
                    </a:lnTo>
                    <a:lnTo>
                      <a:pt x="439" y="10502"/>
                    </a:lnTo>
                    <a:lnTo>
                      <a:pt x="0" y="10480"/>
                    </a:lnTo>
                    <a:lnTo>
                      <a:pt x="82" y="10078"/>
                    </a:lnTo>
                    <a:lnTo>
                      <a:pt x="171" y="9601"/>
                    </a:lnTo>
                    <a:lnTo>
                      <a:pt x="298" y="8989"/>
                    </a:lnTo>
                    <a:lnTo>
                      <a:pt x="461" y="8267"/>
                    </a:lnTo>
                    <a:lnTo>
                      <a:pt x="648" y="7447"/>
                    </a:lnTo>
                    <a:lnTo>
                      <a:pt x="856" y="6567"/>
                    </a:lnTo>
                    <a:lnTo>
                      <a:pt x="1095" y="5643"/>
                    </a:lnTo>
                    <a:lnTo>
                      <a:pt x="1222" y="5181"/>
                    </a:lnTo>
                    <a:lnTo>
                      <a:pt x="1348" y="4718"/>
                    </a:lnTo>
                    <a:lnTo>
                      <a:pt x="1482" y="4257"/>
                    </a:lnTo>
                    <a:lnTo>
                      <a:pt x="1624" y="3801"/>
                    </a:lnTo>
                    <a:lnTo>
                      <a:pt x="1766" y="3361"/>
                    </a:lnTo>
                    <a:lnTo>
                      <a:pt x="1914" y="2930"/>
                    </a:lnTo>
                    <a:lnTo>
                      <a:pt x="2063" y="2519"/>
                    </a:lnTo>
                    <a:lnTo>
                      <a:pt x="2212" y="2131"/>
                    </a:lnTo>
                    <a:lnTo>
                      <a:pt x="2369" y="1759"/>
                    </a:lnTo>
                    <a:lnTo>
                      <a:pt x="2526" y="1417"/>
                    </a:lnTo>
                    <a:lnTo>
                      <a:pt x="2689" y="1110"/>
                    </a:lnTo>
                    <a:lnTo>
                      <a:pt x="2772" y="968"/>
                    </a:lnTo>
                    <a:lnTo>
                      <a:pt x="2846" y="835"/>
                    </a:lnTo>
                    <a:lnTo>
                      <a:pt x="2928" y="708"/>
                    </a:lnTo>
                    <a:lnTo>
                      <a:pt x="3010" y="589"/>
                    </a:lnTo>
                    <a:lnTo>
                      <a:pt x="3092" y="484"/>
                    </a:lnTo>
                    <a:lnTo>
                      <a:pt x="3174" y="395"/>
                    </a:lnTo>
                    <a:lnTo>
                      <a:pt x="3256" y="306"/>
                    </a:lnTo>
                    <a:lnTo>
                      <a:pt x="3337" y="231"/>
                    </a:lnTo>
                    <a:lnTo>
                      <a:pt x="3420" y="171"/>
                    </a:lnTo>
                    <a:lnTo>
                      <a:pt x="3502" y="126"/>
                    </a:lnTo>
                    <a:close/>
                  </a:path>
                </a:pathLst>
              </a:custGeom>
              <a:solidFill>
                <a:srgbClr val="EBEB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 name="Freeform 7"/>
              <p:cNvSpPr>
                <a:spLocks/>
              </p:cNvSpPr>
              <p:nvPr/>
            </p:nvSpPr>
            <p:spPr bwMode="auto">
              <a:xfrm>
                <a:off x="735" y="3234"/>
                <a:ext cx="574" cy="632"/>
              </a:xfrm>
              <a:custGeom>
                <a:avLst/>
                <a:gdLst>
                  <a:gd name="T0" fmla="*/ 0 w 13195"/>
                  <a:gd name="T1" fmla="*/ 13589 h 14536"/>
                  <a:gd name="T2" fmla="*/ 89 w 13195"/>
                  <a:gd name="T3" fmla="*/ 13664 h 14536"/>
                  <a:gd name="T4" fmla="*/ 179 w 13195"/>
                  <a:gd name="T5" fmla="*/ 13746 h 14536"/>
                  <a:gd name="T6" fmla="*/ 290 w 13195"/>
                  <a:gd name="T7" fmla="*/ 13858 h 14536"/>
                  <a:gd name="T8" fmla="*/ 402 w 13195"/>
                  <a:gd name="T9" fmla="*/ 13999 h 14536"/>
                  <a:gd name="T10" fmla="*/ 454 w 13195"/>
                  <a:gd name="T11" fmla="*/ 14081 h 14536"/>
                  <a:gd name="T12" fmla="*/ 506 w 13195"/>
                  <a:gd name="T13" fmla="*/ 14164 h 14536"/>
                  <a:gd name="T14" fmla="*/ 551 w 13195"/>
                  <a:gd name="T15" fmla="*/ 14253 h 14536"/>
                  <a:gd name="T16" fmla="*/ 588 w 13195"/>
                  <a:gd name="T17" fmla="*/ 14342 h 14536"/>
                  <a:gd name="T18" fmla="*/ 626 w 13195"/>
                  <a:gd name="T19" fmla="*/ 14439 h 14536"/>
                  <a:gd name="T20" fmla="*/ 648 w 13195"/>
                  <a:gd name="T21" fmla="*/ 14536 h 14536"/>
                  <a:gd name="T22" fmla="*/ 2295 w 13195"/>
                  <a:gd name="T23" fmla="*/ 14379 h 14536"/>
                  <a:gd name="T24" fmla="*/ 4023 w 13195"/>
                  <a:gd name="T25" fmla="*/ 14223 h 14536"/>
                  <a:gd name="T26" fmla="*/ 6072 w 13195"/>
                  <a:gd name="T27" fmla="*/ 14044 h 14536"/>
                  <a:gd name="T28" fmla="*/ 7152 w 13195"/>
                  <a:gd name="T29" fmla="*/ 13963 h 14536"/>
                  <a:gd name="T30" fmla="*/ 8233 w 13195"/>
                  <a:gd name="T31" fmla="*/ 13880 h 14536"/>
                  <a:gd name="T32" fmla="*/ 9283 w 13195"/>
                  <a:gd name="T33" fmla="*/ 13805 h 14536"/>
                  <a:gd name="T34" fmla="*/ 10282 w 13195"/>
                  <a:gd name="T35" fmla="*/ 13746 h 14536"/>
                  <a:gd name="T36" fmla="*/ 11198 w 13195"/>
                  <a:gd name="T37" fmla="*/ 13701 h 14536"/>
                  <a:gd name="T38" fmla="*/ 12010 w 13195"/>
                  <a:gd name="T39" fmla="*/ 13679 h 14536"/>
                  <a:gd name="T40" fmla="*/ 12367 w 13195"/>
                  <a:gd name="T41" fmla="*/ 13672 h 14536"/>
                  <a:gd name="T42" fmla="*/ 12681 w 13195"/>
                  <a:gd name="T43" fmla="*/ 13672 h 14536"/>
                  <a:gd name="T44" fmla="*/ 12963 w 13195"/>
                  <a:gd name="T45" fmla="*/ 13679 h 14536"/>
                  <a:gd name="T46" fmla="*/ 13195 w 13195"/>
                  <a:gd name="T47" fmla="*/ 13694 h 14536"/>
                  <a:gd name="T48" fmla="*/ 13135 w 13195"/>
                  <a:gd name="T49" fmla="*/ 13269 h 14536"/>
                  <a:gd name="T50" fmla="*/ 12972 w 13195"/>
                  <a:gd name="T51" fmla="*/ 12114 h 14536"/>
                  <a:gd name="T52" fmla="*/ 12866 w 13195"/>
                  <a:gd name="T53" fmla="*/ 11324 h 14536"/>
                  <a:gd name="T54" fmla="*/ 12755 w 13195"/>
                  <a:gd name="T55" fmla="*/ 10428 h 14536"/>
                  <a:gd name="T56" fmla="*/ 12629 w 13195"/>
                  <a:gd name="T57" fmla="*/ 9452 h 14536"/>
                  <a:gd name="T58" fmla="*/ 12509 w 13195"/>
                  <a:gd name="T59" fmla="*/ 8423 h 14536"/>
                  <a:gd name="T60" fmla="*/ 12398 w 13195"/>
                  <a:gd name="T61" fmla="*/ 7358 h 14536"/>
                  <a:gd name="T62" fmla="*/ 12294 w 13195"/>
                  <a:gd name="T63" fmla="*/ 6285 h 14536"/>
                  <a:gd name="T64" fmla="*/ 12204 w 13195"/>
                  <a:gd name="T65" fmla="*/ 5233 h 14536"/>
                  <a:gd name="T66" fmla="*/ 12166 w 13195"/>
                  <a:gd name="T67" fmla="*/ 4719 h 14536"/>
                  <a:gd name="T68" fmla="*/ 12136 w 13195"/>
                  <a:gd name="T69" fmla="*/ 4219 h 14536"/>
                  <a:gd name="T70" fmla="*/ 12114 w 13195"/>
                  <a:gd name="T71" fmla="*/ 3743 h 14536"/>
                  <a:gd name="T72" fmla="*/ 12092 w 13195"/>
                  <a:gd name="T73" fmla="*/ 3280 h 14536"/>
                  <a:gd name="T74" fmla="*/ 12084 w 13195"/>
                  <a:gd name="T75" fmla="*/ 2840 h 14536"/>
                  <a:gd name="T76" fmla="*/ 12077 w 13195"/>
                  <a:gd name="T77" fmla="*/ 2431 h 14536"/>
                  <a:gd name="T78" fmla="*/ 12084 w 13195"/>
                  <a:gd name="T79" fmla="*/ 2050 h 14536"/>
                  <a:gd name="T80" fmla="*/ 12100 w 13195"/>
                  <a:gd name="T81" fmla="*/ 1700 h 14536"/>
                  <a:gd name="T82" fmla="*/ 12129 w 13195"/>
                  <a:gd name="T83" fmla="*/ 1387 h 14536"/>
                  <a:gd name="T84" fmla="*/ 12166 w 13195"/>
                  <a:gd name="T85" fmla="*/ 1111 h 14536"/>
                  <a:gd name="T86" fmla="*/ 12084 w 13195"/>
                  <a:gd name="T87" fmla="*/ 1000 h 14536"/>
                  <a:gd name="T88" fmla="*/ 12003 w 13195"/>
                  <a:gd name="T89" fmla="*/ 880 h 14536"/>
                  <a:gd name="T90" fmla="*/ 11906 w 13195"/>
                  <a:gd name="T91" fmla="*/ 731 h 14536"/>
                  <a:gd name="T92" fmla="*/ 11809 w 13195"/>
                  <a:gd name="T93" fmla="*/ 560 h 14536"/>
                  <a:gd name="T94" fmla="*/ 11764 w 13195"/>
                  <a:gd name="T95" fmla="*/ 463 h 14536"/>
                  <a:gd name="T96" fmla="*/ 11727 w 13195"/>
                  <a:gd name="T97" fmla="*/ 373 h 14536"/>
                  <a:gd name="T98" fmla="*/ 11689 w 13195"/>
                  <a:gd name="T99" fmla="*/ 277 h 14536"/>
                  <a:gd name="T100" fmla="*/ 11667 w 13195"/>
                  <a:gd name="T101" fmla="*/ 180 h 14536"/>
                  <a:gd name="T102" fmla="*/ 11653 w 13195"/>
                  <a:gd name="T103" fmla="*/ 90 h 14536"/>
                  <a:gd name="T104" fmla="*/ 11645 w 13195"/>
                  <a:gd name="T105" fmla="*/ 0 h 14536"/>
                  <a:gd name="T106" fmla="*/ 10483 w 13195"/>
                  <a:gd name="T107" fmla="*/ 172 h 14536"/>
                  <a:gd name="T108" fmla="*/ 0 w 13195"/>
                  <a:gd name="T109" fmla="*/ 13589 h 14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95" h="14536">
                    <a:moveTo>
                      <a:pt x="0" y="13589"/>
                    </a:moveTo>
                    <a:lnTo>
                      <a:pt x="89" y="13664"/>
                    </a:lnTo>
                    <a:lnTo>
                      <a:pt x="179" y="13746"/>
                    </a:lnTo>
                    <a:lnTo>
                      <a:pt x="290" y="13858"/>
                    </a:lnTo>
                    <a:lnTo>
                      <a:pt x="402" y="13999"/>
                    </a:lnTo>
                    <a:lnTo>
                      <a:pt x="454" y="14081"/>
                    </a:lnTo>
                    <a:lnTo>
                      <a:pt x="506" y="14164"/>
                    </a:lnTo>
                    <a:lnTo>
                      <a:pt x="551" y="14253"/>
                    </a:lnTo>
                    <a:lnTo>
                      <a:pt x="588" y="14342"/>
                    </a:lnTo>
                    <a:lnTo>
                      <a:pt x="626" y="14439"/>
                    </a:lnTo>
                    <a:lnTo>
                      <a:pt x="648" y="14536"/>
                    </a:lnTo>
                    <a:lnTo>
                      <a:pt x="2295" y="14379"/>
                    </a:lnTo>
                    <a:lnTo>
                      <a:pt x="4023" y="14223"/>
                    </a:lnTo>
                    <a:lnTo>
                      <a:pt x="6072" y="14044"/>
                    </a:lnTo>
                    <a:lnTo>
                      <a:pt x="7152" y="13963"/>
                    </a:lnTo>
                    <a:lnTo>
                      <a:pt x="8233" y="13880"/>
                    </a:lnTo>
                    <a:lnTo>
                      <a:pt x="9283" y="13805"/>
                    </a:lnTo>
                    <a:lnTo>
                      <a:pt x="10282" y="13746"/>
                    </a:lnTo>
                    <a:lnTo>
                      <a:pt x="11198" y="13701"/>
                    </a:lnTo>
                    <a:lnTo>
                      <a:pt x="12010" y="13679"/>
                    </a:lnTo>
                    <a:lnTo>
                      <a:pt x="12367" y="13672"/>
                    </a:lnTo>
                    <a:lnTo>
                      <a:pt x="12681" y="13672"/>
                    </a:lnTo>
                    <a:lnTo>
                      <a:pt x="12963" y="13679"/>
                    </a:lnTo>
                    <a:lnTo>
                      <a:pt x="13195" y="13694"/>
                    </a:lnTo>
                    <a:lnTo>
                      <a:pt x="13135" y="13269"/>
                    </a:lnTo>
                    <a:lnTo>
                      <a:pt x="12972" y="12114"/>
                    </a:lnTo>
                    <a:lnTo>
                      <a:pt x="12866" y="11324"/>
                    </a:lnTo>
                    <a:lnTo>
                      <a:pt x="12755" y="10428"/>
                    </a:lnTo>
                    <a:lnTo>
                      <a:pt x="12629" y="9452"/>
                    </a:lnTo>
                    <a:lnTo>
                      <a:pt x="12509" y="8423"/>
                    </a:lnTo>
                    <a:lnTo>
                      <a:pt x="12398" y="7358"/>
                    </a:lnTo>
                    <a:lnTo>
                      <a:pt x="12294" y="6285"/>
                    </a:lnTo>
                    <a:lnTo>
                      <a:pt x="12204" y="5233"/>
                    </a:lnTo>
                    <a:lnTo>
                      <a:pt x="12166" y="4719"/>
                    </a:lnTo>
                    <a:lnTo>
                      <a:pt x="12136" y="4219"/>
                    </a:lnTo>
                    <a:lnTo>
                      <a:pt x="12114" y="3743"/>
                    </a:lnTo>
                    <a:lnTo>
                      <a:pt x="12092" y="3280"/>
                    </a:lnTo>
                    <a:lnTo>
                      <a:pt x="12084" y="2840"/>
                    </a:lnTo>
                    <a:lnTo>
                      <a:pt x="12077" y="2431"/>
                    </a:lnTo>
                    <a:lnTo>
                      <a:pt x="12084" y="2050"/>
                    </a:lnTo>
                    <a:lnTo>
                      <a:pt x="12100" y="1700"/>
                    </a:lnTo>
                    <a:lnTo>
                      <a:pt x="12129" y="1387"/>
                    </a:lnTo>
                    <a:lnTo>
                      <a:pt x="12166" y="1111"/>
                    </a:lnTo>
                    <a:lnTo>
                      <a:pt x="12084" y="1000"/>
                    </a:lnTo>
                    <a:lnTo>
                      <a:pt x="12003" y="880"/>
                    </a:lnTo>
                    <a:lnTo>
                      <a:pt x="11906" y="731"/>
                    </a:lnTo>
                    <a:lnTo>
                      <a:pt x="11809" y="560"/>
                    </a:lnTo>
                    <a:lnTo>
                      <a:pt x="11764" y="463"/>
                    </a:lnTo>
                    <a:lnTo>
                      <a:pt x="11727" y="373"/>
                    </a:lnTo>
                    <a:lnTo>
                      <a:pt x="11689" y="277"/>
                    </a:lnTo>
                    <a:lnTo>
                      <a:pt x="11667" y="180"/>
                    </a:lnTo>
                    <a:lnTo>
                      <a:pt x="11653" y="90"/>
                    </a:lnTo>
                    <a:lnTo>
                      <a:pt x="11645" y="0"/>
                    </a:lnTo>
                    <a:lnTo>
                      <a:pt x="10483" y="172"/>
                    </a:lnTo>
                    <a:lnTo>
                      <a:pt x="0" y="13589"/>
                    </a:lnTo>
                    <a:close/>
                  </a:path>
                </a:pathLst>
              </a:custGeom>
              <a:solidFill>
                <a:srgbClr val="C5C6C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8"/>
              <p:cNvSpPr>
                <a:spLocks/>
              </p:cNvSpPr>
              <p:nvPr/>
            </p:nvSpPr>
            <p:spPr bwMode="auto">
              <a:xfrm>
                <a:off x="735" y="3810"/>
                <a:ext cx="185" cy="58"/>
              </a:xfrm>
              <a:custGeom>
                <a:avLst/>
                <a:gdLst>
                  <a:gd name="T0" fmla="*/ 380 w 4247"/>
                  <a:gd name="T1" fmla="*/ 284 h 1320"/>
                  <a:gd name="T2" fmla="*/ 1840 w 4247"/>
                  <a:gd name="T3" fmla="*/ 127 h 1320"/>
                  <a:gd name="T4" fmla="*/ 2921 w 4247"/>
                  <a:gd name="T5" fmla="*/ 38 h 1320"/>
                  <a:gd name="T6" fmla="*/ 3606 w 4247"/>
                  <a:gd name="T7" fmla="*/ 0 h 1320"/>
                  <a:gd name="T8" fmla="*/ 3784 w 4247"/>
                  <a:gd name="T9" fmla="*/ 8 h 1320"/>
                  <a:gd name="T10" fmla="*/ 3793 w 4247"/>
                  <a:gd name="T11" fmla="*/ 30 h 1320"/>
                  <a:gd name="T12" fmla="*/ 3665 w 4247"/>
                  <a:gd name="T13" fmla="*/ 68 h 1320"/>
                  <a:gd name="T14" fmla="*/ 3099 w 4247"/>
                  <a:gd name="T15" fmla="*/ 172 h 1320"/>
                  <a:gd name="T16" fmla="*/ 2205 w 4247"/>
                  <a:gd name="T17" fmla="*/ 336 h 1320"/>
                  <a:gd name="T18" fmla="*/ 1929 w 4247"/>
                  <a:gd name="T19" fmla="*/ 403 h 1320"/>
                  <a:gd name="T20" fmla="*/ 1885 w 4247"/>
                  <a:gd name="T21" fmla="*/ 425 h 1320"/>
                  <a:gd name="T22" fmla="*/ 1914 w 4247"/>
                  <a:gd name="T23" fmla="*/ 440 h 1320"/>
                  <a:gd name="T24" fmla="*/ 2123 w 4247"/>
                  <a:gd name="T25" fmla="*/ 456 h 1320"/>
                  <a:gd name="T26" fmla="*/ 2846 w 4247"/>
                  <a:gd name="T27" fmla="*/ 425 h 1320"/>
                  <a:gd name="T28" fmla="*/ 3651 w 4247"/>
                  <a:gd name="T29" fmla="*/ 373 h 1320"/>
                  <a:gd name="T30" fmla="*/ 4098 w 4247"/>
                  <a:gd name="T31" fmla="*/ 366 h 1320"/>
                  <a:gd name="T32" fmla="*/ 4216 w 4247"/>
                  <a:gd name="T33" fmla="*/ 381 h 1320"/>
                  <a:gd name="T34" fmla="*/ 4247 w 4247"/>
                  <a:gd name="T35" fmla="*/ 395 h 1320"/>
                  <a:gd name="T36" fmla="*/ 4224 w 4247"/>
                  <a:gd name="T37" fmla="*/ 418 h 1320"/>
                  <a:gd name="T38" fmla="*/ 4075 w 4247"/>
                  <a:gd name="T39" fmla="*/ 463 h 1320"/>
                  <a:gd name="T40" fmla="*/ 3718 w 4247"/>
                  <a:gd name="T41" fmla="*/ 515 h 1320"/>
                  <a:gd name="T42" fmla="*/ 2689 w 4247"/>
                  <a:gd name="T43" fmla="*/ 626 h 1320"/>
                  <a:gd name="T44" fmla="*/ 1788 w 4247"/>
                  <a:gd name="T45" fmla="*/ 716 h 1320"/>
                  <a:gd name="T46" fmla="*/ 1564 w 4247"/>
                  <a:gd name="T47" fmla="*/ 746 h 1320"/>
                  <a:gd name="T48" fmla="*/ 1543 w 4247"/>
                  <a:gd name="T49" fmla="*/ 761 h 1320"/>
                  <a:gd name="T50" fmla="*/ 1706 w 4247"/>
                  <a:gd name="T51" fmla="*/ 776 h 1320"/>
                  <a:gd name="T52" fmla="*/ 2160 w 4247"/>
                  <a:gd name="T53" fmla="*/ 768 h 1320"/>
                  <a:gd name="T54" fmla="*/ 3263 w 4247"/>
                  <a:gd name="T55" fmla="*/ 731 h 1320"/>
                  <a:gd name="T56" fmla="*/ 3635 w 4247"/>
                  <a:gd name="T57" fmla="*/ 746 h 1320"/>
                  <a:gd name="T58" fmla="*/ 3718 w 4247"/>
                  <a:gd name="T59" fmla="*/ 768 h 1320"/>
                  <a:gd name="T60" fmla="*/ 3725 w 4247"/>
                  <a:gd name="T61" fmla="*/ 791 h 1320"/>
                  <a:gd name="T62" fmla="*/ 3665 w 4247"/>
                  <a:gd name="T63" fmla="*/ 813 h 1320"/>
                  <a:gd name="T64" fmla="*/ 3323 w 4247"/>
                  <a:gd name="T65" fmla="*/ 858 h 1320"/>
                  <a:gd name="T66" fmla="*/ 1937 w 4247"/>
                  <a:gd name="T67" fmla="*/ 955 h 1320"/>
                  <a:gd name="T68" fmla="*/ 1780 w 4247"/>
                  <a:gd name="T69" fmla="*/ 977 h 1320"/>
                  <a:gd name="T70" fmla="*/ 3032 w 4247"/>
                  <a:gd name="T71" fmla="*/ 969 h 1320"/>
                  <a:gd name="T72" fmla="*/ 3569 w 4247"/>
                  <a:gd name="T73" fmla="*/ 969 h 1320"/>
                  <a:gd name="T74" fmla="*/ 3665 w 4247"/>
                  <a:gd name="T75" fmla="*/ 977 h 1320"/>
                  <a:gd name="T76" fmla="*/ 3651 w 4247"/>
                  <a:gd name="T77" fmla="*/ 985 h 1320"/>
                  <a:gd name="T78" fmla="*/ 2041 w 4247"/>
                  <a:gd name="T79" fmla="*/ 1170 h 1320"/>
                  <a:gd name="T80" fmla="*/ 849 w 4247"/>
                  <a:gd name="T81" fmla="*/ 1305 h 1320"/>
                  <a:gd name="T82" fmla="*/ 655 w 4247"/>
                  <a:gd name="T83" fmla="*/ 1253 h 1320"/>
                  <a:gd name="T84" fmla="*/ 574 w 4247"/>
                  <a:gd name="T85" fmla="*/ 1059 h 1320"/>
                  <a:gd name="T86" fmla="*/ 373 w 4247"/>
                  <a:gd name="T87" fmla="*/ 746 h 1320"/>
                  <a:gd name="T88" fmla="*/ 208 w 4247"/>
                  <a:gd name="T89" fmla="*/ 552 h 1320"/>
                  <a:gd name="T90" fmla="*/ 0 w 4247"/>
                  <a:gd name="T91" fmla="*/ 32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47" h="1320">
                    <a:moveTo>
                      <a:pt x="0" y="328"/>
                    </a:moveTo>
                    <a:lnTo>
                      <a:pt x="380" y="284"/>
                    </a:lnTo>
                    <a:lnTo>
                      <a:pt x="1297" y="187"/>
                    </a:lnTo>
                    <a:lnTo>
                      <a:pt x="1840" y="127"/>
                    </a:lnTo>
                    <a:lnTo>
                      <a:pt x="2399" y="75"/>
                    </a:lnTo>
                    <a:lnTo>
                      <a:pt x="2921" y="38"/>
                    </a:lnTo>
                    <a:lnTo>
                      <a:pt x="3360" y="8"/>
                    </a:lnTo>
                    <a:lnTo>
                      <a:pt x="3606" y="0"/>
                    </a:lnTo>
                    <a:lnTo>
                      <a:pt x="3748" y="8"/>
                    </a:lnTo>
                    <a:lnTo>
                      <a:pt x="3784" y="8"/>
                    </a:lnTo>
                    <a:lnTo>
                      <a:pt x="3800" y="16"/>
                    </a:lnTo>
                    <a:lnTo>
                      <a:pt x="3793" y="30"/>
                    </a:lnTo>
                    <a:lnTo>
                      <a:pt x="3770" y="38"/>
                    </a:lnTo>
                    <a:lnTo>
                      <a:pt x="3665" y="68"/>
                    </a:lnTo>
                    <a:lnTo>
                      <a:pt x="3516" y="97"/>
                    </a:lnTo>
                    <a:lnTo>
                      <a:pt x="3099" y="172"/>
                    </a:lnTo>
                    <a:lnTo>
                      <a:pt x="2630" y="254"/>
                    </a:lnTo>
                    <a:lnTo>
                      <a:pt x="2205" y="336"/>
                    </a:lnTo>
                    <a:lnTo>
                      <a:pt x="2041" y="373"/>
                    </a:lnTo>
                    <a:lnTo>
                      <a:pt x="1929" y="403"/>
                    </a:lnTo>
                    <a:lnTo>
                      <a:pt x="1900" y="411"/>
                    </a:lnTo>
                    <a:lnTo>
                      <a:pt x="1885" y="425"/>
                    </a:lnTo>
                    <a:lnTo>
                      <a:pt x="1885" y="433"/>
                    </a:lnTo>
                    <a:lnTo>
                      <a:pt x="1914" y="440"/>
                    </a:lnTo>
                    <a:lnTo>
                      <a:pt x="2004" y="448"/>
                    </a:lnTo>
                    <a:lnTo>
                      <a:pt x="2123" y="456"/>
                    </a:lnTo>
                    <a:lnTo>
                      <a:pt x="2451" y="448"/>
                    </a:lnTo>
                    <a:lnTo>
                      <a:pt x="2846" y="425"/>
                    </a:lnTo>
                    <a:lnTo>
                      <a:pt x="3256" y="395"/>
                    </a:lnTo>
                    <a:lnTo>
                      <a:pt x="3651" y="373"/>
                    </a:lnTo>
                    <a:lnTo>
                      <a:pt x="3978" y="366"/>
                    </a:lnTo>
                    <a:lnTo>
                      <a:pt x="4098" y="366"/>
                    </a:lnTo>
                    <a:lnTo>
                      <a:pt x="4187" y="373"/>
                    </a:lnTo>
                    <a:lnTo>
                      <a:pt x="4216" y="381"/>
                    </a:lnTo>
                    <a:lnTo>
                      <a:pt x="4239" y="388"/>
                    </a:lnTo>
                    <a:lnTo>
                      <a:pt x="4247" y="395"/>
                    </a:lnTo>
                    <a:lnTo>
                      <a:pt x="4247" y="403"/>
                    </a:lnTo>
                    <a:lnTo>
                      <a:pt x="4224" y="418"/>
                    </a:lnTo>
                    <a:lnTo>
                      <a:pt x="4187" y="433"/>
                    </a:lnTo>
                    <a:lnTo>
                      <a:pt x="4075" y="463"/>
                    </a:lnTo>
                    <a:lnTo>
                      <a:pt x="3919" y="485"/>
                    </a:lnTo>
                    <a:lnTo>
                      <a:pt x="3718" y="515"/>
                    </a:lnTo>
                    <a:lnTo>
                      <a:pt x="3226" y="574"/>
                    </a:lnTo>
                    <a:lnTo>
                      <a:pt x="2689" y="626"/>
                    </a:lnTo>
                    <a:lnTo>
                      <a:pt x="2183" y="671"/>
                    </a:lnTo>
                    <a:lnTo>
                      <a:pt x="1788" y="716"/>
                    </a:lnTo>
                    <a:lnTo>
                      <a:pt x="1647" y="731"/>
                    </a:lnTo>
                    <a:lnTo>
                      <a:pt x="1564" y="746"/>
                    </a:lnTo>
                    <a:lnTo>
                      <a:pt x="1550" y="754"/>
                    </a:lnTo>
                    <a:lnTo>
                      <a:pt x="1543" y="761"/>
                    </a:lnTo>
                    <a:lnTo>
                      <a:pt x="1602" y="768"/>
                    </a:lnTo>
                    <a:lnTo>
                      <a:pt x="1706" y="776"/>
                    </a:lnTo>
                    <a:lnTo>
                      <a:pt x="1833" y="776"/>
                    </a:lnTo>
                    <a:lnTo>
                      <a:pt x="2160" y="768"/>
                    </a:lnTo>
                    <a:lnTo>
                      <a:pt x="2913" y="738"/>
                    </a:lnTo>
                    <a:lnTo>
                      <a:pt x="3263" y="731"/>
                    </a:lnTo>
                    <a:lnTo>
                      <a:pt x="3538" y="738"/>
                    </a:lnTo>
                    <a:lnTo>
                      <a:pt x="3635" y="746"/>
                    </a:lnTo>
                    <a:lnTo>
                      <a:pt x="3703" y="761"/>
                    </a:lnTo>
                    <a:lnTo>
                      <a:pt x="3718" y="768"/>
                    </a:lnTo>
                    <a:lnTo>
                      <a:pt x="3725" y="776"/>
                    </a:lnTo>
                    <a:lnTo>
                      <a:pt x="3725" y="791"/>
                    </a:lnTo>
                    <a:lnTo>
                      <a:pt x="3710" y="806"/>
                    </a:lnTo>
                    <a:lnTo>
                      <a:pt x="3665" y="813"/>
                    </a:lnTo>
                    <a:lnTo>
                      <a:pt x="3583" y="828"/>
                    </a:lnTo>
                    <a:lnTo>
                      <a:pt x="3323" y="858"/>
                    </a:lnTo>
                    <a:lnTo>
                      <a:pt x="2585" y="910"/>
                    </a:lnTo>
                    <a:lnTo>
                      <a:pt x="1937" y="955"/>
                    </a:lnTo>
                    <a:lnTo>
                      <a:pt x="1788" y="969"/>
                    </a:lnTo>
                    <a:lnTo>
                      <a:pt x="1780" y="977"/>
                    </a:lnTo>
                    <a:lnTo>
                      <a:pt x="1825" y="977"/>
                    </a:lnTo>
                    <a:lnTo>
                      <a:pt x="3032" y="969"/>
                    </a:lnTo>
                    <a:lnTo>
                      <a:pt x="3345" y="969"/>
                    </a:lnTo>
                    <a:lnTo>
                      <a:pt x="3569" y="969"/>
                    </a:lnTo>
                    <a:lnTo>
                      <a:pt x="3635" y="977"/>
                    </a:lnTo>
                    <a:lnTo>
                      <a:pt x="3665" y="977"/>
                    </a:lnTo>
                    <a:lnTo>
                      <a:pt x="3665" y="985"/>
                    </a:lnTo>
                    <a:lnTo>
                      <a:pt x="3651" y="985"/>
                    </a:lnTo>
                    <a:lnTo>
                      <a:pt x="3583" y="992"/>
                    </a:lnTo>
                    <a:lnTo>
                      <a:pt x="2041" y="1170"/>
                    </a:lnTo>
                    <a:lnTo>
                      <a:pt x="1162" y="1275"/>
                    </a:lnTo>
                    <a:lnTo>
                      <a:pt x="849" y="1305"/>
                    </a:lnTo>
                    <a:lnTo>
                      <a:pt x="671" y="1320"/>
                    </a:lnTo>
                    <a:lnTo>
                      <a:pt x="655" y="1253"/>
                    </a:lnTo>
                    <a:lnTo>
                      <a:pt x="626" y="1170"/>
                    </a:lnTo>
                    <a:lnTo>
                      <a:pt x="574" y="1059"/>
                    </a:lnTo>
                    <a:lnTo>
                      <a:pt x="491" y="917"/>
                    </a:lnTo>
                    <a:lnTo>
                      <a:pt x="373" y="746"/>
                    </a:lnTo>
                    <a:lnTo>
                      <a:pt x="298" y="657"/>
                    </a:lnTo>
                    <a:lnTo>
                      <a:pt x="208" y="552"/>
                    </a:lnTo>
                    <a:lnTo>
                      <a:pt x="111" y="440"/>
                    </a:lnTo>
                    <a:lnTo>
                      <a:pt x="0" y="328"/>
                    </a:lnTo>
                    <a:close/>
                  </a:path>
                </a:pathLst>
              </a:custGeom>
              <a:solidFill>
                <a:srgbClr val="A4A6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 name="Freeform 9"/>
              <p:cNvSpPr>
                <a:spLocks/>
              </p:cNvSpPr>
              <p:nvPr/>
            </p:nvSpPr>
            <p:spPr bwMode="auto">
              <a:xfrm>
                <a:off x="1109" y="3701"/>
                <a:ext cx="200" cy="136"/>
              </a:xfrm>
              <a:custGeom>
                <a:avLst/>
                <a:gdLst>
                  <a:gd name="T0" fmla="*/ 2191 w 4605"/>
                  <a:gd name="T1" fmla="*/ 2050 h 3131"/>
                  <a:gd name="T2" fmla="*/ 514 w 4605"/>
                  <a:gd name="T3" fmla="*/ 2065 h 3131"/>
                  <a:gd name="T4" fmla="*/ 298 w 4605"/>
                  <a:gd name="T5" fmla="*/ 2110 h 3131"/>
                  <a:gd name="T6" fmla="*/ 194 w 4605"/>
                  <a:gd name="T7" fmla="*/ 2162 h 3131"/>
                  <a:gd name="T8" fmla="*/ 239 w 4605"/>
                  <a:gd name="T9" fmla="*/ 2230 h 3131"/>
                  <a:gd name="T10" fmla="*/ 469 w 4605"/>
                  <a:gd name="T11" fmla="*/ 2275 h 3131"/>
                  <a:gd name="T12" fmla="*/ 924 w 4605"/>
                  <a:gd name="T13" fmla="*/ 2296 h 3131"/>
                  <a:gd name="T14" fmla="*/ 1788 w 4605"/>
                  <a:gd name="T15" fmla="*/ 2304 h 3131"/>
                  <a:gd name="T16" fmla="*/ 2012 w 4605"/>
                  <a:gd name="T17" fmla="*/ 2334 h 3131"/>
                  <a:gd name="T18" fmla="*/ 2005 w 4605"/>
                  <a:gd name="T19" fmla="*/ 2356 h 3131"/>
                  <a:gd name="T20" fmla="*/ 1788 w 4605"/>
                  <a:gd name="T21" fmla="*/ 2401 h 3131"/>
                  <a:gd name="T22" fmla="*/ 917 w 4605"/>
                  <a:gd name="T23" fmla="*/ 2460 h 3131"/>
                  <a:gd name="T24" fmla="*/ 574 w 4605"/>
                  <a:gd name="T25" fmla="*/ 2528 h 3131"/>
                  <a:gd name="T26" fmla="*/ 514 w 4605"/>
                  <a:gd name="T27" fmla="*/ 2564 h 3131"/>
                  <a:gd name="T28" fmla="*/ 1125 w 4605"/>
                  <a:gd name="T29" fmla="*/ 2580 h 3131"/>
                  <a:gd name="T30" fmla="*/ 2227 w 4605"/>
                  <a:gd name="T31" fmla="*/ 2573 h 3131"/>
                  <a:gd name="T32" fmla="*/ 2496 w 4605"/>
                  <a:gd name="T33" fmla="*/ 2594 h 3131"/>
                  <a:gd name="T34" fmla="*/ 2123 w 4605"/>
                  <a:gd name="T35" fmla="*/ 2647 h 3131"/>
                  <a:gd name="T36" fmla="*/ 909 w 4605"/>
                  <a:gd name="T37" fmla="*/ 2729 h 3131"/>
                  <a:gd name="T38" fmla="*/ 783 w 4605"/>
                  <a:gd name="T39" fmla="*/ 2758 h 3131"/>
                  <a:gd name="T40" fmla="*/ 924 w 4605"/>
                  <a:gd name="T41" fmla="*/ 2788 h 3131"/>
                  <a:gd name="T42" fmla="*/ 1647 w 4605"/>
                  <a:gd name="T43" fmla="*/ 2811 h 3131"/>
                  <a:gd name="T44" fmla="*/ 2600 w 4605"/>
                  <a:gd name="T45" fmla="*/ 2811 h 3131"/>
                  <a:gd name="T46" fmla="*/ 1841 w 4605"/>
                  <a:gd name="T47" fmla="*/ 2907 h 3131"/>
                  <a:gd name="T48" fmla="*/ 31 w 4605"/>
                  <a:gd name="T49" fmla="*/ 3124 h 3131"/>
                  <a:gd name="T50" fmla="*/ 8 w 4605"/>
                  <a:gd name="T51" fmla="*/ 3131 h 3131"/>
                  <a:gd name="T52" fmla="*/ 1170 w 4605"/>
                  <a:gd name="T53" fmla="*/ 3056 h 3131"/>
                  <a:gd name="T54" fmla="*/ 2929 w 4605"/>
                  <a:gd name="T55" fmla="*/ 2968 h 3131"/>
                  <a:gd name="T56" fmla="*/ 4269 w 4605"/>
                  <a:gd name="T57" fmla="*/ 2945 h 3131"/>
                  <a:gd name="T58" fmla="*/ 4240 w 4605"/>
                  <a:gd name="T59" fmla="*/ 112 h 3131"/>
                  <a:gd name="T60" fmla="*/ 4210 w 4605"/>
                  <a:gd name="T61" fmla="*/ 0 h 3131"/>
                  <a:gd name="T62" fmla="*/ 4195 w 4605"/>
                  <a:gd name="T63" fmla="*/ 128 h 3131"/>
                  <a:gd name="T64" fmla="*/ 4217 w 4605"/>
                  <a:gd name="T65" fmla="*/ 634 h 3131"/>
                  <a:gd name="T66" fmla="*/ 4224 w 4605"/>
                  <a:gd name="T67" fmla="*/ 1088 h 3131"/>
                  <a:gd name="T68" fmla="*/ 4202 w 4605"/>
                  <a:gd name="T69" fmla="*/ 1149 h 3131"/>
                  <a:gd name="T70" fmla="*/ 4172 w 4605"/>
                  <a:gd name="T71" fmla="*/ 1088 h 3131"/>
                  <a:gd name="T72" fmla="*/ 4106 w 4605"/>
                  <a:gd name="T73" fmla="*/ 604 h 3131"/>
                  <a:gd name="T74" fmla="*/ 4023 w 4605"/>
                  <a:gd name="T75" fmla="*/ 277 h 3131"/>
                  <a:gd name="T76" fmla="*/ 3979 w 4605"/>
                  <a:gd name="T77" fmla="*/ 225 h 3131"/>
                  <a:gd name="T78" fmla="*/ 3949 w 4605"/>
                  <a:gd name="T79" fmla="*/ 321 h 3131"/>
                  <a:gd name="T80" fmla="*/ 3986 w 4605"/>
                  <a:gd name="T81" fmla="*/ 821 h 3131"/>
                  <a:gd name="T82" fmla="*/ 4001 w 4605"/>
                  <a:gd name="T83" fmla="*/ 1320 h 3131"/>
                  <a:gd name="T84" fmla="*/ 3979 w 4605"/>
                  <a:gd name="T85" fmla="*/ 1424 h 3131"/>
                  <a:gd name="T86" fmla="*/ 3919 w 4605"/>
                  <a:gd name="T87" fmla="*/ 1260 h 3131"/>
                  <a:gd name="T88" fmla="*/ 3808 w 4605"/>
                  <a:gd name="T89" fmla="*/ 582 h 3131"/>
                  <a:gd name="T90" fmla="*/ 3740 w 4605"/>
                  <a:gd name="T91" fmla="*/ 284 h 3131"/>
                  <a:gd name="T92" fmla="*/ 3688 w 4605"/>
                  <a:gd name="T93" fmla="*/ 225 h 3131"/>
                  <a:gd name="T94" fmla="*/ 3681 w 4605"/>
                  <a:gd name="T95" fmla="*/ 299 h 3131"/>
                  <a:gd name="T96" fmla="*/ 3756 w 4605"/>
                  <a:gd name="T97" fmla="*/ 1119 h 3131"/>
                  <a:gd name="T98" fmla="*/ 3763 w 4605"/>
                  <a:gd name="T99" fmla="*/ 1611 h 3131"/>
                  <a:gd name="T100" fmla="*/ 3718 w 4605"/>
                  <a:gd name="T101" fmla="*/ 1871 h 3131"/>
                  <a:gd name="T102" fmla="*/ 3643 w 4605"/>
                  <a:gd name="T103" fmla="*/ 2006 h 3131"/>
                  <a:gd name="T104" fmla="*/ 3532 w 4605"/>
                  <a:gd name="T105" fmla="*/ 2065 h 3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05" h="3131">
                    <a:moveTo>
                      <a:pt x="3532" y="2065"/>
                    </a:moveTo>
                    <a:lnTo>
                      <a:pt x="3122" y="2058"/>
                    </a:lnTo>
                    <a:lnTo>
                      <a:pt x="2191" y="2050"/>
                    </a:lnTo>
                    <a:lnTo>
                      <a:pt x="1177" y="2043"/>
                    </a:lnTo>
                    <a:lnTo>
                      <a:pt x="775" y="2050"/>
                    </a:lnTo>
                    <a:lnTo>
                      <a:pt x="514" y="2065"/>
                    </a:lnTo>
                    <a:lnTo>
                      <a:pt x="433" y="2072"/>
                    </a:lnTo>
                    <a:lnTo>
                      <a:pt x="358" y="2088"/>
                    </a:lnTo>
                    <a:lnTo>
                      <a:pt x="298" y="2110"/>
                    </a:lnTo>
                    <a:lnTo>
                      <a:pt x="246" y="2124"/>
                    </a:lnTo>
                    <a:lnTo>
                      <a:pt x="209" y="2147"/>
                    </a:lnTo>
                    <a:lnTo>
                      <a:pt x="194" y="2162"/>
                    </a:lnTo>
                    <a:lnTo>
                      <a:pt x="187" y="2185"/>
                    </a:lnTo>
                    <a:lnTo>
                      <a:pt x="201" y="2207"/>
                    </a:lnTo>
                    <a:lnTo>
                      <a:pt x="239" y="2230"/>
                    </a:lnTo>
                    <a:lnTo>
                      <a:pt x="291" y="2244"/>
                    </a:lnTo>
                    <a:lnTo>
                      <a:pt x="365" y="2259"/>
                    </a:lnTo>
                    <a:lnTo>
                      <a:pt x="469" y="2275"/>
                    </a:lnTo>
                    <a:lnTo>
                      <a:pt x="596" y="2289"/>
                    </a:lnTo>
                    <a:lnTo>
                      <a:pt x="745" y="2296"/>
                    </a:lnTo>
                    <a:lnTo>
                      <a:pt x="924" y="2296"/>
                    </a:lnTo>
                    <a:lnTo>
                      <a:pt x="1133" y="2296"/>
                    </a:lnTo>
                    <a:lnTo>
                      <a:pt x="1520" y="2296"/>
                    </a:lnTo>
                    <a:lnTo>
                      <a:pt x="1788" y="2304"/>
                    </a:lnTo>
                    <a:lnTo>
                      <a:pt x="1945" y="2318"/>
                    </a:lnTo>
                    <a:lnTo>
                      <a:pt x="1990" y="2327"/>
                    </a:lnTo>
                    <a:lnTo>
                      <a:pt x="2012" y="2334"/>
                    </a:lnTo>
                    <a:lnTo>
                      <a:pt x="2019" y="2341"/>
                    </a:lnTo>
                    <a:lnTo>
                      <a:pt x="2019" y="2348"/>
                    </a:lnTo>
                    <a:lnTo>
                      <a:pt x="2005" y="2356"/>
                    </a:lnTo>
                    <a:lnTo>
                      <a:pt x="1974" y="2371"/>
                    </a:lnTo>
                    <a:lnTo>
                      <a:pt x="1922" y="2379"/>
                    </a:lnTo>
                    <a:lnTo>
                      <a:pt x="1788" y="2401"/>
                    </a:lnTo>
                    <a:lnTo>
                      <a:pt x="1617" y="2408"/>
                    </a:lnTo>
                    <a:lnTo>
                      <a:pt x="1244" y="2431"/>
                    </a:lnTo>
                    <a:lnTo>
                      <a:pt x="917" y="2460"/>
                    </a:lnTo>
                    <a:lnTo>
                      <a:pt x="783" y="2483"/>
                    </a:lnTo>
                    <a:lnTo>
                      <a:pt x="663" y="2505"/>
                    </a:lnTo>
                    <a:lnTo>
                      <a:pt x="574" y="2528"/>
                    </a:lnTo>
                    <a:lnTo>
                      <a:pt x="514" y="2550"/>
                    </a:lnTo>
                    <a:lnTo>
                      <a:pt x="507" y="2557"/>
                    </a:lnTo>
                    <a:lnTo>
                      <a:pt x="514" y="2564"/>
                    </a:lnTo>
                    <a:lnTo>
                      <a:pt x="574" y="2573"/>
                    </a:lnTo>
                    <a:lnTo>
                      <a:pt x="790" y="2580"/>
                    </a:lnTo>
                    <a:lnTo>
                      <a:pt x="1125" y="2580"/>
                    </a:lnTo>
                    <a:lnTo>
                      <a:pt x="1513" y="2573"/>
                    </a:lnTo>
                    <a:lnTo>
                      <a:pt x="1900" y="2573"/>
                    </a:lnTo>
                    <a:lnTo>
                      <a:pt x="2227" y="2573"/>
                    </a:lnTo>
                    <a:lnTo>
                      <a:pt x="2444" y="2580"/>
                    </a:lnTo>
                    <a:lnTo>
                      <a:pt x="2496" y="2587"/>
                    </a:lnTo>
                    <a:lnTo>
                      <a:pt x="2496" y="2594"/>
                    </a:lnTo>
                    <a:lnTo>
                      <a:pt x="2444" y="2609"/>
                    </a:lnTo>
                    <a:lnTo>
                      <a:pt x="2369" y="2625"/>
                    </a:lnTo>
                    <a:lnTo>
                      <a:pt x="2123" y="2647"/>
                    </a:lnTo>
                    <a:lnTo>
                      <a:pt x="1468" y="2691"/>
                    </a:lnTo>
                    <a:lnTo>
                      <a:pt x="1147" y="2706"/>
                    </a:lnTo>
                    <a:lnTo>
                      <a:pt x="909" y="2729"/>
                    </a:lnTo>
                    <a:lnTo>
                      <a:pt x="827" y="2743"/>
                    </a:lnTo>
                    <a:lnTo>
                      <a:pt x="790" y="2758"/>
                    </a:lnTo>
                    <a:lnTo>
                      <a:pt x="783" y="2758"/>
                    </a:lnTo>
                    <a:lnTo>
                      <a:pt x="790" y="2766"/>
                    </a:lnTo>
                    <a:lnTo>
                      <a:pt x="835" y="2781"/>
                    </a:lnTo>
                    <a:lnTo>
                      <a:pt x="924" y="2788"/>
                    </a:lnTo>
                    <a:lnTo>
                      <a:pt x="1036" y="2803"/>
                    </a:lnTo>
                    <a:lnTo>
                      <a:pt x="1319" y="2811"/>
                    </a:lnTo>
                    <a:lnTo>
                      <a:pt x="1647" y="2811"/>
                    </a:lnTo>
                    <a:lnTo>
                      <a:pt x="1974" y="2811"/>
                    </a:lnTo>
                    <a:lnTo>
                      <a:pt x="2496" y="2811"/>
                    </a:lnTo>
                    <a:lnTo>
                      <a:pt x="2600" y="2811"/>
                    </a:lnTo>
                    <a:lnTo>
                      <a:pt x="2608" y="2819"/>
                    </a:lnTo>
                    <a:lnTo>
                      <a:pt x="2563" y="2826"/>
                    </a:lnTo>
                    <a:lnTo>
                      <a:pt x="1841" y="2907"/>
                    </a:lnTo>
                    <a:lnTo>
                      <a:pt x="738" y="3034"/>
                    </a:lnTo>
                    <a:lnTo>
                      <a:pt x="284" y="3086"/>
                    </a:lnTo>
                    <a:lnTo>
                      <a:pt x="31" y="3124"/>
                    </a:lnTo>
                    <a:lnTo>
                      <a:pt x="8" y="3131"/>
                    </a:lnTo>
                    <a:lnTo>
                      <a:pt x="0" y="3131"/>
                    </a:lnTo>
                    <a:lnTo>
                      <a:pt x="8" y="3131"/>
                    </a:lnTo>
                    <a:lnTo>
                      <a:pt x="67" y="3131"/>
                    </a:lnTo>
                    <a:lnTo>
                      <a:pt x="514" y="3101"/>
                    </a:lnTo>
                    <a:lnTo>
                      <a:pt x="1170" y="3056"/>
                    </a:lnTo>
                    <a:lnTo>
                      <a:pt x="1796" y="3020"/>
                    </a:lnTo>
                    <a:lnTo>
                      <a:pt x="2385" y="2989"/>
                    </a:lnTo>
                    <a:lnTo>
                      <a:pt x="2929" y="2968"/>
                    </a:lnTo>
                    <a:lnTo>
                      <a:pt x="3427" y="2952"/>
                    </a:lnTo>
                    <a:lnTo>
                      <a:pt x="3882" y="2945"/>
                    </a:lnTo>
                    <a:lnTo>
                      <a:pt x="4269" y="2945"/>
                    </a:lnTo>
                    <a:lnTo>
                      <a:pt x="4605" y="2945"/>
                    </a:lnTo>
                    <a:lnTo>
                      <a:pt x="4269" y="268"/>
                    </a:lnTo>
                    <a:lnTo>
                      <a:pt x="4240" y="112"/>
                    </a:lnTo>
                    <a:lnTo>
                      <a:pt x="4224" y="23"/>
                    </a:lnTo>
                    <a:lnTo>
                      <a:pt x="4217" y="0"/>
                    </a:lnTo>
                    <a:lnTo>
                      <a:pt x="4210" y="0"/>
                    </a:lnTo>
                    <a:lnTo>
                      <a:pt x="4202" y="15"/>
                    </a:lnTo>
                    <a:lnTo>
                      <a:pt x="4202" y="38"/>
                    </a:lnTo>
                    <a:lnTo>
                      <a:pt x="4195" y="128"/>
                    </a:lnTo>
                    <a:lnTo>
                      <a:pt x="4202" y="261"/>
                    </a:lnTo>
                    <a:lnTo>
                      <a:pt x="4210" y="433"/>
                    </a:lnTo>
                    <a:lnTo>
                      <a:pt x="4217" y="634"/>
                    </a:lnTo>
                    <a:lnTo>
                      <a:pt x="4233" y="835"/>
                    </a:lnTo>
                    <a:lnTo>
                      <a:pt x="4233" y="984"/>
                    </a:lnTo>
                    <a:lnTo>
                      <a:pt x="4224" y="1088"/>
                    </a:lnTo>
                    <a:lnTo>
                      <a:pt x="4217" y="1119"/>
                    </a:lnTo>
                    <a:lnTo>
                      <a:pt x="4210" y="1141"/>
                    </a:lnTo>
                    <a:lnTo>
                      <a:pt x="4202" y="1149"/>
                    </a:lnTo>
                    <a:lnTo>
                      <a:pt x="4188" y="1141"/>
                    </a:lnTo>
                    <a:lnTo>
                      <a:pt x="4180" y="1119"/>
                    </a:lnTo>
                    <a:lnTo>
                      <a:pt x="4172" y="1088"/>
                    </a:lnTo>
                    <a:lnTo>
                      <a:pt x="4150" y="977"/>
                    </a:lnTo>
                    <a:lnTo>
                      <a:pt x="4127" y="798"/>
                    </a:lnTo>
                    <a:lnTo>
                      <a:pt x="4106" y="604"/>
                    </a:lnTo>
                    <a:lnTo>
                      <a:pt x="4075" y="440"/>
                    </a:lnTo>
                    <a:lnTo>
                      <a:pt x="4039" y="321"/>
                    </a:lnTo>
                    <a:lnTo>
                      <a:pt x="4023" y="277"/>
                    </a:lnTo>
                    <a:lnTo>
                      <a:pt x="4001" y="246"/>
                    </a:lnTo>
                    <a:lnTo>
                      <a:pt x="3986" y="232"/>
                    </a:lnTo>
                    <a:lnTo>
                      <a:pt x="3979" y="225"/>
                    </a:lnTo>
                    <a:lnTo>
                      <a:pt x="3964" y="239"/>
                    </a:lnTo>
                    <a:lnTo>
                      <a:pt x="3957" y="277"/>
                    </a:lnTo>
                    <a:lnTo>
                      <a:pt x="3949" y="321"/>
                    </a:lnTo>
                    <a:lnTo>
                      <a:pt x="3949" y="395"/>
                    </a:lnTo>
                    <a:lnTo>
                      <a:pt x="3964" y="589"/>
                    </a:lnTo>
                    <a:lnTo>
                      <a:pt x="3986" y="821"/>
                    </a:lnTo>
                    <a:lnTo>
                      <a:pt x="4001" y="1029"/>
                    </a:lnTo>
                    <a:lnTo>
                      <a:pt x="4009" y="1193"/>
                    </a:lnTo>
                    <a:lnTo>
                      <a:pt x="4001" y="1320"/>
                    </a:lnTo>
                    <a:lnTo>
                      <a:pt x="3994" y="1402"/>
                    </a:lnTo>
                    <a:lnTo>
                      <a:pt x="3986" y="1417"/>
                    </a:lnTo>
                    <a:lnTo>
                      <a:pt x="3979" y="1424"/>
                    </a:lnTo>
                    <a:lnTo>
                      <a:pt x="3964" y="1409"/>
                    </a:lnTo>
                    <a:lnTo>
                      <a:pt x="3949" y="1379"/>
                    </a:lnTo>
                    <a:lnTo>
                      <a:pt x="3919" y="1260"/>
                    </a:lnTo>
                    <a:lnTo>
                      <a:pt x="3889" y="1096"/>
                    </a:lnTo>
                    <a:lnTo>
                      <a:pt x="3860" y="925"/>
                    </a:lnTo>
                    <a:lnTo>
                      <a:pt x="3808" y="582"/>
                    </a:lnTo>
                    <a:lnTo>
                      <a:pt x="3777" y="440"/>
                    </a:lnTo>
                    <a:lnTo>
                      <a:pt x="3756" y="329"/>
                    </a:lnTo>
                    <a:lnTo>
                      <a:pt x="3740" y="284"/>
                    </a:lnTo>
                    <a:lnTo>
                      <a:pt x="3725" y="246"/>
                    </a:lnTo>
                    <a:lnTo>
                      <a:pt x="3711" y="232"/>
                    </a:lnTo>
                    <a:lnTo>
                      <a:pt x="3688" y="225"/>
                    </a:lnTo>
                    <a:lnTo>
                      <a:pt x="3681" y="225"/>
                    </a:lnTo>
                    <a:lnTo>
                      <a:pt x="3681" y="239"/>
                    </a:lnTo>
                    <a:lnTo>
                      <a:pt x="3681" y="299"/>
                    </a:lnTo>
                    <a:lnTo>
                      <a:pt x="3696" y="500"/>
                    </a:lnTo>
                    <a:lnTo>
                      <a:pt x="3725" y="790"/>
                    </a:lnTo>
                    <a:lnTo>
                      <a:pt x="3756" y="1119"/>
                    </a:lnTo>
                    <a:lnTo>
                      <a:pt x="3763" y="1290"/>
                    </a:lnTo>
                    <a:lnTo>
                      <a:pt x="3770" y="1454"/>
                    </a:lnTo>
                    <a:lnTo>
                      <a:pt x="3763" y="1611"/>
                    </a:lnTo>
                    <a:lnTo>
                      <a:pt x="3748" y="1752"/>
                    </a:lnTo>
                    <a:lnTo>
                      <a:pt x="3733" y="1812"/>
                    </a:lnTo>
                    <a:lnTo>
                      <a:pt x="3718" y="1871"/>
                    </a:lnTo>
                    <a:lnTo>
                      <a:pt x="3696" y="1923"/>
                    </a:lnTo>
                    <a:lnTo>
                      <a:pt x="3673" y="1968"/>
                    </a:lnTo>
                    <a:lnTo>
                      <a:pt x="3643" y="2006"/>
                    </a:lnTo>
                    <a:lnTo>
                      <a:pt x="3614" y="2036"/>
                    </a:lnTo>
                    <a:lnTo>
                      <a:pt x="3569" y="2058"/>
                    </a:lnTo>
                    <a:lnTo>
                      <a:pt x="3532" y="2065"/>
                    </a:lnTo>
                    <a:close/>
                  </a:path>
                </a:pathLst>
              </a:custGeom>
              <a:solidFill>
                <a:srgbClr val="A4A6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4" name="Freeform 10"/>
              <p:cNvSpPr>
                <a:spLocks/>
              </p:cNvSpPr>
              <p:nvPr/>
            </p:nvSpPr>
            <p:spPr bwMode="auto">
              <a:xfrm>
                <a:off x="1229" y="3234"/>
                <a:ext cx="35" cy="145"/>
              </a:xfrm>
              <a:custGeom>
                <a:avLst/>
                <a:gdLst>
                  <a:gd name="T0" fmla="*/ 320 w 819"/>
                  <a:gd name="T1" fmla="*/ 105 h 3348"/>
                  <a:gd name="T2" fmla="*/ 403 w 819"/>
                  <a:gd name="T3" fmla="*/ 381 h 3348"/>
                  <a:gd name="T4" fmla="*/ 559 w 819"/>
                  <a:gd name="T5" fmla="*/ 754 h 3348"/>
                  <a:gd name="T6" fmla="*/ 678 w 819"/>
                  <a:gd name="T7" fmla="*/ 948 h 3348"/>
                  <a:gd name="T8" fmla="*/ 819 w 819"/>
                  <a:gd name="T9" fmla="*/ 1149 h 3348"/>
                  <a:gd name="T10" fmla="*/ 723 w 819"/>
                  <a:gd name="T11" fmla="*/ 2729 h 3348"/>
                  <a:gd name="T12" fmla="*/ 708 w 819"/>
                  <a:gd name="T13" fmla="*/ 2848 h 3348"/>
                  <a:gd name="T14" fmla="*/ 692 w 819"/>
                  <a:gd name="T15" fmla="*/ 2788 h 3348"/>
                  <a:gd name="T16" fmla="*/ 663 w 819"/>
                  <a:gd name="T17" fmla="*/ 2356 h 3348"/>
                  <a:gd name="T18" fmla="*/ 649 w 819"/>
                  <a:gd name="T19" fmla="*/ 1887 h 3348"/>
                  <a:gd name="T20" fmla="*/ 633 w 819"/>
                  <a:gd name="T21" fmla="*/ 1864 h 3348"/>
                  <a:gd name="T22" fmla="*/ 611 w 819"/>
                  <a:gd name="T23" fmla="*/ 1932 h 3348"/>
                  <a:gd name="T24" fmla="*/ 566 w 819"/>
                  <a:gd name="T25" fmla="*/ 2259 h 3348"/>
                  <a:gd name="T26" fmla="*/ 543 w 819"/>
                  <a:gd name="T27" fmla="*/ 2759 h 3348"/>
                  <a:gd name="T28" fmla="*/ 552 w 819"/>
                  <a:gd name="T29" fmla="*/ 3251 h 3348"/>
                  <a:gd name="T30" fmla="*/ 543 w 819"/>
                  <a:gd name="T31" fmla="*/ 3339 h 3348"/>
                  <a:gd name="T32" fmla="*/ 536 w 819"/>
                  <a:gd name="T33" fmla="*/ 3348 h 3348"/>
                  <a:gd name="T34" fmla="*/ 507 w 819"/>
                  <a:gd name="T35" fmla="*/ 3243 h 3348"/>
                  <a:gd name="T36" fmla="*/ 462 w 819"/>
                  <a:gd name="T37" fmla="*/ 2915 h 3348"/>
                  <a:gd name="T38" fmla="*/ 447 w 819"/>
                  <a:gd name="T39" fmla="*/ 2535 h 3348"/>
                  <a:gd name="T40" fmla="*/ 455 w 819"/>
                  <a:gd name="T41" fmla="*/ 2199 h 3348"/>
                  <a:gd name="T42" fmla="*/ 477 w 819"/>
                  <a:gd name="T43" fmla="*/ 1835 h 3348"/>
                  <a:gd name="T44" fmla="*/ 455 w 819"/>
                  <a:gd name="T45" fmla="*/ 1745 h 3348"/>
                  <a:gd name="T46" fmla="*/ 432 w 819"/>
                  <a:gd name="T47" fmla="*/ 1738 h 3348"/>
                  <a:gd name="T48" fmla="*/ 387 w 819"/>
                  <a:gd name="T49" fmla="*/ 1774 h 3348"/>
                  <a:gd name="T50" fmla="*/ 358 w 819"/>
                  <a:gd name="T51" fmla="*/ 1894 h 3348"/>
                  <a:gd name="T52" fmla="*/ 328 w 819"/>
                  <a:gd name="T53" fmla="*/ 2192 h 3348"/>
                  <a:gd name="T54" fmla="*/ 320 w 819"/>
                  <a:gd name="T55" fmla="*/ 2885 h 3348"/>
                  <a:gd name="T56" fmla="*/ 320 w 819"/>
                  <a:gd name="T57" fmla="*/ 3206 h 3348"/>
                  <a:gd name="T58" fmla="*/ 306 w 819"/>
                  <a:gd name="T59" fmla="*/ 3221 h 3348"/>
                  <a:gd name="T60" fmla="*/ 290 w 819"/>
                  <a:gd name="T61" fmla="*/ 3206 h 3348"/>
                  <a:gd name="T62" fmla="*/ 253 w 819"/>
                  <a:gd name="T63" fmla="*/ 3050 h 3348"/>
                  <a:gd name="T64" fmla="*/ 238 w 819"/>
                  <a:gd name="T65" fmla="*/ 2707 h 3348"/>
                  <a:gd name="T66" fmla="*/ 253 w 819"/>
                  <a:gd name="T67" fmla="*/ 1961 h 3348"/>
                  <a:gd name="T68" fmla="*/ 283 w 819"/>
                  <a:gd name="T69" fmla="*/ 1469 h 3348"/>
                  <a:gd name="T70" fmla="*/ 283 w 819"/>
                  <a:gd name="T71" fmla="*/ 1387 h 3348"/>
                  <a:gd name="T72" fmla="*/ 253 w 819"/>
                  <a:gd name="T73" fmla="*/ 1424 h 3348"/>
                  <a:gd name="T74" fmla="*/ 238 w 819"/>
                  <a:gd name="T75" fmla="*/ 1521 h 3348"/>
                  <a:gd name="T76" fmla="*/ 193 w 819"/>
                  <a:gd name="T77" fmla="*/ 2088 h 3348"/>
                  <a:gd name="T78" fmla="*/ 164 w 819"/>
                  <a:gd name="T79" fmla="*/ 2483 h 3348"/>
                  <a:gd name="T80" fmla="*/ 134 w 819"/>
                  <a:gd name="T81" fmla="*/ 2669 h 3348"/>
                  <a:gd name="T82" fmla="*/ 112 w 819"/>
                  <a:gd name="T83" fmla="*/ 2699 h 3348"/>
                  <a:gd name="T84" fmla="*/ 82 w 819"/>
                  <a:gd name="T85" fmla="*/ 2617 h 3348"/>
                  <a:gd name="T86" fmla="*/ 60 w 819"/>
                  <a:gd name="T87" fmla="*/ 2356 h 3348"/>
                  <a:gd name="T88" fmla="*/ 15 w 819"/>
                  <a:gd name="T89" fmla="*/ 1499 h 3348"/>
                  <a:gd name="T90" fmla="*/ 0 w 819"/>
                  <a:gd name="T91" fmla="*/ 567 h 3348"/>
                  <a:gd name="T92" fmla="*/ 23 w 819"/>
                  <a:gd name="T93" fmla="*/ 90 h 3348"/>
                  <a:gd name="T94" fmla="*/ 298 w 819"/>
                  <a:gd name="T95" fmla="*/ 0 h 3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19" h="3348">
                    <a:moveTo>
                      <a:pt x="298" y="0"/>
                    </a:moveTo>
                    <a:lnTo>
                      <a:pt x="320" y="105"/>
                    </a:lnTo>
                    <a:lnTo>
                      <a:pt x="351" y="224"/>
                    </a:lnTo>
                    <a:lnTo>
                      <a:pt x="403" y="381"/>
                    </a:lnTo>
                    <a:lnTo>
                      <a:pt x="469" y="560"/>
                    </a:lnTo>
                    <a:lnTo>
                      <a:pt x="559" y="754"/>
                    </a:lnTo>
                    <a:lnTo>
                      <a:pt x="618" y="851"/>
                    </a:lnTo>
                    <a:lnTo>
                      <a:pt x="678" y="948"/>
                    </a:lnTo>
                    <a:lnTo>
                      <a:pt x="745" y="1052"/>
                    </a:lnTo>
                    <a:lnTo>
                      <a:pt x="819" y="1149"/>
                    </a:lnTo>
                    <a:lnTo>
                      <a:pt x="775" y="1790"/>
                    </a:lnTo>
                    <a:lnTo>
                      <a:pt x="723" y="2729"/>
                    </a:lnTo>
                    <a:lnTo>
                      <a:pt x="715" y="2833"/>
                    </a:lnTo>
                    <a:lnTo>
                      <a:pt x="708" y="2848"/>
                    </a:lnTo>
                    <a:lnTo>
                      <a:pt x="701" y="2840"/>
                    </a:lnTo>
                    <a:lnTo>
                      <a:pt x="692" y="2788"/>
                    </a:lnTo>
                    <a:lnTo>
                      <a:pt x="678" y="2677"/>
                    </a:lnTo>
                    <a:lnTo>
                      <a:pt x="663" y="2356"/>
                    </a:lnTo>
                    <a:lnTo>
                      <a:pt x="649" y="1998"/>
                    </a:lnTo>
                    <a:lnTo>
                      <a:pt x="649" y="1887"/>
                    </a:lnTo>
                    <a:lnTo>
                      <a:pt x="640" y="1864"/>
                    </a:lnTo>
                    <a:lnTo>
                      <a:pt x="633" y="1864"/>
                    </a:lnTo>
                    <a:lnTo>
                      <a:pt x="618" y="1894"/>
                    </a:lnTo>
                    <a:lnTo>
                      <a:pt x="611" y="1932"/>
                    </a:lnTo>
                    <a:lnTo>
                      <a:pt x="588" y="2073"/>
                    </a:lnTo>
                    <a:lnTo>
                      <a:pt x="566" y="2259"/>
                    </a:lnTo>
                    <a:lnTo>
                      <a:pt x="552" y="2497"/>
                    </a:lnTo>
                    <a:lnTo>
                      <a:pt x="543" y="2759"/>
                    </a:lnTo>
                    <a:lnTo>
                      <a:pt x="552" y="3041"/>
                    </a:lnTo>
                    <a:lnTo>
                      <a:pt x="552" y="3251"/>
                    </a:lnTo>
                    <a:lnTo>
                      <a:pt x="552" y="3310"/>
                    </a:lnTo>
                    <a:lnTo>
                      <a:pt x="543" y="3339"/>
                    </a:lnTo>
                    <a:lnTo>
                      <a:pt x="543" y="3348"/>
                    </a:lnTo>
                    <a:lnTo>
                      <a:pt x="536" y="3348"/>
                    </a:lnTo>
                    <a:lnTo>
                      <a:pt x="529" y="3332"/>
                    </a:lnTo>
                    <a:lnTo>
                      <a:pt x="507" y="3243"/>
                    </a:lnTo>
                    <a:lnTo>
                      <a:pt x="484" y="3094"/>
                    </a:lnTo>
                    <a:lnTo>
                      <a:pt x="462" y="2915"/>
                    </a:lnTo>
                    <a:lnTo>
                      <a:pt x="447" y="2721"/>
                    </a:lnTo>
                    <a:lnTo>
                      <a:pt x="447" y="2535"/>
                    </a:lnTo>
                    <a:lnTo>
                      <a:pt x="447" y="2364"/>
                    </a:lnTo>
                    <a:lnTo>
                      <a:pt x="455" y="2199"/>
                    </a:lnTo>
                    <a:lnTo>
                      <a:pt x="469" y="1932"/>
                    </a:lnTo>
                    <a:lnTo>
                      <a:pt x="477" y="1835"/>
                    </a:lnTo>
                    <a:lnTo>
                      <a:pt x="469" y="1767"/>
                    </a:lnTo>
                    <a:lnTo>
                      <a:pt x="455" y="1745"/>
                    </a:lnTo>
                    <a:lnTo>
                      <a:pt x="447" y="1738"/>
                    </a:lnTo>
                    <a:lnTo>
                      <a:pt x="432" y="1738"/>
                    </a:lnTo>
                    <a:lnTo>
                      <a:pt x="410" y="1745"/>
                    </a:lnTo>
                    <a:lnTo>
                      <a:pt x="387" y="1774"/>
                    </a:lnTo>
                    <a:lnTo>
                      <a:pt x="373" y="1827"/>
                    </a:lnTo>
                    <a:lnTo>
                      <a:pt x="358" y="1894"/>
                    </a:lnTo>
                    <a:lnTo>
                      <a:pt x="342" y="1984"/>
                    </a:lnTo>
                    <a:lnTo>
                      <a:pt x="328" y="2192"/>
                    </a:lnTo>
                    <a:lnTo>
                      <a:pt x="320" y="2431"/>
                    </a:lnTo>
                    <a:lnTo>
                      <a:pt x="320" y="2885"/>
                    </a:lnTo>
                    <a:lnTo>
                      <a:pt x="320" y="3161"/>
                    </a:lnTo>
                    <a:lnTo>
                      <a:pt x="320" y="3206"/>
                    </a:lnTo>
                    <a:lnTo>
                      <a:pt x="313" y="3221"/>
                    </a:lnTo>
                    <a:lnTo>
                      <a:pt x="306" y="3221"/>
                    </a:lnTo>
                    <a:lnTo>
                      <a:pt x="298" y="3213"/>
                    </a:lnTo>
                    <a:lnTo>
                      <a:pt x="290" y="3206"/>
                    </a:lnTo>
                    <a:lnTo>
                      <a:pt x="276" y="3147"/>
                    </a:lnTo>
                    <a:lnTo>
                      <a:pt x="253" y="3050"/>
                    </a:lnTo>
                    <a:lnTo>
                      <a:pt x="245" y="2900"/>
                    </a:lnTo>
                    <a:lnTo>
                      <a:pt x="238" y="2707"/>
                    </a:lnTo>
                    <a:lnTo>
                      <a:pt x="238" y="2461"/>
                    </a:lnTo>
                    <a:lnTo>
                      <a:pt x="253" y="1961"/>
                    </a:lnTo>
                    <a:lnTo>
                      <a:pt x="276" y="1596"/>
                    </a:lnTo>
                    <a:lnTo>
                      <a:pt x="283" y="1469"/>
                    </a:lnTo>
                    <a:lnTo>
                      <a:pt x="283" y="1402"/>
                    </a:lnTo>
                    <a:lnTo>
                      <a:pt x="283" y="1387"/>
                    </a:lnTo>
                    <a:lnTo>
                      <a:pt x="276" y="1379"/>
                    </a:lnTo>
                    <a:lnTo>
                      <a:pt x="253" y="1424"/>
                    </a:lnTo>
                    <a:lnTo>
                      <a:pt x="245" y="1469"/>
                    </a:lnTo>
                    <a:lnTo>
                      <a:pt x="238" y="1521"/>
                    </a:lnTo>
                    <a:lnTo>
                      <a:pt x="224" y="1686"/>
                    </a:lnTo>
                    <a:lnTo>
                      <a:pt x="193" y="2088"/>
                    </a:lnTo>
                    <a:lnTo>
                      <a:pt x="186" y="2296"/>
                    </a:lnTo>
                    <a:lnTo>
                      <a:pt x="164" y="2483"/>
                    </a:lnTo>
                    <a:lnTo>
                      <a:pt x="141" y="2625"/>
                    </a:lnTo>
                    <a:lnTo>
                      <a:pt x="134" y="2669"/>
                    </a:lnTo>
                    <a:lnTo>
                      <a:pt x="119" y="2691"/>
                    </a:lnTo>
                    <a:lnTo>
                      <a:pt x="112" y="2699"/>
                    </a:lnTo>
                    <a:lnTo>
                      <a:pt x="97" y="2684"/>
                    </a:lnTo>
                    <a:lnTo>
                      <a:pt x="82" y="2617"/>
                    </a:lnTo>
                    <a:lnTo>
                      <a:pt x="67" y="2505"/>
                    </a:lnTo>
                    <a:lnTo>
                      <a:pt x="60" y="2356"/>
                    </a:lnTo>
                    <a:lnTo>
                      <a:pt x="30" y="1961"/>
                    </a:lnTo>
                    <a:lnTo>
                      <a:pt x="15" y="1499"/>
                    </a:lnTo>
                    <a:lnTo>
                      <a:pt x="7" y="1014"/>
                    </a:lnTo>
                    <a:lnTo>
                      <a:pt x="0" y="567"/>
                    </a:lnTo>
                    <a:lnTo>
                      <a:pt x="7" y="217"/>
                    </a:lnTo>
                    <a:lnTo>
                      <a:pt x="23" y="90"/>
                    </a:lnTo>
                    <a:lnTo>
                      <a:pt x="30" y="15"/>
                    </a:lnTo>
                    <a:lnTo>
                      <a:pt x="298" y="0"/>
                    </a:lnTo>
                    <a:close/>
                  </a:path>
                </a:pathLst>
              </a:custGeom>
              <a:solidFill>
                <a:srgbClr val="A4A6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Freeform 12"/>
              <p:cNvSpPr>
                <a:spLocks/>
              </p:cNvSpPr>
              <p:nvPr/>
            </p:nvSpPr>
            <p:spPr bwMode="auto">
              <a:xfrm>
                <a:off x="744" y="3265"/>
                <a:ext cx="502" cy="519"/>
              </a:xfrm>
              <a:custGeom>
                <a:avLst/>
                <a:gdLst>
                  <a:gd name="T0" fmla="*/ 0 w 11533"/>
                  <a:gd name="T1" fmla="*/ 596 h 11942"/>
                  <a:gd name="T2" fmla="*/ 0 w 11533"/>
                  <a:gd name="T3" fmla="*/ 2140 h 11942"/>
                  <a:gd name="T4" fmla="*/ 23 w 11533"/>
                  <a:gd name="T5" fmla="*/ 3675 h 11942"/>
                  <a:gd name="T6" fmla="*/ 90 w 11533"/>
                  <a:gd name="T7" fmla="*/ 5472 h 11942"/>
                  <a:gd name="T8" fmla="*/ 201 w 11533"/>
                  <a:gd name="T9" fmla="*/ 7395 h 11942"/>
                  <a:gd name="T10" fmla="*/ 276 w 11533"/>
                  <a:gd name="T11" fmla="*/ 8371 h 11942"/>
                  <a:gd name="T12" fmla="*/ 373 w 11533"/>
                  <a:gd name="T13" fmla="*/ 9326 h 11942"/>
                  <a:gd name="T14" fmla="*/ 492 w 11533"/>
                  <a:gd name="T15" fmla="*/ 10249 h 11942"/>
                  <a:gd name="T16" fmla="*/ 633 w 11533"/>
                  <a:gd name="T17" fmla="*/ 11129 h 11942"/>
                  <a:gd name="T18" fmla="*/ 798 w 11533"/>
                  <a:gd name="T19" fmla="*/ 11942 h 11942"/>
                  <a:gd name="T20" fmla="*/ 1520 w 11533"/>
                  <a:gd name="T21" fmla="*/ 11868 h 11942"/>
                  <a:gd name="T22" fmla="*/ 2973 w 11533"/>
                  <a:gd name="T23" fmla="*/ 11755 h 11942"/>
                  <a:gd name="T24" fmla="*/ 4344 w 11533"/>
                  <a:gd name="T25" fmla="*/ 11674 h 11942"/>
                  <a:gd name="T26" fmla="*/ 6036 w 11533"/>
                  <a:gd name="T27" fmla="*/ 11606 h 11942"/>
                  <a:gd name="T28" fmla="*/ 8025 w 11533"/>
                  <a:gd name="T29" fmla="*/ 11554 h 11942"/>
                  <a:gd name="T30" fmla="*/ 10290 w 11533"/>
                  <a:gd name="T31" fmla="*/ 11532 h 11942"/>
                  <a:gd name="T32" fmla="*/ 11481 w 11533"/>
                  <a:gd name="T33" fmla="*/ 11182 h 11942"/>
                  <a:gd name="T34" fmla="*/ 11266 w 11533"/>
                  <a:gd name="T35" fmla="*/ 9549 h 11942"/>
                  <a:gd name="T36" fmla="*/ 11072 w 11533"/>
                  <a:gd name="T37" fmla="*/ 7953 h 11942"/>
                  <a:gd name="T38" fmla="*/ 10893 w 11533"/>
                  <a:gd name="T39" fmla="*/ 6127 h 11942"/>
                  <a:gd name="T40" fmla="*/ 10744 w 11533"/>
                  <a:gd name="T41" fmla="*/ 4234 h 11942"/>
                  <a:gd name="T42" fmla="*/ 10699 w 11533"/>
                  <a:gd name="T43" fmla="*/ 3302 h 11942"/>
                  <a:gd name="T44" fmla="*/ 10677 w 11533"/>
                  <a:gd name="T45" fmla="*/ 2415 h 11942"/>
                  <a:gd name="T46" fmla="*/ 10677 w 11533"/>
                  <a:gd name="T47" fmla="*/ 1588 h 11942"/>
                  <a:gd name="T48" fmla="*/ 10715 w 11533"/>
                  <a:gd name="T49" fmla="*/ 835 h 11942"/>
                  <a:gd name="T50" fmla="*/ 10781 w 11533"/>
                  <a:gd name="T51" fmla="*/ 179 h 11942"/>
                  <a:gd name="T52" fmla="*/ 9678 w 11533"/>
                  <a:gd name="T53" fmla="*/ 119 h 11942"/>
                  <a:gd name="T54" fmla="*/ 7734 w 11533"/>
                  <a:gd name="T55" fmla="*/ 38 h 11942"/>
                  <a:gd name="T56" fmla="*/ 6102 w 11533"/>
                  <a:gd name="T57" fmla="*/ 8 h 11942"/>
                  <a:gd name="T58" fmla="*/ 4337 w 11533"/>
                  <a:gd name="T59" fmla="*/ 8 h 11942"/>
                  <a:gd name="T60" fmla="*/ 2533 w 11533"/>
                  <a:gd name="T61" fmla="*/ 60 h 11942"/>
                  <a:gd name="T62" fmla="*/ 1654 w 11533"/>
                  <a:gd name="T63" fmla="*/ 105 h 11942"/>
                  <a:gd name="T64" fmla="*/ 805 w 11533"/>
                  <a:gd name="T65" fmla="*/ 179 h 11942"/>
                  <a:gd name="T66" fmla="*/ 7 w 11533"/>
                  <a:gd name="T67" fmla="*/ 268 h 1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533" h="11942">
                    <a:moveTo>
                      <a:pt x="7" y="268"/>
                    </a:moveTo>
                    <a:lnTo>
                      <a:pt x="0" y="596"/>
                    </a:lnTo>
                    <a:lnTo>
                      <a:pt x="0" y="1506"/>
                    </a:lnTo>
                    <a:lnTo>
                      <a:pt x="0" y="2140"/>
                    </a:lnTo>
                    <a:lnTo>
                      <a:pt x="7" y="2870"/>
                    </a:lnTo>
                    <a:lnTo>
                      <a:pt x="23" y="3675"/>
                    </a:lnTo>
                    <a:lnTo>
                      <a:pt x="52" y="4547"/>
                    </a:lnTo>
                    <a:lnTo>
                      <a:pt x="90" y="5472"/>
                    </a:lnTo>
                    <a:lnTo>
                      <a:pt x="135" y="6425"/>
                    </a:lnTo>
                    <a:lnTo>
                      <a:pt x="201" y="7395"/>
                    </a:lnTo>
                    <a:lnTo>
                      <a:pt x="239" y="7879"/>
                    </a:lnTo>
                    <a:lnTo>
                      <a:pt x="276" y="8371"/>
                    </a:lnTo>
                    <a:lnTo>
                      <a:pt x="328" y="8848"/>
                    </a:lnTo>
                    <a:lnTo>
                      <a:pt x="373" y="9326"/>
                    </a:lnTo>
                    <a:lnTo>
                      <a:pt x="432" y="9795"/>
                    </a:lnTo>
                    <a:lnTo>
                      <a:pt x="492" y="10249"/>
                    </a:lnTo>
                    <a:lnTo>
                      <a:pt x="560" y="10697"/>
                    </a:lnTo>
                    <a:lnTo>
                      <a:pt x="633" y="11129"/>
                    </a:lnTo>
                    <a:lnTo>
                      <a:pt x="708" y="11547"/>
                    </a:lnTo>
                    <a:lnTo>
                      <a:pt x="798" y="11942"/>
                    </a:lnTo>
                    <a:lnTo>
                      <a:pt x="976" y="11920"/>
                    </a:lnTo>
                    <a:lnTo>
                      <a:pt x="1520" y="11868"/>
                    </a:lnTo>
                    <a:lnTo>
                      <a:pt x="2399" y="11800"/>
                    </a:lnTo>
                    <a:lnTo>
                      <a:pt x="2973" y="11755"/>
                    </a:lnTo>
                    <a:lnTo>
                      <a:pt x="3621" y="11718"/>
                    </a:lnTo>
                    <a:lnTo>
                      <a:pt x="4344" y="11674"/>
                    </a:lnTo>
                    <a:lnTo>
                      <a:pt x="5156" y="11636"/>
                    </a:lnTo>
                    <a:lnTo>
                      <a:pt x="6036" y="11606"/>
                    </a:lnTo>
                    <a:lnTo>
                      <a:pt x="6989" y="11577"/>
                    </a:lnTo>
                    <a:lnTo>
                      <a:pt x="8025" y="11554"/>
                    </a:lnTo>
                    <a:lnTo>
                      <a:pt x="9120" y="11532"/>
                    </a:lnTo>
                    <a:lnTo>
                      <a:pt x="10290" y="11532"/>
                    </a:lnTo>
                    <a:lnTo>
                      <a:pt x="11533" y="11532"/>
                    </a:lnTo>
                    <a:lnTo>
                      <a:pt x="11481" y="11182"/>
                    </a:lnTo>
                    <a:lnTo>
                      <a:pt x="11348" y="10213"/>
                    </a:lnTo>
                    <a:lnTo>
                      <a:pt x="11266" y="9549"/>
                    </a:lnTo>
                    <a:lnTo>
                      <a:pt x="11169" y="8789"/>
                    </a:lnTo>
                    <a:lnTo>
                      <a:pt x="11072" y="7953"/>
                    </a:lnTo>
                    <a:lnTo>
                      <a:pt x="10982" y="7059"/>
                    </a:lnTo>
                    <a:lnTo>
                      <a:pt x="10893" y="6127"/>
                    </a:lnTo>
                    <a:lnTo>
                      <a:pt x="10812" y="5181"/>
                    </a:lnTo>
                    <a:lnTo>
                      <a:pt x="10744" y="4234"/>
                    </a:lnTo>
                    <a:lnTo>
                      <a:pt x="10722" y="3765"/>
                    </a:lnTo>
                    <a:lnTo>
                      <a:pt x="10699" y="3302"/>
                    </a:lnTo>
                    <a:lnTo>
                      <a:pt x="10684" y="2855"/>
                    </a:lnTo>
                    <a:lnTo>
                      <a:pt x="10677" y="2415"/>
                    </a:lnTo>
                    <a:lnTo>
                      <a:pt x="10677" y="1998"/>
                    </a:lnTo>
                    <a:lnTo>
                      <a:pt x="10677" y="1588"/>
                    </a:lnTo>
                    <a:lnTo>
                      <a:pt x="10692" y="1200"/>
                    </a:lnTo>
                    <a:lnTo>
                      <a:pt x="10715" y="835"/>
                    </a:lnTo>
                    <a:lnTo>
                      <a:pt x="10744" y="492"/>
                    </a:lnTo>
                    <a:lnTo>
                      <a:pt x="10781" y="179"/>
                    </a:lnTo>
                    <a:lnTo>
                      <a:pt x="10491" y="164"/>
                    </a:lnTo>
                    <a:lnTo>
                      <a:pt x="9678" y="119"/>
                    </a:lnTo>
                    <a:lnTo>
                      <a:pt x="8465" y="67"/>
                    </a:lnTo>
                    <a:lnTo>
                      <a:pt x="7734" y="38"/>
                    </a:lnTo>
                    <a:lnTo>
                      <a:pt x="6944" y="22"/>
                    </a:lnTo>
                    <a:lnTo>
                      <a:pt x="6102" y="8"/>
                    </a:lnTo>
                    <a:lnTo>
                      <a:pt x="5230" y="0"/>
                    </a:lnTo>
                    <a:lnTo>
                      <a:pt x="4337" y="8"/>
                    </a:lnTo>
                    <a:lnTo>
                      <a:pt x="3436" y="22"/>
                    </a:lnTo>
                    <a:lnTo>
                      <a:pt x="2533" y="60"/>
                    </a:lnTo>
                    <a:lnTo>
                      <a:pt x="2094" y="83"/>
                    </a:lnTo>
                    <a:lnTo>
                      <a:pt x="1654" y="105"/>
                    </a:lnTo>
                    <a:lnTo>
                      <a:pt x="1229" y="142"/>
                    </a:lnTo>
                    <a:lnTo>
                      <a:pt x="805" y="179"/>
                    </a:lnTo>
                    <a:lnTo>
                      <a:pt x="402" y="216"/>
                    </a:lnTo>
                    <a:lnTo>
                      <a:pt x="7" y="26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13"/>
              <p:cNvSpPr>
                <a:spLocks/>
              </p:cNvSpPr>
              <p:nvPr/>
            </p:nvSpPr>
            <p:spPr bwMode="auto">
              <a:xfrm>
                <a:off x="784" y="3384"/>
                <a:ext cx="72" cy="113"/>
              </a:xfrm>
              <a:custGeom>
                <a:avLst/>
                <a:gdLst>
                  <a:gd name="T0" fmla="*/ 1535 w 1669"/>
                  <a:gd name="T1" fmla="*/ 8 h 2602"/>
                  <a:gd name="T2" fmla="*/ 1579 w 1669"/>
                  <a:gd name="T3" fmla="*/ 1133 h 2602"/>
                  <a:gd name="T4" fmla="*/ 1624 w 1669"/>
                  <a:gd name="T5" fmla="*/ 1975 h 2602"/>
                  <a:gd name="T6" fmla="*/ 1646 w 1669"/>
                  <a:gd name="T7" fmla="*/ 2304 h 2602"/>
                  <a:gd name="T8" fmla="*/ 1669 w 1669"/>
                  <a:gd name="T9" fmla="*/ 2497 h 2602"/>
                  <a:gd name="T10" fmla="*/ 142 w 1669"/>
                  <a:gd name="T11" fmla="*/ 2602 h 2602"/>
                  <a:gd name="T12" fmla="*/ 112 w 1669"/>
                  <a:gd name="T13" fmla="*/ 2237 h 2602"/>
                  <a:gd name="T14" fmla="*/ 74 w 1669"/>
                  <a:gd name="T15" fmla="*/ 1856 h 2602"/>
                  <a:gd name="T16" fmla="*/ 45 w 1669"/>
                  <a:gd name="T17" fmla="*/ 1417 h 2602"/>
                  <a:gd name="T18" fmla="*/ 15 w 1669"/>
                  <a:gd name="T19" fmla="*/ 962 h 2602"/>
                  <a:gd name="T20" fmla="*/ 0 w 1669"/>
                  <a:gd name="T21" fmla="*/ 552 h 2602"/>
                  <a:gd name="T22" fmla="*/ 0 w 1669"/>
                  <a:gd name="T23" fmla="*/ 381 h 2602"/>
                  <a:gd name="T24" fmla="*/ 8 w 1669"/>
                  <a:gd name="T25" fmla="*/ 239 h 2602"/>
                  <a:gd name="T26" fmla="*/ 22 w 1669"/>
                  <a:gd name="T27" fmla="*/ 135 h 2602"/>
                  <a:gd name="T28" fmla="*/ 29 w 1669"/>
                  <a:gd name="T29" fmla="*/ 97 h 2602"/>
                  <a:gd name="T30" fmla="*/ 37 w 1669"/>
                  <a:gd name="T31" fmla="*/ 74 h 2602"/>
                  <a:gd name="T32" fmla="*/ 223 w 1669"/>
                  <a:gd name="T33" fmla="*/ 60 h 2602"/>
                  <a:gd name="T34" fmla="*/ 648 w 1669"/>
                  <a:gd name="T35" fmla="*/ 31 h 2602"/>
                  <a:gd name="T36" fmla="*/ 894 w 1669"/>
                  <a:gd name="T37" fmla="*/ 15 h 2602"/>
                  <a:gd name="T38" fmla="*/ 1140 w 1669"/>
                  <a:gd name="T39" fmla="*/ 0 h 2602"/>
                  <a:gd name="T40" fmla="*/ 1364 w 1669"/>
                  <a:gd name="T41" fmla="*/ 0 h 2602"/>
                  <a:gd name="T42" fmla="*/ 1535 w 1669"/>
                  <a:gd name="T43" fmla="*/ 8 h 2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69" h="2602">
                    <a:moveTo>
                      <a:pt x="1535" y="8"/>
                    </a:moveTo>
                    <a:lnTo>
                      <a:pt x="1579" y="1133"/>
                    </a:lnTo>
                    <a:lnTo>
                      <a:pt x="1624" y="1975"/>
                    </a:lnTo>
                    <a:lnTo>
                      <a:pt x="1646" y="2304"/>
                    </a:lnTo>
                    <a:lnTo>
                      <a:pt x="1669" y="2497"/>
                    </a:lnTo>
                    <a:lnTo>
                      <a:pt x="142" y="2602"/>
                    </a:lnTo>
                    <a:lnTo>
                      <a:pt x="112" y="2237"/>
                    </a:lnTo>
                    <a:lnTo>
                      <a:pt x="74" y="1856"/>
                    </a:lnTo>
                    <a:lnTo>
                      <a:pt x="45" y="1417"/>
                    </a:lnTo>
                    <a:lnTo>
                      <a:pt x="15" y="962"/>
                    </a:lnTo>
                    <a:lnTo>
                      <a:pt x="0" y="552"/>
                    </a:lnTo>
                    <a:lnTo>
                      <a:pt x="0" y="381"/>
                    </a:lnTo>
                    <a:lnTo>
                      <a:pt x="8" y="239"/>
                    </a:lnTo>
                    <a:lnTo>
                      <a:pt x="22" y="135"/>
                    </a:lnTo>
                    <a:lnTo>
                      <a:pt x="29" y="97"/>
                    </a:lnTo>
                    <a:lnTo>
                      <a:pt x="37" y="74"/>
                    </a:lnTo>
                    <a:lnTo>
                      <a:pt x="223" y="60"/>
                    </a:lnTo>
                    <a:lnTo>
                      <a:pt x="648" y="31"/>
                    </a:lnTo>
                    <a:lnTo>
                      <a:pt x="894" y="15"/>
                    </a:lnTo>
                    <a:lnTo>
                      <a:pt x="1140" y="0"/>
                    </a:lnTo>
                    <a:lnTo>
                      <a:pt x="1364" y="0"/>
                    </a:lnTo>
                    <a:lnTo>
                      <a:pt x="1535" y="8"/>
                    </a:lnTo>
                    <a:close/>
                  </a:path>
                </a:pathLst>
              </a:custGeom>
              <a:solidFill>
                <a:srgbClr val="DF67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4"/>
              <p:cNvSpPr>
                <a:spLocks/>
              </p:cNvSpPr>
              <p:nvPr/>
            </p:nvSpPr>
            <p:spPr bwMode="auto">
              <a:xfrm>
                <a:off x="793" y="3547"/>
                <a:ext cx="68" cy="61"/>
              </a:xfrm>
              <a:custGeom>
                <a:avLst/>
                <a:gdLst>
                  <a:gd name="T0" fmla="*/ 1475 w 1557"/>
                  <a:gd name="T1" fmla="*/ 7 h 1394"/>
                  <a:gd name="T2" fmla="*/ 1498 w 1557"/>
                  <a:gd name="T3" fmla="*/ 462 h 1394"/>
                  <a:gd name="T4" fmla="*/ 1527 w 1557"/>
                  <a:gd name="T5" fmla="*/ 880 h 1394"/>
                  <a:gd name="T6" fmla="*/ 1557 w 1557"/>
                  <a:gd name="T7" fmla="*/ 1282 h 1394"/>
                  <a:gd name="T8" fmla="*/ 1035 w 1557"/>
                  <a:gd name="T9" fmla="*/ 1311 h 1394"/>
                  <a:gd name="T10" fmla="*/ 559 w 1557"/>
                  <a:gd name="T11" fmla="*/ 1349 h 1394"/>
                  <a:gd name="T12" fmla="*/ 321 w 1557"/>
                  <a:gd name="T13" fmla="*/ 1372 h 1394"/>
                  <a:gd name="T14" fmla="*/ 97 w 1557"/>
                  <a:gd name="T15" fmla="*/ 1394 h 1394"/>
                  <a:gd name="T16" fmla="*/ 75 w 1557"/>
                  <a:gd name="T17" fmla="*/ 1214 h 1394"/>
                  <a:gd name="T18" fmla="*/ 30 w 1557"/>
                  <a:gd name="T19" fmla="*/ 797 h 1394"/>
                  <a:gd name="T20" fmla="*/ 14 w 1557"/>
                  <a:gd name="T21" fmla="*/ 573 h 1394"/>
                  <a:gd name="T22" fmla="*/ 0 w 1557"/>
                  <a:gd name="T23" fmla="*/ 358 h 1394"/>
                  <a:gd name="T24" fmla="*/ 0 w 1557"/>
                  <a:gd name="T25" fmla="*/ 194 h 1394"/>
                  <a:gd name="T26" fmla="*/ 7 w 1557"/>
                  <a:gd name="T27" fmla="*/ 126 h 1394"/>
                  <a:gd name="T28" fmla="*/ 14 w 1557"/>
                  <a:gd name="T29" fmla="*/ 89 h 1394"/>
                  <a:gd name="T30" fmla="*/ 186 w 1557"/>
                  <a:gd name="T31" fmla="*/ 74 h 1394"/>
                  <a:gd name="T32" fmla="*/ 603 w 1557"/>
                  <a:gd name="T33" fmla="*/ 37 h 1394"/>
                  <a:gd name="T34" fmla="*/ 849 w 1557"/>
                  <a:gd name="T35" fmla="*/ 22 h 1394"/>
                  <a:gd name="T36" fmla="*/ 1096 w 1557"/>
                  <a:gd name="T37" fmla="*/ 7 h 1394"/>
                  <a:gd name="T38" fmla="*/ 1311 w 1557"/>
                  <a:gd name="T39" fmla="*/ 0 h 1394"/>
                  <a:gd name="T40" fmla="*/ 1475 w 1557"/>
                  <a:gd name="T41" fmla="*/ 7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57" h="1394">
                    <a:moveTo>
                      <a:pt x="1475" y="7"/>
                    </a:moveTo>
                    <a:lnTo>
                      <a:pt x="1498" y="462"/>
                    </a:lnTo>
                    <a:lnTo>
                      <a:pt x="1527" y="880"/>
                    </a:lnTo>
                    <a:lnTo>
                      <a:pt x="1557" y="1282"/>
                    </a:lnTo>
                    <a:lnTo>
                      <a:pt x="1035" y="1311"/>
                    </a:lnTo>
                    <a:lnTo>
                      <a:pt x="559" y="1349"/>
                    </a:lnTo>
                    <a:lnTo>
                      <a:pt x="321" y="1372"/>
                    </a:lnTo>
                    <a:lnTo>
                      <a:pt x="97" y="1394"/>
                    </a:lnTo>
                    <a:lnTo>
                      <a:pt x="75" y="1214"/>
                    </a:lnTo>
                    <a:lnTo>
                      <a:pt x="30" y="797"/>
                    </a:lnTo>
                    <a:lnTo>
                      <a:pt x="14" y="573"/>
                    </a:lnTo>
                    <a:lnTo>
                      <a:pt x="0" y="358"/>
                    </a:lnTo>
                    <a:lnTo>
                      <a:pt x="0" y="194"/>
                    </a:lnTo>
                    <a:lnTo>
                      <a:pt x="7" y="126"/>
                    </a:lnTo>
                    <a:lnTo>
                      <a:pt x="14" y="89"/>
                    </a:lnTo>
                    <a:lnTo>
                      <a:pt x="186" y="74"/>
                    </a:lnTo>
                    <a:lnTo>
                      <a:pt x="603" y="37"/>
                    </a:lnTo>
                    <a:lnTo>
                      <a:pt x="849" y="22"/>
                    </a:lnTo>
                    <a:lnTo>
                      <a:pt x="1096" y="7"/>
                    </a:lnTo>
                    <a:lnTo>
                      <a:pt x="1311" y="0"/>
                    </a:lnTo>
                    <a:lnTo>
                      <a:pt x="1475" y="7"/>
                    </a:lnTo>
                    <a:close/>
                  </a:path>
                </a:pathLst>
              </a:custGeom>
              <a:solidFill>
                <a:srgbClr val="52B5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 name="Freeform 15"/>
              <p:cNvSpPr>
                <a:spLocks/>
              </p:cNvSpPr>
              <p:nvPr/>
            </p:nvSpPr>
            <p:spPr bwMode="auto">
              <a:xfrm>
                <a:off x="859" y="3543"/>
                <a:ext cx="72" cy="114"/>
              </a:xfrm>
              <a:custGeom>
                <a:avLst/>
                <a:gdLst>
                  <a:gd name="T0" fmla="*/ 16 w 1647"/>
                  <a:gd name="T1" fmla="*/ 74 h 2615"/>
                  <a:gd name="T2" fmla="*/ 581 w 1647"/>
                  <a:gd name="T3" fmla="*/ 37 h 2615"/>
                  <a:gd name="T4" fmla="*/ 1073 w 1647"/>
                  <a:gd name="T5" fmla="*/ 7 h 2615"/>
                  <a:gd name="T6" fmla="*/ 1304 w 1647"/>
                  <a:gd name="T7" fmla="*/ 0 h 2615"/>
                  <a:gd name="T8" fmla="*/ 1505 w 1647"/>
                  <a:gd name="T9" fmla="*/ 0 h 2615"/>
                  <a:gd name="T10" fmla="*/ 1557 w 1647"/>
                  <a:gd name="T11" fmla="*/ 1043 h 2615"/>
                  <a:gd name="T12" fmla="*/ 1602 w 1647"/>
                  <a:gd name="T13" fmla="*/ 1885 h 2615"/>
                  <a:gd name="T14" fmla="*/ 1625 w 1647"/>
                  <a:gd name="T15" fmla="*/ 2243 h 2615"/>
                  <a:gd name="T16" fmla="*/ 1647 w 1647"/>
                  <a:gd name="T17" fmla="*/ 2511 h 2615"/>
                  <a:gd name="T18" fmla="*/ 149 w 1647"/>
                  <a:gd name="T19" fmla="*/ 2615 h 2615"/>
                  <a:gd name="T20" fmla="*/ 120 w 1647"/>
                  <a:gd name="T21" fmla="*/ 2251 h 2615"/>
                  <a:gd name="T22" fmla="*/ 60 w 1647"/>
                  <a:gd name="T23" fmla="*/ 1430 h 2615"/>
                  <a:gd name="T24" fmla="*/ 30 w 1647"/>
                  <a:gd name="T25" fmla="*/ 976 h 2615"/>
                  <a:gd name="T26" fmla="*/ 8 w 1647"/>
                  <a:gd name="T27" fmla="*/ 565 h 2615"/>
                  <a:gd name="T28" fmla="*/ 0 w 1647"/>
                  <a:gd name="T29" fmla="*/ 245 h 2615"/>
                  <a:gd name="T30" fmla="*/ 8 w 1647"/>
                  <a:gd name="T31" fmla="*/ 141 h 2615"/>
                  <a:gd name="T32" fmla="*/ 16 w 1647"/>
                  <a:gd name="T33" fmla="*/ 74 h 2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7" h="2615">
                    <a:moveTo>
                      <a:pt x="16" y="74"/>
                    </a:moveTo>
                    <a:lnTo>
                      <a:pt x="581" y="37"/>
                    </a:lnTo>
                    <a:lnTo>
                      <a:pt x="1073" y="7"/>
                    </a:lnTo>
                    <a:lnTo>
                      <a:pt x="1304" y="0"/>
                    </a:lnTo>
                    <a:lnTo>
                      <a:pt x="1505" y="0"/>
                    </a:lnTo>
                    <a:lnTo>
                      <a:pt x="1557" y="1043"/>
                    </a:lnTo>
                    <a:lnTo>
                      <a:pt x="1602" y="1885"/>
                    </a:lnTo>
                    <a:lnTo>
                      <a:pt x="1625" y="2243"/>
                    </a:lnTo>
                    <a:lnTo>
                      <a:pt x="1647" y="2511"/>
                    </a:lnTo>
                    <a:lnTo>
                      <a:pt x="149" y="2615"/>
                    </a:lnTo>
                    <a:lnTo>
                      <a:pt x="120" y="2251"/>
                    </a:lnTo>
                    <a:lnTo>
                      <a:pt x="60" y="1430"/>
                    </a:lnTo>
                    <a:lnTo>
                      <a:pt x="30" y="976"/>
                    </a:lnTo>
                    <a:lnTo>
                      <a:pt x="8" y="565"/>
                    </a:lnTo>
                    <a:lnTo>
                      <a:pt x="0" y="245"/>
                    </a:lnTo>
                    <a:lnTo>
                      <a:pt x="8" y="141"/>
                    </a:lnTo>
                    <a:lnTo>
                      <a:pt x="16" y="74"/>
                    </a:lnTo>
                    <a:close/>
                  </a:path>
                </a:pathLst>
              </a:custGeom>
              <a:solidFill>
                <a:srgbClr val="A8D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16"/>
              <p:cNvSpPr>
                <a:spLocks/>
              </p:cNvSpPr>
              <p:nvPr/>
            </p:nvSpPr>
            <p:spPr bwMode="auto">
              <a:xfrm>
                <a:off x="921" y="3431"/>
                <a:ext cx="68" cy="57"/>
              </a:xfrm>
              <a:custGeom>
                <a:avLst/>
                <a:gdLst>
                  <a:gd name="T0" fmla="*/ 15 w 1557"/>
                  <a:gd name="T1" fmla="*/ 67 h 1305"/>
                  <a:gd name="T2" fmla="*/ 7 w 1557"/>
                  <a:gd name="T3" fmla="*/ 209 h 1305"/>
                  <a:gd name="T4" fmla="*/ 0 w 1557"/>
                  <a:gd name="T5" fmla="*/ 551 h 1305"/>
                  <a:gd name="T6" fmla="*/ 0 w 1557"/>
                  <a:gd name="T7" fmla="*/ 753 h 1305"/>
                  <a:gd name="T8" fmla="*/ 0 w 1557"/>
                  <a:gd name="T9" fmla="*/ 955 h 1305"/>
                  <a:gd name="T10" fmla="*/ 7 w 1557"/>
                  <a:gd name="T11" fmla="*/ 1149 h 1305"/>
                  <a:gd name="T12" fmla="*/ 30 w 1557"/>
                  <a:gd name="T13" fmla="*/ 1305 h 1305"/>
                  <a:gd name="T14" fmla="*/ 693 w 1557"/>
                  <a:gd name="T15" fmla="*/ 1289 h 1305"/>
                  <a:gd name="T16" fmla="*/ 1200 w 1557"/>
                  <a:gd name="T17" fmla="*/ 1282 h 1305"/>
                  <a:gd name="T18" fmla="*/ 1415 w 1557"/>
                  <a:gd name="T19" fmla="*/ 1289 h 1305"/>
                  <a:gd name="T20" fmla="*/ 1557 w 1557"/>
                  <a:gd name="T21" fmla="*/ 1298 h 1305"/>
                  <a:gd name="T22" fmla="*/ 1528 w 1557"/>
                  <a:gd name="T23" fmla="*/ 887 h 1305"/>
                  <a:gd name="T24" fmla="*/ 1497 w 1557"/>
                  <a:gd name="T25" fmla="*/ 470 h 1305"/>
                  <a:gd name="T26" fmla="*/ 1483 w 1557"/>
                  <a:gd name="T27" fmla="*/ 246 h 1305"/>
                  <a:gd name="T28" fmla="*/ 1476 w 1557"/>
                  <a:gd name="T29" fmla="*/ 22 h 1305"/>
                  <a:gd name="T30" fmla="*/ 1393 w 1557"/>
                  <a:gd name="T31" fmla="*/ 15 h 1305"/>
                  <a:gd name="T32" fmla="*/ 1282 w 1557"/>
                  <a:gd name="T33" fmla="*/ 7 h 1305"/>
                  <a:gd name="T34" fmla="*/ 1117 w 1557"/>
                  <a:gd name="T35" fmla="*/ 0 h 1305"/>
                  <a:gd name="T36" fmla="*/ 916 w 1557"/>
                  <a:gd name="T37" fmla="*/ 7 h 1305"/>
                  <a:gd name="T38" fmla="*/ 663 w 1557"/>
                  <a:gd name="T39" fmla="*/ 15 h 1305"/>
                  <a:gd name="T40" fmla="*/ 365 w 1557"/>
                  <a:gd name="T41" fmla="*/ 38 h 1305"/>
                  <a:gd name="T42" fmla="*/ 15 w 1557"/>
                  <a:gd name="T43" fmla="*/ 67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57" h="1305">
                    <a:moveTo>
                      <a:pt x="15" y="67"/>
                    </a:moveTo>
                    <a:lnTo>
                      <a:pt x="7" y="209"/>
                    </a:lnTo>
                    <a:lnTo>
                      <a:pt x="0" y="551"/>
                    </a:lnTo>
                    <a:lnTo>
                      <a:pt x="0" y="753"/>
                    </a:lnTo>
                    <a:lnTo>
                      <a:pt x="0" y="955"/>
                    </a:lnTo>
                    <a:lnTo>
                      <a:pt x="7" y="1149"/>
                    </a:lnTo>
                    <a:lnTo>
                      <a:pt x="30" y="1305"/>
                    </a:lnTo>
                    <a:lnTo>
                      <a:pt x="693" y="1289"/>
                    </a:lnTo>
                    <a:lnTo>
                      <a:pt x="1200" y="1282"/>
                    </a:lnTo>
                    <a:lnTo>
                      <a:pt x="1415" y="1289"/>
                    </a:lnTo>
                    <a:lnTo>
                      <a:pt x="1557" y="1298"/>
                    </a:lnTo>
                    <a:lnTo>
                      <a:pt x="1528" y="887"/>
                    </a:lnTo>
                    <a:lnTo>
                      <a:pt x="1497" y="470"/>
                    </a:lnTo>
                    <a:lnTo>
                      <a:pt x="1483" y="246"/>
                    </a:lnTo>
                    <a:lnTo>
                      <a:pt x="1476" y="22"/>
                    </a:lnTo>
                    <a:lnTo>
                      <a:pt x="1393" y="15"/>
                    </a:lnTo>
                    <a:lnTo>
                      <a:pt x="1282" y="7"/>
                    </a:lnTo>
                    <a:lnTo>
                      <a:pt x="1117" y="0"/>
                    </a:lnTo>
                    <a:lnTo>
                      <a:pt x="916" y="7"/>
                    </a:lnTo>
                    <a:lnTo>
                      <a:pt x="663" y="15"/>
                    </a:lnTo>
                    <a:lnTo>
                      <a:pt x="365" y="38"/>
                    </a:lnTo>
                    <a:lnTo>
                      <a:pt x="15" y="67"/>
                    </a:lnTo>
                    <a:close/>
                  </a:path>
                </a:pathLst>
              </a:custGeom>
              <a:solidFill>
                <a:srgbClr val="BDBE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7"/>
              <p:cNvSpPr>
                <a:spLocks/>
              </p:cNvSpPr>
              <p:nvPr/>
            </p:nvSpPr>
            <p:spPr bwMode="auto">
              <a:xfrm>
                <a:off x="983" y="3322"/>
                <a:ext cx="72" cy="111"/>
              </a:xfrm>
              <a:custGeom>
                <a:avLst/>
                <a:gdLst>
                  <a:gd name="T0" fmla="*/ 14 w 1668"/>
                  <a:gd name="T1" fmla="*/ 15 h 2550"/>
                  <a:gd name="T2" fmla="*/ 7 w 1668"/>
                  <a:gd name="T3" fmla="*/ 246 h 2550"/>
                  <a:gd name="T4" fmla="*/ 0 w 1668"/>
                  <a:gd name="T5" fmla="*/ 500 h 2550"/>
                  <a:gd name="T6" fmla="*/ 0 w 1668"/>
                  <a:gd name="T7" fmla="*/ 835 h 2550"/>
                  <a:gd name="T8" fmla="*/ 0 w 1668"/>
                  <a:gd name="T9" fmla="*/ 1215 h 2550"/>
                  <a:gd name="T10" fmla="*/ 14 w 1668"/>
                  <a:gd name="T11" fmla="*/ 1640 h 2550"/>
                  <a:gd name="T12" fmla="*/ 43 w 1668"/>
                  <a:gd name="T13" fmla="*/ 2072 h 2550"/>
                  <a:gd name="T14" fmla="*/ 59 w 1668"/>
                  <a:gd name="T15" fmla="*/ 2288 h 2550"/>
                  <a:gd name="T16" fmla="*/ 81 w 1668"/>
                  <a:gd name="T17" fmla="*/ 2505 h 2550"/>
                  <a:gd name="T18" fmla="*/ 759 w 1668"/>
                  <a:gd name="T19" fmla="*/ 2519 h 2550"/>
                  <a:gd name="T20" fmla="*/ 1288 w 1668"/>
                  <a:gd name="T21" fmla="*/ 2527 h 2550"/>
                  <a:gd name="T22" fmla="*/ 1511 w 1668"/>
                  <a:gd name="T23" fmla="*/ 2542 h 2550"/>
                  <a:gd name="T24" fmla="*/ 1668 w 1668"/>
                  <a:gd name="T25" fmla="*/ 2550 h 2550"/>
                  <a:gd name="T26" fmla="*/ 1660 w 1668"/>
                  <a:gd name="T27" fmla="*/ 2311 h 2550"/>
                  <a:gd name="T28" fmla="*/ 1645 w 1668"/>
                  <a:gd name="T29" fmla="*/ 1699 h 2550"/>
                  <a:gd name="T30" fmla="*/ 1638 w 1668"/>
                  <a:gd name="T31" fmla="*/ 1311 h 2550"/>
                  <a:gd name="T32" fmla="*/ 1631 w 1668"/>
                  <a:gd name="T33" fmla="*/ 887 h 2550"/>
                  <a:gd name="T34" fmla="*/ 1638 w 1668"/>
                  <a:gd name="T35" fmla="*/ 455 h 2550"/>
                  <a:gd name="T36" fmla="*/ 1653 w 1668"/>
                  <a:gd name="T37" fmla="*/ 37 h 2550"/>
                  <a:gd name="T38" fmla="*/ 1504 w 1668"/>
                  <a:gd name="T39" fmla="*/ 30 h 2550"/>
                  <a:gd name="T40" fmla="*/ 1109 w 1668"/>
                  <a:gd name="T41" fmla="*/ 15 h 2550"/>
                  <a:gd name="T42" fmla="*/ 580 w 1668"/>
                  <a:gd name="T43" fmla="*/ 0 h 2550"/>
                  <a:gd name="T44" fmla="*/ 297 w 1668"/>
                  <a:gd name="T45" fmla="*/ 8 h 2550"/>
                  <a:gd name="T46" fmla="*/ 14 w 1668"/>
                  <a:gd name="T47" fmla="*/ 15 h 2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68" h="2550">
                    <a:moveTo>
                      <a:pt x="14" y="15"/>
                    </a:moveTo>
                    <a:lnTo>
                      <a:pt x="7" y="246"/>
                    </a:lnTo>
                    <a:lnTo>
                      <a:pt x="0" y="500"/>
                    </a:lnTo>
                    <a:lnTo>
                      <a:pt x="0" y="835"/>
                    </a:lnTo>
                    <a:lnTo>
                      <a:pt x="0" y="1215"/>
                    </a:lnTo>
                    <a:lnTo>
                      <a:pt x="14" y="1640"/>
                    </a:lnTo>
                    <a:lnTo>
                      <a:pt x="43" y="2072"/>
                    </a:lnTo>
                    <a:lnTo>
                      <a:pt x="59" y="2288"/>
                    </a:lnTo>
                    <a:lnTo>
                      <a:pt x="81" y="2505"/>
                    </a:lnTo>
                    <a:lnTo>
                      <a:pt x="759" y="2519"/>
                    </a:lnTo>
                    <a:lnTo>
                      <a:pt x="1288" y="2527"/>
                    </a:lnTo>
                    <a:lnTo>
                      <a:pt x="1511" y="2542"/>
                    </a:lnTo>
                    <a:lnTo>
                      <a:pt x="1668" y="2550"/>
                    </a:lnTo>
                    <a:lnTo>
                      <a:pt x="1660" y="2311"/>
                    </a:lnTo>
                    <a:lnTo>
                      <a:pt x="1645" y="1699"/>
                    </a:lnTo>
                    <a:lnTo>
                      <a:pt x="1638" y="1311"/>
                    </a:lnTo>
                    <a:lnTo>
                      <a:pt x="1631" y="887"/>
                    </a:lnTo>
                    <a:lnTo>
                      <a:pt x="1638" y="455"/>
                    </a:lnTo>
                    <a:lnTo>
                      <a:pt x="1653" y="37"/>
                    </a:lnTo>
                    <a:lnTo>
                      <a:pt x="1504" y="30"/>
                    </a:lnTo>
                    <a:lnTo>
                      <a:pt x="1109" y="15"/>
                    </a:lnTo>
                    <a:lnTo>
                      <a:pt x="580" y="0"/>
                    </a:lnTo>
                    <a:lnTo>
                      <a:pt x="297" y="8"/>
                    </a:lnTo>
                    <a:lnTo>
                      <a:pt x="14" y="15"/>
                    </a:lnTo>
                    <a:close/>
                  </a:path>
                </a:pathLst>
              </a:custGeom>
              <a:solidFill>
                <a:srgbClr val="E98C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8"/>
              <p:cNvSpPr>
                <a:spLocks/>
              </p:cNvSpPr>
              <p:nvPr/>
            </p:nvSpPr>
            <p:spPr bwMode="auto">
              <a:xfrm>
                <a:off x="929" y="3599"/>
                <a:ext cx="79" cy="108"/>
              </a:xfrm>
              <a:custGeom>
                <a:avLst/>
                <a:gdLst>
                  <a:gd name="T0" fmla="*/ 1534 w 1817"/>
                  <a:gd name="T1" fmla="*/ 23 h 2475"/>
                  <a:gd name="T2" fmla="*/ 1654 w 1817"/>
                  <a:gd name="T3" fmla="*/ 1080 h 2475"/>
                  <a:gd name="T4" fmla="*/ 1751 w 1817"/>
                  <a:gd name="T5" fmla="*/ 1886 h 2475"/>
                  <a:gd name="T6" fmla="*/ 1788 w 1817"/>
                  <a:gd name="T7" fmla="*/ 2199 h 2475"/>
                  <a:gd name="T8" fmla="*/ 1817 w 1817"/>
                  <a:gd name="T9" fmla="*/ 2400 h 2475"/>
                  <a:gd name="T10" fmla="*/ 1624 w 1817"/>
                  <a:gd name="T11" fmla="*/ 2407 h 2475"/>
                  <a:gd name="T12" fmla="*/ 1162 w 1817"/>
                  <a:gd name="T13" fmla="*/ 2415 h 2475"/>
                  <a:gd name="T14" fmla="*/ 633 w 1817"/>
                  <a:gd name="T15" fmla="*/ 2437 h 2475"/>
                  <a:gd name="T16" fmla="*/ 402 w 1817"/>
                  <a:gd name="T17" fmla="*/ 2452 h 2475"/>
                  <a:gd name="T18" fmla="*/ 224 w 1817"/>
                  <a:gd name="T19" fmla="*/ 2475 h 2475"/>
                  <a:gd name="T20" fmla="*/ 201 w 1817"/>
                  <a:gd name="T21" fmla="*/ 2326 h 2475"/>
                  <a:gd name="T22" fmla="*/ 172 w 1817"/>
                  <a:gd name="T23" fmla="*/ 2132 h 2475"/>
                  <a:gd name="T24" fmla="*/ 141 w 1817"/>
                  <a:gd name="T25" fmla="*/ 1863 h 2475"/>
                  <a:gd name="T26" fmla="*/ 104 w 1817"/>
                  <a:gd name="T27" fmla="*/ 1528 h 2475"/>
                  <a:gd name="T28" fmla="*/ 66 w 1817"/>
                  <a:gd name="T29" fmla="*/ 1111 h 2475"/>
                  <a:gd name="T30" fmla="*/ 30 w 1817"/>
                  <a:gd name="T31" fmla="*/ 619 h 2475"/>
                  <a:gd name="T32" fmla="*/ 0 w 1817"/>
                  <a:gd name="T33" fmla="*/ 52 h 2475"/>
                  <a:gd name="T34" fmla="*/ 134 w 1817"/>
                  <a:gd name="T35" fmla="*/ 37 h 2475"/>
                  <a:gd name="T36" fmla="*/ 484 w 1817"/>
                  <a:gd name="T37" fmla="*/ 14 h 2475"/>
                  <a:gd name="T38" fmla="*/ 715 w 1817"/>
                  <a:gd name="T39" fmla="*/ 0 h 2475"/>
                  <a:gd name="T40" fmla="*/ 976 w 1817"/>
                  <a:gd name="T41" fmla="*/ 0 h 2475"/>
                  <a:gd name="T42" fmla="*/ 1252 w 1817"/>
                  <a:gd name="T43" fmla="*/ 0 h 2475"/>
                  <a:gd name="T44" fmla="*/ 1534 w 1817"/>
                  <a:gd name="T45" fmla="*/ 23 h 2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7" h="2475">
                    <a:moveTo>
                      <a:pt x="1534" y="23"/>
                    </a:moveTo>
                    <a:lnTo>
                      <a:pt x="1654" y="1080"/>
                    </a:lnTo>
                    <a:lnTo>
                      <a:pt x="1751" y="1886"/>
                    </a:lnTo>
                    <a:lnTo>
                      <a:pt x="1788" y="2199"/>
                    </a:lnTo>
                    <a:lnTo>
                      <a:pt x="1817" y="2400"/>
                    </a:lnTo>
                    <a:lnTo>
                      <a:pt x="1624" y="2407"/>
                    </a:lnTo>
                    <a:lnTo>
                      <a:pt x="1162" y="2415"/>
                    </a:lnTo>
                    <a:lnTo>
                      <a:pt x="633" y="2437"/>
                    </a:lnTo>
                    <a:lnTo>
                      <a:pt x="402" y="2452"/>
                    </a:lnTo>
                    <a:lnTo>
                      <a:pt x="224" y="2475"/>
                    </a:lnTo>
                    <a:lnTo>
                      <a:pt x="201" y="2326"/>
                    </a:lnTo>
                    <a:lnTo>
                      <a:pt x="172" y="2132"/>
                    </a:lnTo>
                    <a:lnTo>
                      <a:pt x="141" y="1863"/>
                    </a:lnTo>
                    <a:lnTo>
                      <a:pt x="104" y="1528"/>
                    </a:lnTo>
                    <a:lnTo>
                      <a:pt x="66" y="1111"/>
                    </a:lnTo>
                    <a:lnTo>
                      <a:pt x="30" y="619"/>
                    </a:lnTo>
                    <a:lnTo>
                      <a:pt x="0" y="52"/>
                    </a:lnTo>
                    <a:lnTo>
                      <a:pt x="134" y="37"/>
                    </a:lnTo>
                    <a:lnTo>
                      <a:pt x="484" y="14"/>
                    </a:lnTo>
                    <a:lnTo>
                      <a:pt x="715" y="0"/>
                    </a:lnTo>
                    <a:lnTo>
                      <a:pt x="976" y="0"/>
                    </a:lnTo>
                    <a:lnTo>
                      <a:pt x="1252" y="0"/>
                    </a:lnTo>
                    <a:lnTo>
                      <a:pt x="1534" y="23"/>
                    </a:lnTo>
                    <a:close/>
                  </a:path>
                </a:pathLst>
              </a:custGeom>
              <a:solidFill>
                <a:srgbClr val="9884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19"/>
              <p:cNvSpPr>
                <a:spLocks/>
              </p:cNvSpPr>
              <p:nvPr/>
            </p:nvSpPr>
            <p:spPr bwMode="auto">
              <a:xfrm>
                <a:off x="992" y="3540"/>
                <a:ext cx="75" cy="59"/>
              </a:xfrm>
              <a:custGeom>
                <a:avLst/>
                <a:gdLst>
                  <a:gd name="T0" fmla="*/ 7 w 1728"/>
                  <a:gd name="T1" fmla="*/ 16 h 1365"/>
                  <a:gd name="T2" fmla="*/ 194 w 1728"/>
                  <a:gd name="T3" fmla="*/ 8 h 1365"/>
                  <a:gd name="T4" fmla="*/ 633 w 1728"/>
                  <a:gd name="T5" fmla="*/ 0 h 1365"/>
                  <a:gd name="T6" fmla="*/ 901 w 1728"/>
                  <a:gd name="T7" fmla="*/ 0 h 1365"/>
                  <a:gd name="T8" fmla="*/ 1170 w 1728"/>
                  <a:gd name="T9" fmla="*/ 8 h 1365"/>
                  <a:gd name="T10" fmla="*/ 1408 w 1728"/>
                  <a:gd name="T11" fmla="*/ 31 h 1365"/>
                  <a:gd name="T12" fmla="*/ 1520 w 1728"/>
                  <a:gd name="T13" fmla="*/ 45 h 1365"/>
                  <a:gd name="T14" fmla="*/ 1616 w 1728"/>
                  <a:gd name="T15" fmla="*/ 60 h 1365"/>
                  <a:gd name="T16" fmla="*/ 1728 w 1728"/>
                  <a:gd name="T17" fmla="*/ 1336 h 1365"/>
                  <a:gd name="T18" fmla="*/ 1512 w 1728"/>
                  <a:gd name="T19" fmla="*/ 1336 h 1365"/>
                  <a:gd name="T20" fmla="*/ 1005 w 1728"/>
                  <a:gd name="T21" fmla="*/ 1327 h 1365"/>
                  <a:gd name="T22" fmla="*/ 723 w 1728"/>
                  <a:gd name="T23" fmla="*/ 1327 h 1365"/>
                  <a:gd name="T24" fmla="*/ 454 w 1728"/>
                  <a:gd name="T25" fmla="*/ 1336 h 1365"/>
                  <a:gd name="T26" fmla="*/ 231 w 1728"/>
                  <a:gd name="T27" fmla="*/ 1343 h 1365"/>
                  <a:gd name="T28" fmla="*/ 142 w 1728"/>
                  <a:gd name="T29" fmla="*/ 1350 h 1365"/>
                  <a:gd name="T30" fmla="*/ 81 w 1728"/>
                  <a:gd name="T31" fmla="*/ 1365 h 1365"/>
                  <a:gd name="T32" fmla="*/ 59 w 1728"/>
                  <a:gd name="T33" fmla="*/ 1194 h 1365"/>
                  <a:gd name="T34" fmla="*/ 29 w 1728"/>
                  <a:gd name="T35" fmla="*/ 790 h 1365"/>
                  <a:gd name="T36" fmla="*/ 14 w 1728"/>
                  <a:gd name="T37" fmla="*/ 560 h 1365"/>
                  <a:gd name="T38" fmla="*/ 0 w 1728"/>
                  <a:gd name="T39" fmla="*/ 343 h 1365"/>
                  <a:gd name="T40" fmla="*/ 0 w 1728"/>
                  <a:gd name="T41" fmla="*/ 150 h 1365"/>
                  <a:gd name="T42" fmla="*/ 7 w 1728"/>
                  <a:gd name="T43" fmla="*/ 16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8" h="1365">
                    <a:moveTo>
                      <a:pt x="7" y="16"/>
                    </a:moveTo>
                    <a:lnTo>
                      <a:pt x="194" y="8"/>
                    </a:lnTo>
                    <a:lnTo>
                      <a:pt x="633" y="0"/>
                    </a:lnTo>
                    <a:lnTo>
                      <a:pt x="901" y="0"/>
                    </a:lnTo>
                    <a:lnTo>
                      <a:pt x="1170" y="8"/>
                    </a:lnTo>
                    <a:lnTo>
                      <a:pt x="1408" y="31"/>
                    </a:lnTo>
                    <a:lnTo>
                      <a:pt x="1520" y="45"/>
                    </a:lnTo>
                    <a:lnTo>
                      <a:pt x="1616" y="60"/>
                    </a:lnTo>
                    <a:lnTo>
                      <a:pt x="1728" y="1336"/>
                    </a:lnTo>
                    <a:lnTo>
                      <a:pt x="1512" y="1336"/>
                    </a:lnTo>
                    <a:lnTo>
                      <a:pt x="1005" y="1327"/>
                    </a:lnTo>
                    <a:lnTo>
                      <a:pt x="723" y="1327"/>
                    </a:lnTo>
                    <a:lnTo>
                      <a:pt x="454" y="1336"/>
                    </a:lnTo>
                    <a:lnTo>
                      <a:pt x="231" y="1343"/>
                    </a:lnTo>
                    <a:lnTo>
                      <a:pt x="142" y="1350"/>
                    </a:lnTo>
                    <a:lnTo>
                      <a:pt x="81" y="1365"/>
                    </a:lnTo>
                    <a:lnTo>
                      <a:pt x="59" y="1194"/>
                    </a:lnTo>
                    <a:lnTo>
                      <a:pt x="29" y="790"/>
                    </a:lnTo>
                    <a:lnTo>
                      <a:pt x="14" y="560"/>
                    </a:lnTo>
                    <a:lnTo>
                      <a:pt x="0" y="343"/>
                    </a:lnTo>
                    <a:lnTo>
                      <a:pt x="0" y="150"/>
                    </a:lnTo>
                    <a:lnTo>
                      <a:pt x="7" y="16"/>
                    </a:lnTo>
                    <a:close/>
                  </a:path>
                </a:pathLst>
              </a:custGeom>
              <a:solidFill>
                <a:srgbClr val="DE385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20"/>
              <p:cNvSpPr>
                <a:spLocks/>
              </p:cNvSpPr>
              <p:nvPr/>
            </p:nvSpPr>
            <p:spPr bwMode="auto">
              <a:xfrm>
                <a:off x="1001" y="3650"/>
                <a:ext cx="82" cy="111"/>
              </a:xfrm>
              <a:custGeom>
                <a:avLst/>
                <a:gdLst>
                  <a:gd name="T0" fmla="*/ 8 w 1879"/>
                  <a:gd name="T1" fmla="*/ 52 h 2542"/>
                  <a:gd name="T2" fmla="*/ 128 w 1879"/>
                  <a:gd name="T3" fmla="*/ 38 h 2542"/>
                  <a:gd name="T4" fmla="*/ 262 w 1879"/>
                  <a:gd name="T5" fmla="*/ 23 h 2542"/>
                  <a:gd name="T6" fmla="*/ 456 w 1879"/>
                  <a:gd name="T7" fmla="*/ 15 h 2542"/>
                  <a:gd name="T8" fmla="*/ 679 w 1879"/>
                  <a:gd name="T9" fmla="*/ 0 h 2542"/>
                  <a:gd name="T10" fmla="*/ 947 w 1879"/>
                  <a:gd name="T11" fmla="*/ 0 h 2542"/>
                  <a:gd name="T12" fmla="*/ 1253 w 1879"/>
                  <a:gd name="T13" fmla="*/ 7 h 2542"/>
                  <a:gd name="T14" fmla="*/ 1581 w 1879"/>
                  <a:gd name="T15" fmla="*/ 23 h 2542"/>
                  <a:gd name="T16" fmla="*/ 1699 w 1879"/>
                  <a:gd name="T17" fmla="*/ 1059 h 2542"/>
                  <a:gd name="T18" fmla="*/ 1796 w 1879"/>
                  <a:gd name="T19" fmla="*/ 1879 h 2542"/>
                  <a:gd name="T20" fmla="*/ 1841 w 1879"/>
                  <a:gd name="T21" fmla="*/ 2222 h 2542"/>
                  <a:gd name="T22" fmla="*/ 1879 w 1879"/>
                  <a:gd name="T23" fmla="*/ 2475 h 2542"/>
                  <a:gd name="T24" fmla="*/ 284 w 1879"/>
                  <a:gd name="T25" fmla="*/ 2542 h 2542"/>
                  <a:gd name="T26" fmla="*/ 232 w 1879"/>
                  <a:gd name="T27" fmla="*/ 2206 h 2542"/>
                  <a:gd name="T28" fmla="*/ 120 w 1879"/>
                  <a:gd name="T29" fmla="*/ 1431 h 2542"/>
                  <a:gd name="T30" fmla="*/ 68 w 1879"/>
                  <a:gd name="T31" fmla="*/ 991 h 2542"/>
                  <a:gd name="T32" fmla="*/ 23 w 1879"/>
                  <a:gd name="T33" fmla="*/ 589 h 2542"/>
                  <a:gd name="T34" fmla="*/ 8 w 1879"/>
                  <a:gd name="T35" fmla="*/ 410 h 2542"/>
                  <a:gd name="T36" fmla="*/ 0 w 1879"/>
                  <a:gd name="T37" fmla="*/ 261 h 2542"/>
                  <a:gd name="T38" fmla="*/ 0 w 1879"/>
                  <a:gd name="T39" fmla="*/ 142 h 2542"/>
                  <a:gd name="T40" fmla="*/ 8 w 1879"/>
                  <a:gd name="T41" fmla="*/ 52 h 2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79" h="2542">
                    <a:moveTo>
                      <a:pt x="8" y="52"/>
                    </a:moveTo>
                    <a:lnTo>
                      <a:pt x="128" y="38"/>
                    </a:lnTo>
                    <a:lnTo>
                      <a:pt x="262" y="23"/>
                    </a:lnTo>
                    <a:lnTo>
                      <a:pt x="456" y="15"/>
                    </a:lnTo>
                    <a:lnTo>
                      <a:pt x="679" y="0"/>
                    </a:lnTo>
                    <a:lnTo>
                      <a:pt x="947" y="0"/>
                    </a:lnTo>
                    <a:lnTo>
                      <a:pt x="1253" y="7"/>
                    </a:lnTo>
                    <a:lnTo>
                      <a:pt x="1581" y="23"/>
                    </a:lnTo>
                    <a:lnTo>
                      <a:pt x="1699" y="1059"/>
                    </a:lnTo>
                    <a:lnTo>
                      <a:pt x="1796" y="1879"/>
                    </a:lnTo>
                    <a:lnTo>
                      <a:pt x="1841" y="2222"/>
                    </a:lnTo>
                    <a:lnTo>
                      <a:pt x="1879" y="2475"/>
                    </a:lnTo>
                    <a:lnTo>
                      <a:pt x="284" y="2542"/>
                    </a:lnTo>
                    <a:lnTo>
                      <a:pt x="232" y="2206"/>
                    </a:lnTo>
                    <a:lnTo>
                      <a:pt x="120" y="1431"/>
                    </a:lnTo>
                    <a:lnTo>
                      <a:pt x="68" y="991"/>
                    </a:lnTo>
                    <a:lnTo>
                      <a:pt x="23" y="589"/>
                    </a:lnTo>
                    <a:lnTo>
                      <a:pt x="8" y="410"/>
                    </a:lnTo>
                    <a:lnTo>
                      <a:pt x="0" y="261"/>
                    </a:lnTo>
                    <a:lnTo>
                      <a:pt x="0" y="142"/>
                    </a:lnTo>
                    <a:lnTo>
                      <a:pt x="8" y="52"/>
                    </a:lnTo>
                    <a:close/>
                  </a:path>
                </a:pathLst>
              </a:custGeom>
              <a:solidFill>
                <a:srgbClr val="DF67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 name="Freeform 21"/>
              <p:cNvSpPr>
                <a:spLocks/>
              </p:cNvSpPr>
              <p:nvPr/>
            </p:nvSpPr>
            <p:spPr bwMode="auto">
              <a:xfrm>
                <a:off x="1063" y="3542"/>
                <a:ext cx="84" cy="111"/>
              </a:xfrm>
              <a:custGeom>
                <a:avLst/>
                <a:gdLst>
                  <a:gd name="T0" fmla="*/ 7 w 1914"/>
                  <a:gd name="T1" fmla="*/ 15 h 2556"/>
                  <a:gd name="T2" fmla="*/ 208 w 1914"/>
                  <a:gd name="T3" fmla="*/ 7 h 2556"/>
                  <a:gd name="T4" fmla="*/ 692 w 1914"/>
                  <a:gd name="T5" fmla="*/ 0 h 2556"/>
                  <a:gd name="T6" fmla="*/ 983 w 1914"/>
                  <a:gd name="T7" fmla="*/ 7 h 2556"/>
                  <a:gd name="T8" fmla="*/ 1265 w 1914"/>
                  <a:gd name="T9" fmla="*/ 15 h 2556"/>
                  <a:gd name="T10" fmla="*/ 1534 w 1914"/>
                  <a:gd name="T11" fmla="*/ 30 h 2556"/>
                  <a:gd name="T12" fmla="*/ 1646 w 1914"/>
                  <a:gd name="T13" fmla="*/ 45 h 2556"/>
                  <a:gd name="T14" fmla="*/ 1750 w 1914"/>
                  <a:gd name="T15" fmla="*/ 59 h 2556"/>
                  <a:gd name="T16" fmla="*/ 1810 w 1914"/>
                  <a:gd name="T17" fmla="*/ 1201 h 2556"/>
                  <a:gd name="T18" fmla="*/ 1862 w 1914"/>
                  <a:gd name="T19" fmla="*/ 2050 h 2556"/>
                  <a:gd name="T20" fmla="*/ 1891 w 1914"/>
                  <a:gd name="T21" fmla="*/ 2370 h 2556"/>
                  <a:gd name="T22" fmla="*/ 1914 w 1914"/>
                  <a:gd name="T23" fmla="*/ 2556 h 2556"/>
                  <a:gd name="T24" fmla="*/ 1742 w 1914"/>
                  <a:gd name="T25" fmla="*/ 2542 h 2556"/>
                  <a:gd name="T26" fmla="*/ 1317 w 1914"/>
                  <a:gd name="T27" fmla="*/ 2520 h 2556"/>
                  <a:gd name="T28" fmla="*/ 1042 w 1914"/>
                  <a:gd name="T29" fmla="*/ 2512 h 2556"/>
                  <a:gd name="T30" fmla="*/ 752 w 1914"/>
                  <a:gd name="T31" fmla="*/ 2512 h 2556"/>
                  <a:gd name="T32" fmla="*/ 454 w 1914"/>
                  <a:gd name="T33" fmla="*/ 2520 h 2556"/>
                  <a:gd name="T34" fmla="*/ 171 w 1914"/>
                  <a:gd name="T35" fmla="*/ 2542 h 2556"/>
                  <a:gd name="T36" fmla="*/ 140 w 1914"/>
                  <a:gd name="T37" fmla="*/ 2177 h 2556"/>
                  <a:gd name="T38" fmla="*/ 66 w 1914"/>
                  <a:gd name="T39" fmla="*/ 1357 h 2556"/>
                  <a:gd name="T40" fmla="*/ 29 w 1914"/>
                  <a:gd name="T41" fmla="*/ 910 h 2556"/>
                  <a:gd name="T42" fmla="*/ 7 w 1914"/>
                  <a:gd name="T43" fmla="*/ 499 h 2556"/>
                  <a:gd name="T44" fmla="*/ 0 w 1914"/>
                  <a:gd name="T45" fmla="*/ 187 h 2556"/>
                  <a:gd name="T46" fmla="*/ 0 w 1914"/>
                  <a:gd name="T47" fmla="*/ 82 h 2556"/>
                  <a:gd name="T48" fmla="*/ 7 w 1914"/>
                  <a:gd name="T49" fmla="*/ 15 h 2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14" h="2556">
                    <a:moveTo>
                      <a:pt x="7" y="15"/>
                    </a:moveTo>
                    <a:lnTo>
                      <a:pt x="208" y="7"/>
                    </a:lnTo>
                    <a:lnTo>
                      <a:pt x="692" y="0"/>
                    </a:lnTo>
                    <a:lnTo>
                      <a:pt x="983" y="7"/>
                    </a:lnTo>
                    <a:lnTo>
                      <a:pt x="1265" y="15"/>
                    </a:lnTo>
                    <a:lnTo>
                      <a:pt x="1534" y="30"/>
                    </a:lnTo>
                    <a:lnTo>
                      <a:pt x="1646" y="45"/>
                    </a:lnTo>
                    <a:lnTo>
                      <a:pt x="1750" y="59"/>
                    </a:lnTo>
                    <a:lnTo>
                      <a:pt x="1810" y="1201"/>
                    </a:lnTo>
                    <a:lnTo>
                      <a:pt x="1862" y="2050"/>
                    </a:lnTo>
                    <a:lnTo>
                      <a:pt x="1891" y="2370"/>
                    </a:lnTo>
                    <a:lnTo>
                      <a:pt x="1914" y="2556"/>
                    </a:lnTo>
                    <a:lnTo>
                      <a:pt x="1742" y="2542"/>
                    </a:lnTo>
                    <a:lnTo>
                      <a:pt x="1317" y="2520"/>
                    </a:lnTo>
                    <a:lnTo>
                      <a:pt x="1042" y="2512"/>
                    </a:lnTo>
                    <a:lnTo>
                      <a:pt x="752" y="2512"/>
                    </a:lnTo>
                    <a:lnTo>
                      <a:pt x="454" y="2520"/>
                    </a:lnTo>
                    <a:lnTo>
                      <a:pt x="171" y="2542"/>
                    </a:lnTo>
                    <a:lnTo>
                      <a:pt x="140" y="2177"/>
                    </a:lnTo>
                    <a:lnTo>
                      <a:pt x="66" y="1357"/>
                    </a:lnTo>
                    <a:lnTo>
                      <a:pt x="29" y="910"/>
                    </a:lnTo>
                    <a:lnTo>
                      <a:pt x="7" y="499"/>
                    </a:lnTo>
                    <a:lnTo>
                      <a:pt x="0" y="187"/>
                    </a:lnTo>
                    <a:lnTo>
                      <a:pt x="0" y="82"/>
                    </a:lnTo>
                    <a:lnTo>
                      <a:pt x="7" y="15"/>
                    </a:lnTo>
                    <a:close/>
                  </a:path>
                </a:pathLst>
              </a:custGeom>
              <a:solidFill>
                <a:srgbClr val="52B5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22"/>
              <p:cNvSpPr>
                <a:spLocks/>
              </p:cNvSpPr>
              <p:nvPr/>
            </p:nvSpPr>
            <p:spPr bwMode="auto">
              <a:xfrm>
                <a:off x="1072" y="3652"/>
                <a:ext cx="80" cy="50"/>
              </a:xfrm>
              <a:custGeom>
                <a:avLst/>
                <a:gdLst>
                  <a:gd name="T0" fmla="*/ 0 w 1841"/>
                  <a:gd name="T1" fmla="*/ 0 h 1163"/>
                  <a:gd name="T2" fmla="*/ 686 w 1841"/>
                  <a:gd name="T3" fmla="*/ 8 h 1163"/>
                  <a:gd name="T4" fmla="*/ 1260 w 1841"/>
                  <a:gd name="T5" fmla="*/ 22 h 1163"/>
                  <a:gd name="T6" fmla="*/ 1521 w 1841"/>
                  <a:gd name="T7" fmla="*/ 29 h 1163"/>
                  <a:gd name="T8" fmla="*/ 1730 w 1841"/>
                  <a:gd name="T9" fmla="*/ 37 h 1163"/>
                  <a:gd name="T10" fmla="*/ 1759 w 1841"/>
                  <a:gd name="T11" fmla="*/ 469 h 1163"/>
                  <a:gd name="T12" fmla="*/ 1796 w 1841"/>
                  <a:gd name="T13" fmla="*/ 842 h 1163"/>
                  <a:gd name="T14" fmla="*/ 1819 w 1841"/>
                  <a:gd name="T15" fmla="*/ 1013 h 1163"/>
                  <a:gd name="T16" fmla="*/ 1841 w 1841"/>
                  <a:gd name="T17" fmla="*/ 1163 h 1163"/>
                  <a:gd name="T18" fmla="*/ 1312 w 1841"/>
                  <a:gd name="T19" fmla="*/ 1140 h 1163"/>
                  <a:gd name="T20" fmla="*/ 746 w 1841"/>
                  <a:gd name="T21" fmla="*/ 1126 h 1163"/>
                  <a:gd name="T22" fmla="*/ 68 w 1841"/>
                  <a:gd name="T23" fmla="*/ 1119 h 1163"/>
                  <a:gd name="T24" fmla="*/ 54 w 1841"/>
                  <a:gd name="T25" fmla="*/ 1022 h 1163"/>
                  <a:gd name="T26" fmla="*/ 31 w 1841"/>
                  <a:gd name="T27" fmla="*/ 760 h 1163"/>
                  <a:gd name="T28" fmla="*/ 9 w 1841"/>
                  <a:gd name="T29" fmla="*/ 403 h 1163"/>
                  <a:gd name="T30" fmla="*/ 0 w 1841"/>
                  <a:gd name="T31" fmla="*/ 201 h 1163"/>
                  <a:gd name="T32" fmla="*/ 0 w 1841"/>
                  <a:gd name="T3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41" h="1163">
                    <a:moveTo>
                      <a:pt x="0" y="0"/>
                    </a:moveTo>
                    <a:lnTo>
                      <a:pt x="686" y="8"/>
                    </a:lnTo>
                    <a:lnTo>
                      <a:pt x="1260" y="22"/>
                    </a:lnTo>
                    <a:lnTo>
                      <a:pt x="1521" y="29"/>
                    </a:lnTo>
                    <a:lnTo>
                      <a:pt x="1730" y="37"/>
                    </a:lnTo>
                    <a:lnTo>
                      <a:pt x="1759" y="469"/>
                    </a:lnTo>
                    <a:lnTo>
                      <a:pt x="1796" y="842"/>
                    </a:lnTo>
                    <a:lnTo>
                      <a:pt x="1819" y="1013"/>
                    </a:lnTo>
                    <a:lnTo>
                      <a:pt x="1841" y="1163"/>
                    </a:lnTo>
                    <a:lnTo>
                      <a:pt x="1312" y="1140"/>
                    </a:lnTo>
                    <a:lnTo>
                      <a:pt x="746" y="1126"/>
                    </a:lnTo>
                    <a:lnTo>
                      <a:pt x="68" y="1119"/>
                    </a:lnTo>
                    <a:lnTo>
                      <a:pt x="54" y="1022"/>
                    </a:lnTo>
                    <a:lnTo>
                      <a:pt x="31" y="760"/>
                    </a:lnTo>
                    <a:lnTo>
                      <a:pt x="9" y="403"/>
                    </a:lnTo>
                    <a:lnTo>
                      <a:pt x="0" y="201"/>
                    </a:lnTo>
                    <a:lnTo>
                      <a:pt x="0" y="0"/>
                    </a:lnTo>
                    <a:close/>
                  </a:path>
                </a:pathLst>
              </a:custGeom>
              <a:solidFill>
                <a:srgbClr val="BDBE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23"/>
              <p:cNvSpPr>
                <a:spLocks/>
              </p:cNvSpPr>
              <p:nvPr/>
            </p:nvSpPr>
            <p:spPr bwMode="auto">
              <a:xfrm>
                <a:off x="1134" y="3379"/>
                <a:ext cx="72" cy="116"/>
              </a:xfrm>
              <a:custGeom>
                <a:avLst/>
                <a:gdLst>
                  <a:gd name="T0" fmla="*/ 0 w 1654"/>
                  <a:gd name="T1" fmla="*/ 16 h 2669"/>
                  <a:gd name="T2" fmla="*/ 22 w 1654"/>
                  <a:gd name="T3" fmla="*/ 1081 h 2669"/>
                  <a:gd name="T4" fmla="*/ 37 w 1654"/>
                  <a:gd name="T5" fmla="*/ 1924 h 2669"/>
                  <a:gd name="T6" fmla="*/ 52 w 1654"/>
                  <a:gd name="T7" fmla="*/ 2282 h 2669"/>
                  <a:gd name="T8" fmla="*/ 67 w 1654"/>
                  <a:gd name="T9" fmla="*/ 2549 h 2669"/>
                  <a:gd name="T10" fmla="*/ 283 w 1654"/>
                  <a:gd name="T11" fmla="*/ 2549 h 2669"/>
                  <a:gd name="T12" fmla="*/ 768 w 1654"/>
                  <a:gd name="T13" fmla="*/ 2572 h 2669"/>
                  <a:gd name="T14" fmla="*/ 1043 w 1654"/>
                  <a:gd name="T15" fmla="*/ 2587 h 2669"/>
                  <a:gd name="T16" fmla="*/ 1304 w 1654"/>
                  <a:gd name="T17" fmla="*/ 2610 h 2669"/>
                  <a:gd name="T18" fmla="*/ 1512 w 1654"/>
                  <a:gd name="T19" fmla="*/ 2639 h 2669"/>
                  <a:gd name="T20" fmla="*/ 1595 w 1654"/>
                  <a:gd name="T21" fmla="*/ 2655 h 2669"/>
                  <a:gd name="T22" fmla="*/ 1654 w 1654"/>
                  <a:gd name="T23" fmla="*/ 2669 h 2669"/>
                  <a:gd name="T24" fmla="*/ 1631 w 1654"/>
                  <a:gd name="T25" fmla="*/ 2400 h 2669"/>
                  <a:gd name="T26" fmla="*/ 1586 w 1654"/>
                  <a:gd name="T27" fmla="*/ 1745 h 2669"/>
                  <a:gd name="T28" fmla="*/ 1534 w 1654"/>
                  <a:gd name="T29" fmla="*/ 903 h 2669"/>
                  <a:gd name="T30" fmla="*/ 1520 w 1654"/>
                  <a:gd name="T31" fmla="*/ 478 h 2669"/>
                  <a:gd name="T32" fmla="*/ 1505 w 1654"/>
                  <a:gd name="T33" fmla="*/ 97 h 2669"/>
                  <a:gd name="T34" fmla="*/ 1311 w 1654"/>
                  <a:gd name="T35" fmla="*/ 75 h 2669"/>
                  <a:gd name="T36" fmla="*/ 856 w 1654"/>
                  <a:gd name="T37" fmla="*/ 38 h 2669"/>
                  <a:gd name="T38" fmla="*/ 603 w 1654"/>
                  <a:gd name="T39" fmla="*/ 16 h 2669"/>
                  <a:gd name="T40" fmla="*/ 357 w 1654"/>
                  <a:gd name="T41" fmla="*/ 7 h 2669"/>
                  <a:gd name="T42" fmla="*/ 149 w 1654"/>
                  <a:gd name="T43" fmla="*/ 0 h 2669"/>
                  <a:gd name="T44" fmla="*/ 67 w 1654"/>
                  <a:gd name="T45" fmla="*/ 7 h 2669"/>
                  <a:gd name="T46" fmla="*/ 0 w 1654"/>
                  <a:gd name="T47" fmla="*/ 16 h 2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54" h="2669">
                    <a:moveTo>
                      <a:pt x="0" y="16"/>
                    </a:moveTo>
                    <a:lnTo>
                      <a:pt x="22" y="1081"/>
                    </a:lnTo>
                    <a:lnTo>
                      <a:pt x="37" y="1924"/>
                    </a:lnTo>
                    <a:lnTo>
                      <a:pt x="52" y="2282"/>
                    </a:lnTo>
                    <a:lnTo>
                      <a:pt x="67" y="2549"/>
                    </a:lnTo>
                    <a:lnTo>
                      <a:pt x="283" y="2549"/>
                    </a:lnTo>
                    <a:lnTo>
                      <a:pt x="768" y="2572"/>
                    </a:lnTo>
                    <a:lnTo>
                      <a:pt x="1043" y="2587"/>
                    </a:lnTo>
                    <a:lnTo>
                      <a:pt x="1304" y="2610"/>
                    </a:lnTo>
                    <a:lnTo>
                      <a:pt x="1512" y="2639"/>
                    </a:lnTo>
                    <a:lnTo>
                      <a:pt x="1595" y="2655"/>
                    </a:lnTo>
                    <a:lnTo>
                      <a:pt x="1654" y="2669"/>
                    </a:lnTo>
                    <a:lnTo>
                      <a:pt x="1631" y="2400"/>
                    </a:lnTo>
                    <a:lnTo>
                      <a:pt x="1586" y="1745"/>
                    </a:lnTo>
                    <a:lnTo>
                      <a:pt x="1534" y="903"/>
                    </a:lnTo>
                    <a:lnTo>
                      <a:pt x="1520" y="478"/>
                    </a:lnTo>
                    <a:lnTo>
                      <a:pt x="1505" y="97"/>
                    </a:lnTo>
                    <a:lnTo>
                      <a:pt x="1311" y="75"/>
                    </a:lnTo>
                    <a:lnTo>
                      <a:pt x="856" y="38"/>
                    </a:lnTo>
                    <a:lnTo>
                      <a:pt x="603" y="16"/>
                    </a:lnTo>
                    <a:lnTo>
                      <a:pt x="357" y="7"/>
                    </a:lnTo>
                    <a:lnTo>
                      <a:pt x="149" y="0"/>
                    </a:lnTo>
                    <a:lnTo>
                      <a:pt x="67" y="7"/>
                    </a:lnTo>
                    <a:lnTo>
                      <a:pt x="0" y="16"/>
                    </a:lnTo>
                    <a:close/>
                  </a:path>
                </a:pathLst>
              </a:custGeom>
              <a:solidFill>
                <a:srgbClr val="A8D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24"/>
              <p:cNvSpPr>
                <a:spLocks/>
              </p:cNvSpPr>
              <p:nvPr/>
            </p:nvSpPr>
            <p:spPr bwMode="auto">
              <a:xfrm>
                <a:off x="868" y="3655"/>
                <a:ext cx="70" cy="59"/>
              </a:xfrm>
              <a:custGeom>
                <a:avLst/>
                <a:gdLst>
                  <a:gd name="T0" fmla="*/ 1498 w 1609"/>
                  <a:gd name="T1" fmla="*/ 38 h 1365"/>
                  <a:gd name="T2" fmla="*/ 1505 w 1609"/>
                  <a:gd name="T3" fmla="*/ 165 h 1365"/>
                  <a:gd name="T4" fmla="*/ 1519 w 1609"/>
                  <a:gd name="T5" fmla="*/ 463 h 1365"/>
                  <a:gd name="T6" fmla="*/ 1557 w 1609"/>
                  <a:gd name="T7" fmla="*/ 851 h 1365"/>
                  <a:gd name="T8" fmla="*/ 1580 w 1609"/>
                  <a:gd name="T9" fmla="*/ 1045 h 1365"/>
                  <a:gd name="T10" fmla="*/ 1609 w 1609"/>
                  <a:gd name="T11" fmla="*/ 1223 h 1365"/>
                  <a:gd name="T12" fmla="*/ 1415 w 1609"/>
                  <a:gd name="T13" fmla="*/ 1230 h 1365"/>
                  <a:gd name="T14" fmla="*/ 968 w 1609"/>
                  <a:gd name="T15" fmla="*/ 1260 h 1365"/>
                  <a:gd name="T16" fmla="*/ 715 w 1609"/>
                  <a:gd name="T17" fmla="*/ 1275 h 1365"/>
                  <a:gd name="T18" fmla="*/ 469 w 1609"/>
                  <a:gd name="T19" fmla="*/ 1305 h 1365"/>
                  <a:gd name="T20" fmla="*/ 261 w 1609"/>
                  <a:gd name="T21" fmla="*/ 1327 h 1365"/>
                  <a:gd name="T22" fmla="*/ 179 w 1609"/>
                  <a:gd name="T23" fmla="*/ 1350 h 1365"/>
                  <a:gd name="T24" fmla="*/ 119 w 1609"/>
                  <a:gd name="T25" fmla="*/ 1365 h 1365"/>
                  <a:gd name="T26" fmla="*/ 97 w 1609"/>
                  <a:gd name="T27" fmla="*/ 1194 h 1365"/>
                  <a:gd name="T28" fmla="*/ 44 w 1609"/>
                  <a:gd name="T29" fmla="*/ 806 h 1365"/>
                  <a:gd name="T30" fmla="*/ 23 w 1609"/>
                  <a:gd name="T31" fmla="*/ 582 h 1365"/>
                  <a:gd name="T32" fmla="*/ 7 w 1609"/>
                  <a:gd name="T33" fmla="*/ 366 h 1365"/>
                  <a:gd name="T34" fmla="*/ 0 w 1609"/>
                  <a:gd name="T35" fmla="*/ 187 h 1365"/>
                  <a:gd name="T36" fmla="*/ 0 w 1609"/>
                  <a:gd name="T37" fmla="*/ 113 h 1365"/>
                  <a:gd name="T38" fmla="*/ 0 w 1609"/>
                  <a:gd name="T39" fmla="*/ 52 h 1365"/>
                  <a:gd name="T40" fmla="*/ 172 w 1609"/>
                  <a:gd name="T41" fmla="*/ 38 h 1365"/>
                  <a:gd name="T42" fmla="*/ 588 w 1609"/>
                  <a:gd name="T43" fmla="*/ 8 h 1365"/>
                  <a:gd name="T44" fmla="*/ 834 w 1609"/>
                  <a:gd name="T45" fmla="*/ 0 h 1365"/>
                  <a:gd name="T46" fmla="*/ 1080 w 1609"/>
                  <a:gd name="T47" fmla="*/ 0 h 1365"/>
                  <a:gd name="T48" fmla="*/ 1304 w 1609"/>
                  <a:gd name="T49" fmla="*/ 8 h 1365"/>
                  <a:gd name="T50" fmla="*/ 1408 w 1609"/>
                  <a:gd name="T51" fmla="*/ 23 h 1365"/>
                  <a:gd name="T52" fmla="*/ 1498 w 1609"/>
                  <a:gd name="T53" fmla="*/ 38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9" h="1365">
                    <a:moveTo>
                      <a:pt x="1498" y="38"/>
                    </a:moveTo>
                    <a:lnTo>
                      <a:pt x="1505" y="165"/>
                    </a:lnTo>
                    <a:lnTo>
                      <a:pt x="1519" y="463"/>
                    </a:lnTo>
                    <a:lnTo>
                      <a:pt x="1557" y="851"/>
                    </a:lnTo>
                    <a:lnTo>
                      <a:pt x="1580" y="1045"/>
                    </a:lnTo>
                    <a:lnTo>
                      <a:pt x="1609" y="1223"/>
                    </a:lnTo>
                    <a:lnTo>
                      <a:pt x="1415" y="1230"/>
                    </a:lnTo>
                    <a:lnTo>
                      <a:pt x="968" y="1260"/>
                    </a:lnTo>
                    <a:lnTo>
                      <a:pt x="715" y="1275"/>
                    </a:lnTo>
                    <a:lnTo>
                      <a:pt x="469" y="1305"/>
                    </a:lnTo>
                    <a:lnTo>
                      <a:pt x="261" y="1327"/>
                    </a:lnTo>
                    <a:lnTo>
                      <a:pt x="179" y="1350"/>
                    </a:lnTo>
                    <a:lnTo>
                      <a:pt x="119" y="1365"/>
                    </a:lnTo>
                    <a:lnTo>
                      <a:pt x="97" y="1194"/>
                    </a:lnTo>
                    <a:lnTo>
                      <a:pt x="44" y="806"/>
                    </a:lnTo>
                    <a:lnTo>
                      <a:pt x="23" y="582"/>
                    </a:lnTo>
                    <a:lnTo>
                      <a:pt x="7" y="366"/>
                    </a:lnTo>
                    <a:lnTo>
                      <a:pt x="0" y="187"/>
                    </a:lnTo>
                    <a:lnTo>
                      <a:pt x="0" y="113"/>
                    </a:lnTo>
                    <a:lnTo>
                      <a:pt x="0" y="52"/>
                    </a:lnTo>
                    <a:lnTo>
                      <a:pt x="172" y="38"/>
                    </a:lnTo>
                    <a:lnTo>
                      <a:pt x="588" y="8"/>
                    </a:lnTo>
                    <a:lnTo>
                      <a:pt x="834" y="0"/>
                    </a:lnTo>
                    <a:lnTo>
                      <a:pt x="1080" y="0"/>
                    </a:lnTo>
                    <a:lnTo>
                      <a:pt x="1304" y="8"/>
                    </a:lnTo>
                    <a:lnTo>
                      <a:pt x="1408" y="23"/>
                    </a:lnTo>
                    <a:lnTo>
                      <a:pt x="1498" y="38"/>
                    </a:lnTo>
                    <a:close/>
                  </a:path>
                </a:pathLst>
              </a:custGeom>
              <a:solidFill>
                <a:srgbClr val="E98C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25"/>
              <p:cNvSpPr>
                <a:spLocks/>
              </p:cNvSpPr>
              <p:nvPr/>
            </p:nvSpPr>
            <p:spPr bwMode="auto">
              <a:xfrm>
                <a:off x="751" y="3270"/>
                <a:ext cx="455" cy="64"/>
              </a:xfrm>
              <a:custGeom>
                <a:avLst/>
                <a:gdLst>
                  <a:gd name="T0" fmla="*/ 7 w 10460"/>
                  <a:gd name="T1" fmla="*/ 1417 h 1462"/>
                  <a:gd name="T2" fmla="*/ 224 w 10460"/>
                  <a:gd name="T3" fmla="*/ 1395 h 1462"/>
                  <a:gd name="T4" fmla="*/ 850 w 10460"/>
                  <a:gd name="T5" fmla="*/ 1350 h 1462"/>
                  <a:gd name="T6" fmla="*/ 1297 w 10460"/>
                  <a:gd name="T7" fmla="*/ 1320 h 1462"/>
                  <a:gd name="T8" fmla="*/ 1826 w 10460"/>
                  <a:gd name="T9" fmla="*/ 1283 h 1462"/>
                  <a:gd name="T10" fmla="*/ 2437 w 10460"/>
                  <a:gd name="T11" fmla="*/ 1253 h 1462"/>
                  <a:gd name="T12" fmla="*/ 3115 w 10460"/>
                  <a:gd name="T13" fmla="*/ 1231 h 1462"/>
                  <a:gd name="T14" fmla="*/ 3859 w 10460"/>
                  <a:gd name="T15" fmla="*/ 1216 h 1462"/>
                  <a:gd name="T16" fmla="*/ 4657 w 10460"/>
                  <a:gd name="T17" fmla="*/ 1201 h 1462"/>
                  <a:gd name="T18" fmla="*/ 5514 w 10460"/>
                  <a:gd name="T19" fmla="*/ 1208 h 1462"/>
                  <a:gd name="T20" fmla="*/ 6416 w 10460"/>
                  <a:gd name="T21" fmla="*/ 1223 h 1462"/>
                  <a:gd name="T22" fmla="*/ 7354 w 10460"/>
                  <a:gd name="T23" fmla="*/ 1253 h 1462"/>
                  <a:gd name="T24" fmla="*/ 7839 w 10460"/>
                  <a:gd name="T25" fmla="*/ 1275 h 1462"/>
                  <a:gd name="T26" fmla="*/ 8338 w 10460"/>
                  <a:gd name="T27" fmla="*/ 1305 h 1462"/>
                  <a:gd name="T28" fmla="*/ 8837 w 10460"/>
                  <a:gd name="T29" fmla="*/ 1335 h 1462"/>
                  <a:gd name="T30" fmla="*/ 9335 w 10460"/>
                  <a:gd name="T31" fmla="*/ 1372 h 1462"/>
                  <a:gd name="T32" fmla="*/ 9850 w 10460"/>
                  <a:gd name="T33" fmla="*/ 1417 h 1462"/>
                  <a:gd name="T34" fmla="*/ 10365 w 10460"/>
                  <a:gd name="T35" fmla="*/ 1462 h 1462"/>
                  <a:gd name="T36" fmla="*/ 10394 w 10460"/>
                  <a:gd name="T37" fmla="*/ 985 h 1462"/>
                  <a:gd name="T38" fmla="*/ 10424 w 10460"/>
                  <a:gd name="T39" fmla="*/ 575 h 1462"/>
                  <a:gd name="T40" fmla="*/ 10460 w 10460"/>
                  <a:gd name="T41" fmla="*/ 217 h 1462"/>
                  <a:gd name="T42" fmla="*/ 10178 w 10460"/>
                  <a:gd name="T43" fmla="*/ 194 h 1462"/>
                  <a:gd name="T44" fmla="*/ 9403 w 10460"/>
                  <a:gd name="T45" fmla="*/ 149 h 1462"/>
                  <a:gd name="T46" fmla="*/ 8859 w 10460"/>
                  <a:gd name="T47" fmla="*/ 120 h 1462"/>
                  <a:gd name="T48" fmla="*/ 8233 w 10460"/>
                  <a:gd name="T49" fmla="*/ 83 h 1462"/>
                  <a:gd name="T50" fmla="*/ 7532 w 10460"/>
                  <a:gd name="T51" fmla="*/ 53 h 1462"/>
                  <a:gd name="T52" fmla="*/ 6773 w 10460"/>
                  <a:gd name="T53" fmla="*/ 31 h 1462"/>
                  <a:gd name="T54" fmla="*/ 5968 w 10460"/>
                  <a:gd name="T55" fmla="*/ 16 h 1462"/>
                  <a:gd name="T56" fmla="*/ 5119 w 10460"/>
                  <a:gd name="T57" fmla="*/ 0 h 1462"/>
                  <a:gd name="T58" fmla="*/ 4254 w 10460"/>
                  <a:gd name="T59" fmla="*/ 9 h 1462"/>
                  <a:gd name="T60" fmla="*/ 3382 w 10460"/>
                  <a:gd name="T61" fmla="*/ 23 h 1462"/>
                  <a:gd name="T62" fmla="*/ 2944 w 10460"/>
                  <a:gd name="T63" fmla="*/ 38 h 1462"/>
                  <a:gd name="T64" fmla="*/ 2512 w 10460"/>
                  <a:gd name="T65" fmla="*/ 53 h 1462"/>
                  <a:gd name="T66" fmla="*/ 2079 w 10460"/>
                  <a:gd name="T67" fmla="*/ 75 h 1462"/>
                  <a:gd name="T68" fmla="*/ 1654 w 10460"/>
                  <a:gd name="T69" fmla="*/ 106 h 1462"/>
                  <a:gd name="T70" fmla="*/ 1238 w 10460"/>
                  <a:gd name="T71" fmla="*/ 135 h 1462"/>
                  <a:gd name="T72" fmla="*/ 827 w 10460"/>
                  <a:gd name="T73" fmla="*/ 172 h 1462"/>
                  <a:gd name="T74" fmla="*/ 425 w 10460"/>
                  <a:gd name="T75" fmla="*/ 217 h 1462"/>
                  <a:gd name="T76" fmla="*/ 38 w 10460"/>
                  <a:gd name="T77" fmla="*/ 269 h 1462"/>
                  <a:gd name="T78" fmla="*/ 30 w 10460"/>
                  <a:gd name="T79" fmla="*/ 343 h 1462"/>
                  <a:gd name="T80" fmla="*/ 16 w 10460"/>
                  <a:gd name="T81" fmla="*/ 560 h 1462"/>
                  <a:gd name="T82" fmla="*/ 0 w 10460"/>
                  <a:gd name="T83" fmla="*/ 925 h 1462"/>
                  <a:gd name="T84" fmla="*/ 0 w 10460"/>
                  <a:gd name="T85" fmla="*/ 1156 h 1462"/>
                  <a:gd name="T86" fmla="*/ 7 w 10460"/>
                  <a:gd name="T87" fmla="*/ 1417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460" h="1462">
                    <a:moveTo>
                      <a:pt x="7" y="1417"/>
                    </a:moveTo>
                    <a:lnTo>
                      <a:pt x="224" y="1395"/>
                    </a:lnTo>
                    <a:lnTo>
                      <a:pt x="850" y="1350"/>
                    </a:lnTo>
                    <a:lnTo>
                      <a:pt x="1297" y="1320"/>
                    </a:lnTo>
                    <a:lnTo>
                      <a:pt x="1826" y="1283"/>
                    </a:lnTo>
                    <a:lnTo>
                      <a:pt x="2437" y="1253"/>
                    </a:lnTo>
                    <a:lnTo>
                      <a:pt x="3115" y="1231"/>
                    </a:lnTo>
                    <a:lnTo>
                      <a:pt x="3859" y="1216"/>
                    </a:lnTo>
                    <a:lnTo>
                      <a:pt x="4657" y="1201"/>
                    </a:lnTo>
                    <a:lnTo>
                      <a:pt x="5514" y="1208"/>
                    </a:lnTo>
                    <a:lnTo>
                      <a:pt x="6416" y="1223"/>
                    </a:lnTo>
                    <a:lnTo>
                      <a:pt x="7354" y="1253"/>
                    </a:lnTo>
                    <a:lnTo>
                      <a:pt x="7839" y="1275"/>
                    </a:lnTo>
                    <a:lnTo>
                      <a:pt x="8338" y="1305"/>
                    </a:lnTo>
                    <a:lnTo>
                      <a:pt x="8837" y="1335"/>
                    </a:lnTo>
                    <a:lnTo>
                      <a:pt x="9335" y="1372"/>
                    </a:lnTo>
                    <a:lnTo>
                      <a:pt x="9850" y="1417"/>
                    </a:lnTo>
                    <a:lnTo>
                      <a:pt x="10365" y="1462"/>
                    </a:lnTo>
                    <a:lnTo>
                      <a:pt x="10394" y="985"/>
                    </a:lnTo>
                    <a:lnTo>
                      <a:pt x="10424" y="575"/>
                    </a:lnTo>
                    <a:lnTo>
                      <a:pt x="10460" y="217"/>
                    </a:lnTo>
                    <a:lnTo>
                      <a:pt x="10178" y="194"/>
                    </a:lnTo>
                    <a:lnTo>
                      <a:pt x="9403" y="149"/>
                    </a:lnTo>
                    <a:lnTo>
                      <a:pt x="8859" y="120"/>
                    </a:lnTo>
                    <a:lnTo>
                      <a:pt x="8233" y="83"/>
                    </a:lnTo>
                    <a:lnTo>
                      <a:pt x="7532" y="53"/>
                    </a:lnTo>
                    <a:lnTo>
                      <a:pt x="6773" y="31"/>
                    </a:lnTo>
                    <a:lnTo>
                      <a:pt x="5968" y="16"/>
                    </a:lnTo>
                    <a:lnTo>
                      <a:pt x="5119" y="0"/>
                    </a:lnTo>
                    <a:lnTo>
                      <a:pt x="4254" y="9"/>
                    </a:lnTo>
                    <a:lnTo>
                      <a:pt x="3382" y="23"/>
                    </a:lnTo>
                    <a:lnTo>
                      <a:pt x="2944" y="38"/>
                    </a:lnTo>
                    <a:lnTo>
                      <a:pt x="2512" y="53"/>
                    </a:lnTo>
                    <a:lnTo>
                      <a:pt x="2079" y="75"/>
                    </a:lnTo>
                    <a:lnTo>
                      <a:pt x="1654" y="106"/>
                    </a:lnTo>
                    <a:lnTo>
                      <a:pt x="1238" y="135"/>
                    </a:lnTo>
                    <a:lnTo>
                      <a:pt x="827" y="172"/>
                    </a:lnTo>
                    <a:lnTo>
                      <a:pt x="425" y="217"/>
                    </a:lnTo>
                    <a:lnTo>
                      <a:pt x="38" y="269"/>
                    </a:lnTo>
                    <a:lnTo>
                      <a:pt x="30" y="343"/>
                    </a:lnTo>
                    <a:lnTo>
                      <a:pt x="16" y="560"/>
                    </a:lnTo>
                    <a:lnTo>
                      <a:pt x="0" y="925"/>
                    </a:lnTo>
                    <a:lnTo>
                      <a:pt x="0" y="1156"/>
                    </a:lnTo>
                    <a:lnTo>
                      <a:pt x="7" y="1417"/>
                    </a:lnTo>
                    <a:close/>
                  </a:path>
                </a:pathLst>
              </a:custGeom>
              <a:solidFill>
                <a:srgbClr val="B2D34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26"/>
              <p:cNvSpPr>
                <a:spLocks/>
              </p:cNvSpPr>
              <p:nvPr/>
            </p:nvSpPr>
            <p:spPr bwMode="auto">
              <a:xfrm>
                <a:off x="751" y="3328"/>
                <a:ext cx="63" cy="452"/>
              </a:xfrm>
              <a:custGeom>
                <a:avLst/>
                <a:gdLst>
                  <a:gd name="T0" fmla="*/ 723 w 1446"/>
                  <a:gd name="T1" fmla="*/ 0 h 10376"/>
                  <a:gd name="T2" fmla="*/ 731 w 1446"/>
                  <a:gd name="T3" fmla="*/ 268 h 10376"/>
                  <a:gd name="T4" fmla="*/ 754 w 1446"/>
                  <a:gd name="T5" fmla="*/ 1006 h 10376"/>
                  <a:gd name="T6" fmla="*/ 791 w 1446"/>
                  <a:gd name="T7" fmla="*/ 2132 h 10376"/>
                  <a:gd name="T8" fmla="*/ 858 w 1446"/>
                  <a:gd name="T9" fmla="*/ 3541 h 10376"/>
                  <a:gd name="T10" fmla="*/ 902 w 1446"/>
                  <a:gd name="T11" fmla="*/ 4331 h 10376"/>
                  <a:gd name="T12" fmla="*/ 947 w 1446"/>
                  <a:gd name="T13" fmla="*/ 5158 h 10376"/>
                  <a:gd name="T14" fmla="*/ 1007 w 1446"/>
                  <a:gd name="T15" fmla="*/ 6009 h 10376"/>
                  <a:gd name="T16" fmla="*/ 1073 w 1446"/>
                  <a:gd name="T17" fmla="*/ 6873 h 10376"/>
                  <a:gd name="T18" fmla="*/ 1156 w 1446"/>
                  <a:gd name="T19" fmla="*/ 7745 h 10376"/>
                  <a:gd name="T20" fmla="*/ 1245 w 1446"/>
                  <a:gd name="T21" fmla="*/ 8617 h 10376"/>
                  <a:gd name="T22" fmla="*/ 1342 w 1446"/>
                  <a:gd name="T23" fmla="*/ 9459 h 10376"/>
                  <a:gd name="T24" fmla="*/ 1446 w 1446"/>
                  <a:gd name="T25" fmla="*/ 10280 h 10376"/>
                  <a:gd name="T26" fmla="*/ 1267 w 1446"/>
                  <a:gd name="T27" fmla="*/ 10310 h 10376"/>
                  <a:gd name="T28" fmla="*/ 1066 w 1446"/>
                  <a:gd name="T29" fmla="*/ 10339 h 10376"/>
                  <a:gd name="T30" fmla="*/ 798 w 1446"/>
                  <a:gd name="T31" fmla="*/ 10376 h 10376"/>
                  <a:gd name="T32" fmla="*/ 768 w 1446"/>
                  <a:gd name="T33" fmla="*/ 10123 h 10376"/>
                  <a:gd name="T34" fmla="*/ 671 w 1446"/>
                  <a:gd name="T35" fmla="*/ 9415 h 10376"/>
                  <a:gd name="T36" fmla="*/ 537 w 1446"/>
                  <a:gd name="T37" fmla="*/ 8334 h 10376"/>
                  <a:gd name="T38" fmla="*/ 470 w 1446"/>
                  <a:gd name="T39" fmla="*/ 7678 h 10376"/>
                  <a:gd name="T40" fmla="*/ 388 w 1446"/>
                  <a:gd name="T41" fmla="*/ 6962 h 10376"/>
                  <a:gd name="T42" fmla="*/ 314 w 1446"/>
                  <a:gd name="T43" fmla="*/ 6187 h 10376"/>
                  <a:gd name="T44" fmla="*/ 239 w 1446"/>
                  <a:gd name="T45" fmla="*/ 5367 h 10376"/>
                  <a:gd name="T46" fmla="*/ 172 w 1446"/>
                  <a:gd name="T47" fmla="*/ 4517 h 10376"/>
                  <a:gd name="T48" fmla="*/ 113 w 1446"/>
                  <a:gd name="T49" fmla="*/ 3638 h 10376"/>
                  <a:gd name="T50" fmla="*/ 61 w 1446"/>
                  <a:gd name="T51" fmla="*/ 2751 h 10376"/>
                  <a:gd name="T52" fmla="*/ 23 w 1446"/>
                  <a:gd name="T53" fmla="*/ 1849 h 10376"/>
                  <a:gd name="T54" fmla="*/ 0 w 1446"/>
                  <a:gd name="T55" fmla="*/ 961 h 10376"/>
                  <a:gd name="T56" fmla="*/ 0 w 1446"/>
                  <a:gd name="T57" fmla="*/ 522 h 10376"/>
                  <a:gd name="T58" fmla="*/ 0 w 1446"/>
                  <a:gd name="T59" fmla="*/ 82 h 10376"/>
                  <a:gd name="T60" fmla="*/ 723 w 1446"/>
                  <a:gd name="T61" fmla="*/ 0 h 10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46" h="10376">
                    <a:moveTo>
                      <a:pt x="723" y="0"/>
                    </a:moveTo>
                    <a:lnTo>
                      <a:pt x="731" y="268"/>
                    </a:lnTo>
                    <a:lnTo>
                      <a:pt x="754" y="1006"/>
                    </a:lnTo>
                    <a:lnTo>
                      <a:pt x="791" y="2132"/>
                    </a:lnTo>
                    <a:lnTo>
                      <a:pt x="858" y="3541"/>
                    </a:lnTo>
                    <a:lnTo>
                      <a:pt x="902" y="4331"/>
                    </a:lnTo>
                    <a:lnTo>
                      <a:pt x="947" y="5158"/>
                    </a:lnTo>
                    <a:lnTo>
                      <a:pt x="1007" y="6009"/>
                    </a:lnTo>
                    <a:lnTo>
                      <a:pt x="1073" y="6873"/>
                    </a:lnTo>
                    <a:lnTo>
                      <a:pt x="1156" y="7745"/>
                    </a:lnTo>
                    <a:lnTo>
                      <a:pt x="1245" y="8617"/>
                    </a:lnTo>
                    <a:lnTo>
                      <a:pt x="1342" y="9459"/>
                    </a:lnTo>
                    <a:lnTo>
                      <a:pt x="1446" y="10280"/>
                    </a:lnTo>
                    <a:lnTo>
                      <a:pt x="1267" y="10310"/>
                    </a:lnTo>
                    <a:lnTo>
                      <a:pt x="1066" y="10339"/>
                    </a:lnTo>
                    <a:lnTo>
                      <a:pt x="798" y="10376"/>
                    </a:lnTo>
                    <a:lnTo>
                      <a:pt x="768" y="10123"/>
                    </a:lnTo>
                    <a:lnTo>
                      <a:pt x="671" y="9415"/>
                    </a:lnTo>
                    <a:lnTo>
                      <a:pt x="537" y="8334"/>
                    </a:lnTo>
                    <a:lnTo>
                      <a:pt x="470" y="7678"/>
                    </a:lnTo>
                    <a:lnTo>
                      <a:pt x="388" y="6962"/>
                    </a:lnTo>
                    <a:lnTo>
                      <a:pt x="314" y="6187"/>
                    </a:lnTo>
                    <a:lnTo>
                      <a:pt x="239" y="5367"/>
                    </a:lnTo>
                    <a:lnTo>
                      <a:pt x="172" y="4517"/>
                    </a:lnTo>
                    <a:lnTo>
                      <a:pt x="113" y="3638"/>
                    </a:lnTo>
                    <a:lnTo>
                      <a:pt x="61" y="2751"/>
                    </a:lnTo>
                    <a:lnTo>
                      <a:pt x="23" y="1849"/>
                    </a:lnTo>
                    <a:lnTo>
                      <a:pt x="0" y="961"/>
                    </a:lnTo>
                    <a:lnTo>
                      <a:pt x="0" y="522"/>
                    </a:lnTo>
                    <a:lnTo>
                      <a:pt x="0" y="82"/>
                    </a:lnTo>
                    <a:lnTo>
                      <a:pt x="723" y="0"/>
                    </a:lnTo>
                    <a:close/>
                  </a:path>
                </a:pathLst>
              </a:custGeom>
              <a:solidFill>
                <a:srgbClr val="DB38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27"/>
              <p:cNvSpPr>
                <a:spLocks/>
              </p:cNvSpPr>
              <p:nvPr/>
            </p:nvSpPr>
            <p:spPr bwMode="auto">
              <a:xfrm>
                <a:off x="793" y="3284"/>
                <a:ext cx="38" cy="39"/>
              </a:xfrm>
              <a:custGeom>
                <a:avLst/>
                <a:gdLst>
                  <a:gd name="T0" fmla="*/ 805 w 886"/>
                  <a:gd name="T1" fmla="*/ 873 h 887"/>
                  <a:gd name="T2" fmla="*/ 768 w 886"/>
                  <a:gd name="T3" fmla="*/ 821 h 887"/>
                  <a:gd name="T4" fmla="*/ 730 w 886"/>
                  <a:gd name="T5" fmla="*/ 672 h 887"/>
                  <a:gd name="T6" fmla="*/ 656 w 886"/>
                  <a:gd name="T7" fmla="*/ 284 h 887"/>
                  <a:gd name="T8" fmla="*/ 522 w 886"/>
                  <a:gd name="T9" fmla="*/ 724 h 887"/>
                  <a:gd name="T10" fmla="*/ 477 w 886"/>
                  <a:gd name="T11" fmla="*/ 828 h 887"/>
                  <a:gd name="T12" fmla="*/ 454 w 886"/>
                  <a:gd name="T13" fmla="*/ 858 h 887"/>
                  <a:gd name="T14" fmla="*/ 418 w 886"/>
                  <a:gd name="T15" fmla="*/ 865 h 887"/>
                  <a:gd name="T16" fmla="*/ 387 w 886"/>
                  <a:gd name="T17" fmla="*/ 858 h 887"/>
                  <a:gd name="T18" fmla="*/ 343 w 886"/>
                  <a:gd name="T19" fmla="*/ 776 h 887"/>
                  <a:gd name="T20" fmla="*/ 269 w 886"/>
                  <a:gd name="T21" fmla="*/ 514 h 887"/>
                  <a:gd name="T22" fmla="*/ 201 w 886"/>
                  <a:gd name="T23" fmla="*/ 403 h 887"/>
                  <a:gd name="T24" fmla="*/ 134 w 886"/>
                  <a:gd name="T25" fmla="*/ 753 h 887"/>
                  <a:gd name="T26" fmla="*/ 104 w 886"/>
                  <a:gd name="T27" fmla="*/ 865 h 887"/>
                  <a:gd name="T28" fmla="*/ 75 w 886"/>
                  <a:gd name="T29" fmla="*/ 880 h 887"/>
                  <a:gd name="T30" fmla="*/ 37 w 886"/>
                  <a:gd name="T31" fmla="*/ 880 h 887"/>
                  <a:gd name="T32" fmla="*/ 7 w 886"/>
                  <a:gd name="T33" fmla="*/ 850 h 887"/>
                  <a:gd name="T34" fmla="*/ 7 w 886"/>
                  <a:gd name="T35" fmla="*/ 724 h 887"/>
                  <a:gd name="T36" fmla="*/ 97 w 886"/>
                  <a:gd name="T37" fmla="*/ 381 h 887"/>
                  <a:gd name="T38" fmla="*/ 142 w 886"/>
                  <a:gd name="T39" fmla="*/ 105 h 887"/>
                  <a:gd name="T40" fmla="*/ 172 w 886"/>
                  <a:gd name="T41" fmla="*/ 45 h 887"/>
                  <a:gd name="T42" fmla="*/ 224 w 886"/>
                  <a:gd name="T43" fmla="*/ 15 h 887"/>
                  <a:gd name="T44" fmla="*/ 253 w 886"/>
                  <a:gd name="T45" fmla="*/ 22 h 887"/>
                  <a:gd name="T46" fmla="*/ 276 w 886"/>
                  <a:gd name="T47" fmla="*/ 53 h 887"/>
                  <a:gd name="T48" fmla="*/ 328 w 886"/>
                  <a:gd name="T49" fmla="*/ 254 h 887"/>
                  <a:gd name="T50" fmla="*/ 425 w 886"/>
                  <a:gd name="T51" fmla="*/ 641 h 887"/>
                  <a:gd name="T52" fmla="*/ 559 w 886"/>
                  <a:gd name="T53" fmla="*/ 202 h 887"/>
                  <a:gd name="T54" fmla="*/ 581 w 886"/>
                  <a:gd name="T55" fmla="*/ 75 h 887"/>
                  <a:gd name="T56" fmla="*/ 603 w 886"/>
                  <a:gd name="T57" fmla="*/ 22 h 887"/>
                  <a:gd name="T58" fmla="*/ 633 w 886"/>
                  <a:gd name="T59" fmla="*/ 0 h 887"/>
                  <a:gd name="T60" fmla="*/ 678 w 886"/>
                  <a:gd name="T61" fmla="*/ 8 h 887"/>
                  <a:gd name="T62" fmla="*/ 715 w 886"/>
                  <a:gd name="T63" fmla="*/ 53 h 887"/>
                  <a:gd name="T64" fmla="*/ 752 w 886"/>
                  <a:gd name="T65" fmla="*/ 216 h 887"/>
                  <a:gd name="T66" fmla="*/ 842 w 886"/>
                  <a:gd name="T67" fmla="*/ 641 h 887"/>
                  <a:gd name="T68" fmla="*/ 886 w 886"/>
                  <a:gd name="T69" fmla="*/ 828 h 887"/>
                  <a:gd name="T70" fmla="*/ 872 w 886"/>
                  <a:gd name="T71" fmla="*/ 865 h 887"/>
                  <a:gd name="T72" fmla="*/ 834 w 886"/>
                  <a:gd name="T73" fmla="*/ 880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86" h="887">
                    <a:moveTo>
                      <a:pt x="834" y="880"/>
                    </a:moveTo>
                    <a:lnTo>
                      <a:pt x="805" y="873"/>
                    </a:lnTo>
                    <a:lnTo>
                      <a:pt x="782" y="850"/>
                    </a:lnTo>
                    <a:lnTo>
                      <a:pt x="768" y="821"/>
                    </a:lnTo>
                    <a:lnTo>
                      <a:pt x="752" y="769"/>
                    </a:lnTo>
                    <a:lnTo>
                      <a:pt x="730" y="672"/>
                    </a:lnTo>
                    <a:lnTo>
                      <a:pt x="700" y="530"/>
                    </a:lnTo>
                    <a:lnTo>
                      <a:pt x="656" y="284"/>
                    </a:lnTo>
                    <a:lnTo>
                      <a:pt x="551" y="619"/>
                    </a:lnTo>
                    <a:lnTo>
                      <a:pt x="522" y="724"/>
                    </a:lnTo>
                    <a:lnTo>
                      <a:pt x="499" y="783"/>
                    </a:lnTo>
                    <a:lnTo>
                      <a:pt x="477" y="828"/>
                    </a:lnTo>
                    <a:lnTo>
                      <a:pt x="470" y="842"/>
                    </a:lnTo>
                    <a:lnTo>
                      <a:pt x="454" y="858"/>
                    </a:lnTo>
                    <a:lnTo>
                      <a:pt x="439" y="865"/>
                    </a:lnTo>
                    <a:lnTo>
                      <a:pt x="418" y="865"/>
                    </a:lnTo>
                    <a:lnTo>
                      <a:pt x="402" y="865"/>
                    </a:lnTo>
                    <a:lnTo>
                      <a:pt x="387" y="858"/>
                    </a:lnTo>
                    <a:lnTo>
                      <a:pt x="365" y="835"/>
                    </a:lnTo>
                    <a:lnTo>
                      <a:pt x="343" y="776"/>
                    </a:lnTo>
                    <a:lnTo>
                      <a:pt x="328" y="716"/>
                    </a:lnTo>
                    <a:lnTo>
                      <a:pt x="269" y="514"/>
                    </a:lnTo>
                    <a:lnTo>
                      <a:pt x="224" y="306"/>
                    </a:lnTo>
                    <a:lnTo>
                      <a:pt x="201" y="403"/>
                    </a:lnTo>
                    <a:lnTo>
                      <a:pt x="142" y="693"/>
                    </a:lnTo>
                    <a:lnTo>
                      <a:pt x="134" y="753"/>
                    </a:lnTo>
                    <a:lnTo>
                      <a:pt x="111" y="842"/>
                    </a:lnTo>
                    <a:lnTo>
                      <a:pt x="104" y="865"/>
                    </a:lnTo>
                    <a:lnTo>
                      <a:pt x="89" y="873"/>
                    </a:lnTo>
                    <a:lnTo>
                      <a:pt x="75" y="880"/>
                    </a:lnTo>
                    <a:lnTo>
                      <a:pt x="59" y="887"/>
                    </a:lnTo>
                    <a:lnTo>
                      <a:pt x="37" y="880"/>
                    </a:lnTo>
                    <a:lnTo>
                      <a:pt x="14" y="865"/>
                    </a:lnTo>
                    <a:lnTo>
                      <a:pt x="7" y="850"/>
                    </a:lnTo>
                    <a:lnTo>
                      <a:pt x="0" y="828"/>
                    </a:lnTo>
                    <a:lnTo>
                      <a:pt x="7" y="724"/>
                    </a:lnTo>
                    <a:lnTo>
                      <a:pt x="37" y="604"/>
                    </a:lnTo>
                    <a:lnTo>
                      <a:pt x="97" y="381"/>
                    </a:lnTo>
                    <a:lnTo>
                      <a:pt x="120" y="209"/>
                    </a:lnTo>
                    <a:lnTo>
                      <a:pt x="142" y="105"/>
                    </a:lnTo>
                    <a:lnTo>
                      <a:pt x="156" y="75"/>
                    </a:lnTo>
                    <a:lnTo>
                      <a:pt x="172" y="45"/>
                    </a:lnTo>
                    <a:lnTo>
                      <a:pt x="194" y="22"/>
                    </a:lnTo>
                    <a:lnTo>
                      <a:pt x="224" y="15"/>
                    </a:lnTo>
                    <a:lnTo>
                      <a:pt x="238" y="15"/>
                    </a:lnTo>
                    <a:lnTo>
                      <a:pt x="253" y="22"/>
                    </a:lnTo>
                    <a:lnTo>
                      <a:pt x="269" y="38"/>
                    </a:lnTo>
                    <a:lnTo>
                      <a:pt x="276" y="53"/>
                    </a:lnTo>
                    <a:lnTo>
                      <a:pt x="298" y="128"/>
                    </a:lnTo>
                    <a:lnTo>
                      <a:pt x="328" y="254"/>
                    </a:lnTo>
                    <a:lnTo>
                      <a:pt x="365" y="440"/>
                    </a:lnTo>
                    <a:lnTo>
                      <a:pt x="425" y="641"/>
                    </a:lnTo>
                    <a:lnTo>
                      <a:pt x="499" y="426"/>
                    </a:lnTo>
                    <a:lnTo>
                      <a:pt x="559" y="202"/>
                    </a:lnTo>
                    <a:lnTo>
                      <a:pt x="574" y="119"/>
                    </a:lnTo>
                    <a:lnTo>
                      <a:pt x="581" y="75"/>
                    </a:lnTo>
                    <a:lnTo>
                      <a:pt x="596" y="45"/>
                    </a:lnTo>
                    <a:lnTo>
                      <a:pt x="603" y="22"/>
                    </a:lnTo>
                    <a:lnTo>
                      <a:pt x="619" y="8"/>
                    </a:lnTo>
                    <a:lnTo>
                      <a:pt x="633" y="0"/>
                    </a:lnTo>
                    <a:lnTo>
                      <a:pt x="656" y="0"/>
                    </a:lnTo>
                    <a:lnTo>
                      <a:pt x="678" y="8"/>
                    </a:lnTo>
                    <a:lnTo>
                      <a:pt x="693" y="22"/>
                    </a:lnTo>
                    <a:lnTo>
                      <a:pt x="715" y="53"/>
                    </a:lnTo>
                    <a:lnTo>
                      <a:pt x="730" y="90"/>
                    </a:lnTo>
                    <a:lnTo>
                      <a:pt x="752" y="216"/>
                    </a:lnTo>
                    <a:lnTo>
                      <a:pt x="789" y="448"/>
                    </a:lnTo>
                    <a:lnTo>
                      <a:pt x="842" y="641"/>
                    </a:lnTo>
                    <a:lnTo>
                      <a:pt x="864" y="731"/>
                    </a:lnTo>
                    <a:lnTo>
                      <a:pt x="886" y="828"/>
                    </a:lnTo>
                    <a:lnTo>
                      <a:pt x="886" y="850"/>
                    </a:lnTo>
                    <a:lnTo>
                      <a:pt x="872" y="865"/>
                    </a:lnTo>
                    <a:lnTo>
                      <a:pt x="857" y="880"/>
                    </a:lnTo>
                    <a:lnTo>
                      <a:pt x="834" y="88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28"/>
              <p:cNvSpPr>
                <a:spLocks/>
              </p:cNvSpPr>
              <p:nvPr/>
            </p:nvSpPr>
            <p:spPr bwMode="auto">
              <a:xfrm>
                <a:off x="867" y="3282"/>
                <a:ext cx="32" cy="37"/>
              </a:xfrm>
              <a:custGeom>
                <a:avLst/>
                <a:gdLst>
                  <a:gd name="T0" fmla="*/ 685 w 737"/>
                  <a:gd name="T1" fmla="*/ 141 h 834"/>
                  <a:gd name="T2" fmla="*/ 558 w 737"/>
                  <a:gd name="T3" fmla="*/ 134 h 834"/>
                  <a:gd name="T4" fmla="*/ 432 w 737"/>
                  <a:gd name="T5" fmla="*/ 127 h 834"/>
                  <a:gd name="T6" fmla="*/ 395 w 737"/>
                  <a:gd name="T7" fmla="*/ 127 h 834"/>
                  <a:gd name="T8" fmla="*/ 409 w 737"/>
                  <a:gd name="T9" fmla="*/ 373 h 834"/>
                  <a:gd name="T10" fmla="*/ 416 w 737"/>
                  <a:gd name="T11" fmla="*/ 619 h 834"/>
                  <a:gd name="T12" fmla="*/ 425 w 737"/>
                  <a:gd name="T13" fmla="*/ 678 h 834"/>
                  <a:gd name="T14" fmla="*/ 425 w 737"/>
                  <a:gd name="T15" fmla="*/ 730 h 834"/>
                  <a:gd name="T16" fmla="*/ 425 w 737"/>
                  <a:gd name="T17" fmla="*/ 768 h 834"/>
                  <a:gd name="T18" fmla="*/ 409 w 737"/>
                  <a:gd name="T19" fmla="*/ 797 h 834"/>
                  <a:gd name="T20" fmla="*/ 395 w 737"/>
                  <a:gd name="T21" fmla="*/ 827 h 834"/>
                  <a:gd name="T22" fmla="*/ 380 w 737"/>
                  <a:gd name="T23" fmla="*/ 834 h 834"/>
                  <a:gd name="T24" fmla="*/ 364 w 737"/>
                  <a:gd name="T25" fmla="*/ 834 h 834"/>
                  <a:gd name="T26" fmla="*/ 343 w 737"/>
                  <a:gd name="T27" fmla="*/ 827 h 834"/>
                  <a:gd name="T28" fmla="*/ 328 w 737"/>
                  <a:gd name="T29" fmla="*/ 820 h 834"/>
                  <a:gd name="T30" fmla="*/ 312 w 737"/>
                  <a:gd name="T31" fmla="*/ 797 h 834"/>
                  <a:gd name="T32" fmla="*/ 305 w 737"/>
                  <a:gd name="T33" fmla="*/ 775 h 834"/>
                  <a:gd name="T34" fmla="*/ 312 w 737"/>
                  <a:gd name="T35" fmla="*/ 752 h 834"/>
                  <a:gd name="T36" fmla="*/ 312 w 737"/>
                  <a:gd name="T37" fmla="*/ 730 h 834"/>
                  <a:gd name="T38" fmla="*/ 312 w 737"/>
                  <a:gd name="T39" fmla="*/ 648 h 834"/>
                  <a:gd name="T40" fmla="*/ 305 w 737"/>
                  <a:gd name="T41" fmla="*/ 567 h 834"/>
                  <a:gd name="T42" fmla="*/ 298 w 737"/>
                  <a:gd name="T43" fmla="*/ 342 h 834"/>
                  <a:gd name="T44" fmla="*/ 283 w 737"/>
                  <a:gd name="T45" fmla="*/ 127 h 834"/>
                  <a:gd name="T46" fmla="*/ 238 w 737"/>
                  <a:gd name="T47" fmla="*/ 127 h 834"/>
                  <a:gd name="T48" fmla="*/ 126 w 737"/>
                  <a:gd name="T49" fmla="*/ 119 h 834"/>
                  <a:gd name="T50" fmla="*/ 45 w 737"/>
                  <a:gd name="T51" fmla="*/ 104 h 834"/>
                  <a:gd name="T52" fmla="*/ 29 w 737"/>
                  <a:gd name="T53" fmla="*/ 97 h 834"/>
                  <a:gd name="T54" fmla="*/ 14 w 737"/>
                  <a:gd name="T55" fmla="*/ 89 h 834"/>
                  <a:gd name="T56" fmla="*/ 7 w 737"/>
                  <a:gd name="T57" fmla="*/ 75 h 834"/>
                  <a:gd name="T58" fmla="*/ 0 w 737"/>
                  <a:gd name="T59" fmla="*/ 52 h 834"/>
                  <a:gd name="T60" fmla="*/ 7 w 737"/>
                  <a:gd name="T61" fmla="*/ 30 h 834"/>
                  <a:gd name="T62" fmla="*/ 14 w 737"/>
                  <a:gd name="T63" fmla="*/ 14 h 834"/>
                  <a:gd name="T64" fmla="*/ 37 w 737"/>
                  <a:gd name="T65" fmla="*/ 0 h 834"/>
                  <a:gd name="T66" fmla="*/ 59 w 737"/>
                  <a:gd name="T67" fmla="*/ 0 h 834"/>
                  <a:gd name="T68" fmla="*/ 149 w 737"/>
                  <a:gd name="T69" fmla="*/ 7 h 834"/>
                  <a:gd name="T70" fmla="*/ 238 w 737"/>
                  <a:gd name="T71" fmla="*/ 14 h 834"/>
                  <a:gd name="T72" fmla="*/ 335 w 737"/>
                  <a:gd name="T73" fmla="*/ 14 h 834"/>
                  <a:gd name="T74" fmla="*/ 432 w 737"/>
                  <a:gd name="T75" fmla="*/ 14 h 834"/>
                  <a:gd name="T76" fmla="*/ 558 w 737"/>
                  <a:gd name="T77" fmla="*/ 21 h 834"/>
                  <a:gd name="T78" fmla="*/ 685 w 737"/>
                  <a:gd name="T79" fmla="*/ 30 h 834"/>
                  <a:gd name="T80" fmla="*/ 707 w 737"/>
                  <a:gd name="T81" fmla="*/ 30 h 834"/>
                  <a:gd name="T82" fmla="*/ 723 w 737"/>
                  <a:gd name="T83" fmla="*/ 44 h 834"/>
                  <a:gd name="T84" fmla="*/ 737 w 737"/>
                  <a:gd name="T85" fmla="*/ 59 h 834"/>
                  <a:gd name="T86" fmla="*/ 737 w 737"/>
                  <a:gd name="T87" fmla="*/ 82 h 834"/>
                  <a:gd name="T88" fmla="*/ 737 w 737"/>
                  <a:gd name="T89" fmla="*/ 104 h 834"/>
                  <a:gd name="T90" fmla="*/ 723 w 737"/>
                  <a:gd name="T91" fmla="*/ 127 h 834"/>
                  <a:gd name="T92" fmla="*/ 707 w 737"/>
                  <a:gd name="T93" fmla="*/ 134 h 834"/>
                  <a:gd name="T94" fmla="*/ 685 w 737"/>
                  <a:gd name="T95" fmla="*/ 141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834">
                    <a:moveTo>
                      <a:pt x="685" y="141"/>
                    </a:moveTo>
                    <a:lnTo>
                      <a:pt x="558" y="134"/>
                    </a:lnTo>
                    <a:lnTo>
                      <a:pt x="432" y="127"/>
                    </a:lnTo>
                    <a:lnTo>
                      <a:pt x="395" y="127"/>
                    </a:lnTo>
                    <a:lnTo>
                      <a:pt x="409" y="373"/>
                    </a:lnTo>
                    <a:lnTo>
                      <a:pt x="416" y="619"/>
                    </a:lnTo>
                    <a:lnTo>
                      <a:pt x="425" y="678"/>
                    </a:lnTo>
                    <a:lnTo>
                      <a:pt x="425" y="730"/>
                    </a:lnTo>
                    <a:lnTo>
                      <a:pt x="425" y="768"/>
                    </a:lnTo>
                    <a:lnTo>
                      <a:pt x="409" y="797"/>
                    </a:lnTo>
                    <a:lnTo>
                      <a:pt x="395" y="827"/>
                    </a:lnTo>
                    <a:lnTo>
                      <a:pt x="380" y="834"/>
                    </a:lnTo>
                    <a:lnTo>
                      <a:pt x="364" y="834"/>
                    </a:lnTo>
                    <a:lnTo>
                      <a:pt x="343" y="827"/>
                    </a:lnTo>
                    <a:lnTo>
                      <a:pt x="328" y="820"/>
                    </a:lnTo>
                    <a:lnTo>
                      <a:pt x="312" y="797"/>
                    </a:lnTo>
                    <a:lnTo>
                      <a:pt x="305" y="775"/>
                    </a:lnTo>
                    <a:lnTo>
                      <a:pt x="312" y="752"/>
                    </a:lnTo>
                    <a:lnTo>
                      <a:pt x="312" y="730"/>
                    </a:lnTo>
                    <a:lnTo>
                      <a:pt x="312" y="648"/>
                    </a:lnTo>
                    <a:lnTo>
                      <a:pt x="305" y="567"/>
                    </a:lnTo>
                    <a:lnTo>
                      <a:pt x="298" y="342"/>
                    </a:lnTo>
                    <a:lnTo>
                      <a:pt x="283" y="127"/>
                    </a:lnTo>
                    <a:lnTo>
                      <a:pt x="238" y="127"/>
                    </a:lnTo>
                    <a:lnTo>
                      <a:pt x="126" y="119"/>
                    </a:lnTo>
                    <a:lnTo>
                      <a:pt x="45" y="104"/>
                    </a:lnTo>
                    <a:lnTo>
                      <a:pt x="29" y="97"/>
                    </a:lnTo>
                    <a:lnTo>
                      <a:pt x="14" y="89"/>
                    </a:lnTo>
                    <a:lnTo>
                      <a:pt x="7" y="75"/>
                    </a:lnTo>
                    <a:lnTo>
                      <a:pt x="0" y="52"/>
                    </a:lnTo>
                    <a:lnTo>
                      <a:pt x="7" y="30"/>
                    </a:lnTo>
                    <a:lnTo>
                      <a:pt x="14" y="14"/>
                    </a:lnTo>
                    <a:lnTo>
                      <a:pt x="37" y="0"/>
                    </a:lnTo>
                    <a:lnTo>
                      <a:pt x="59" y="0"/>
                    </a:lnTo>
                    <a:lnTo>
                      <a:pt x="149" y="7"/>
                    </a:lnTo>
                    <a:lnTo>
                      <a:pt x="238" y="14"/>
                    </a:lnTo>
                    <a:lnTo>
                      <a:pt x="335" y="14"/>
                    </a:lnTo>
                    <a:lnTo>
                      <a:pt x="432" y="14"/>
                    </a:lnTo>
                    <a:lnTo>
                      <a:pt x="558" y="21"/>
                    </a:lnTo>
                    <a:lnTo>
                      <a:pt x="685" y="30"/>
                    </a:lnTo>
                    <a:lnTo>
                      <a:pt x="707" y="30"/>
                    </a:lnTo>
                    <a:lnTo>
                      <a:pt x="723" y="44"/>
                    </a:lnTo>
                    <a:lnTo>
                      <a:pt x="737" y="59"/>
                    </a:lnTo>
                    <a:lnTo>
                      <a:pt x="737" y="82"/>
                    </a:lnTo>
                    <a:lnTo>
                      <a:pt x="737" y="104"/>
                    </a:lnTo>
                    <a:lnTo>
                      <a:pt x="723" y="127"/>
                    </a:lnTo>
                    <a:lnTo>
                      <a:pt x="707" y="134"/>
                    </a:lnTo>
                    <a:lnTo>
                      <a:pt x="685" y="14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29"/>
              <p:cNvSpPr>
                <a:spLocks/>
              </p:cNvSpPr>
              <p:nvPr/>
            </p:nvSpPr>
            <p:spPr bwMode="auto">
              <a:xfrm>
                <a:off x="923" y="3279"/>
                <a:ext cx="46" cy="39"/>
              </a:xfrm>
              <a:custGeom>
                <a:avLst/>
                <a:gdLst>
                  <a:gd name="T0" fmla="*/ 731 w 1073"/>
                  <a:gd name="T1" fmla="*/ 903 h 910"/>
                  <a:gd name="T2" fmla="*/ 694 w 1073"/>
                  <a:gd name="T3" fmla="*/ 872 h 910"/>
                  <a:gd name="T4" fmla="*/ 664 w 1073"/>
                  <a:gd name="T5" fmla="*/ 790 h 910"/>
                  <a:gd name="T6" fmla="*/ 589 w 1073"/>
                  <a:gd name="T7" fmla="*/ 515 h 910"/>
                  <a:gd name="T8" fmla="*/ 537 w 1073"/>
                  <a:gd name="T9" fmla="*/ 276 h 910"/>
                  <a:gd name="T10" fmla="*/ 456 w 1073"/>
                  <a:gd name="T11" fmla="*/ 589 h 910"/>
                  <a:gd name="T12" fmla="*/ 381 w 1073"/>
                  <a:gd name="T13" fmla="*/ 820 h 910"/>
                  <a:gd name="T14" fmla="*/ 388 w 1073"/>
                  <a:gd name="T15" fmla="*/ 872 h 910"/>
                  <a:gd name="T16" fmla="*/ 350 w 1073"/>
                  <a:gd name="T17" fmla="*/ 903 h 910"/>
                  <a:gd name="T18" fmla="*/ 291 w 1073"/>
                  <a:gd name="T19" fmla="*/ 903 h 910"/>
                  <a:gd name="T20" fmla="*/ 253 w 1073"/>
                  <a:gd name="T21" fmla="*/ 872 h 910"/>
                  <a:gd name="T22" fmla="*/ 224 w 1073"/>
                  <a:gd name="T23" fmla="*/ 775 h 910"/>
                  <a:gd name="T24" fmla="*/ 97 w 1073"/>
                  <a:gd name="T25" fmla="*/ 350 h 910"/>
                  <a:gd name="T26" fmla="*/ 0 w 1073"/>
                  <a:gd name="T27" fmla="*/ 111 h 910"/>
                  <a:gd name="T28" fmla="*/ 16 w 1073"/>
                  <a:gd name="T29" fmla="*/ 68 h 910"/>
                  <a:gd name="T30" fmla="*/ 61 w 1073"/>
                  <a:gd name="T31" fmla="*/ 52 h 910"/>
                  <a:gd name="T32" fmla="*/ 90 w 1073"/>
                  <a:gd name="T33" fmla="*/ 59 h 910"/>
                  <a:gd name="T34" fmla="*/ 113 w 1073"/>
                  <a:gd name="T35" fmla="*/ 90 h 910"/>
                  <a:gd name="T36" fmla="*/ 201 w 1073"/>
                  <a:gd name="T37" fmla="*/ 306 h 910"/>
                  <a:gd name="T38" fmla="*/ 307 w 1073"/>
                  <a:gd name="T39" fmla="*/ 671 h 910"/>
                  <a:gd name="T40" fmla="*/ 402 w 1073"/>
                  <a:gd name="T41" fmla="*/ 336 h 910"/>
                  <a:gd name="T42" fmla="*/ 470 w 1073"/>
                  <a:gd name="T43" fmla="*/ 111 h 910"/>
                  <a:gd name="T44" fmla="*/ 515 w 1073"/>
                  <a:gd name="T45" fmla="*/ 52 h 910"/>
                  <a:gd name="T46" fmla="*/ 552 w 1073"/>
                  <a:gd name="T47" fmla="*/ 45 h 910"/>
                  <a:gd name="T48" fmla="*/ 582 w 1073"/>
                  <a:gd name="T49" fmla="*/ 59 h 910"/>
                  <a:gd name="T50" fmla="*/ 619 w 1073"/>
                  <a:gd name="T51" fmla="*/ 156 h 910"/>
                  <a:gd name="T52" fmla="*/ 694 w 1073"/>
                  <a:gd name="T53" fmla="*/ 515 h 910"/>
                  <a:gd name="T54" fmla="*/ 827 w 1073"/>
                  <a:gd name="T55" fmla="*/ 515 h 910"/>
                  <a:gd name="T56" fmla="*/ 932 w 1073"/>
                  <a:gd name="T57" fmla="*/ 134 h 910"/>
                  <a:gd name="T58" fmla="*/ 962 w 1073"/>
                  <a:gd name="T59" fmla="*/ 30 h 910"/>
                  <a:gd name="T60" fmla="*/ 1014 w 1073"/>
                  <a:gd name="T61" fmla="*/ 0 h 910"/>
                  <a:gd name="T62" fmla="*/ 1059 w 1073"/>
                  <a:gd name="T63" fmla="*/ 7 h 910"/>
                  <a:gd name="T64" fmla="*/ 1073 w 1073"/>
                  <a:gd name="T65" fmla="*/ 52 h 910"/>
                  <a:gd name="T66" fmla="*/ 1044 w 1073"/>
                  <a:gd name="T67" fmla="*/ 165 h 910"/>
                  <a:gd name="T68" fmla="*/ 880 w 1073"/>
                  <a:gd name="T69" fmla="*/ 671 h 910"/>
                  <a:gd name="T70" fmla="*/ 798 w 1073"/>
                  <a:gd name="T71" fmla="*/ 880 h 910"/>
                  <a:gd name="T72" fmla="*/ 775 w 1073"/>
                  <a:gd name="T73" fmla="*/ 903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3" h="910">
                    <a:moveTo>
                      <a:pt x="753" y="903"/>
                    </a:moveTo>
                    <a:lnTo>
                      <a:pt x="731" y="903"/>
                    </a:lnTo>
                    <a:lnTo>
                      <a:pt x="709" y="895"/>
                    </a:lnTo>
                    <a:lnTo>
                      <a:pt x="694" y="872"/>
                    </a:lnTo>
                    <a:lnTo>
                      <a:pt x="686" y="850"/>
                    </a:lnTo>
                    <a:lnTo>
                      <a:pt x="664" y="790"/>
                    </a:lnTo>
                    <a:lnTo>
                      <a:pt x="649" y="745"/>
                    </a:lnTo>
                    <a:lnTo>
                      <a:pt x="589" y="515"/>
                    </a:lnTo>
                    <a:lnTo>
                      <a:pt x="560" y="380"/>
                    </a:lnTo>
                    <a:lnTo>
                      <a:pt x="537" y="276"/>
                    </a:lnTo>
                    <a:lnTo>
                      <a:pt x="499" y="447"/>
                    </a:lnTo>
                    <a:lnTo>
                      <a:pt x="456" y="589"/>
                    </a:lnTo>
                    <a:lnTo>
                      <a:pt x="402" y="723"/>
                    </a:lnTo>
                    <a:lnTo>
                      <a:pt x="381" y="820"/>
                    </a:lnTo>
                    <a:lnTo>
                      <a:pt x="388" y="850"/>
                    </a:lnTo>
                    <a:lnTo>
                      <a:pt x="388" y="872"/>
                    </a:lnTo>
                    <a:lnTo>
                      <a:pt x="373" y="887"/>
                    </a:lnTo>
                    <a:lnTo>
                      <a:pt x="350" y="903"/>
                    </a:lnTo>
                    <a:lnTo>
                      <a:pt x="328" y="910"/>
                    </a:lnTo>
                    <a:lnTo>
                      <a:pt x="291" y="903"/>
                    </a:lnTo>
                    <a:lnTo>
                      <a:pt x="269" y="895"/>
                    </a:lnTo>
                    <a:lnTo>
                      <a:pt x="253" y="872"/>
                    </a:lnTo>
                    <a:lnTo>
                      <a:pt x="246" y="842"/>
                    </a:lnTo>
                    <a:lnTo>
                      <a:pt x="224" y="775"/>
                    </a:lnTo>
                    <a:lnTo>
                      <a:pt x="149" y="515"/>
                    </a:lnTo>
                    <a:lnTo>
                      <a:pt x="97" y="350"/>
                    </a:lnTo>
                    <a:lnTo>
                      <a:pt x="8" y="127"/>
                    </a:lnTo>
                    <a:lnTo>
                      <a:pt x="0" y="111"/>
                    </a:lnTo>
                    <a:lnTo>
                      <a:pt x="8" y="90"/>
                    </a:lnTo>
                    <a:lnTo>
                      <a:pt x="16" y="68"/>
                    </a:lnTo>
                    <a:lnTo>
                      <a:pt x="31" y="59"/>
                    </a:lnTo>
                    <a:lnTo>
                      <a:pt x="61" y="52"/>
                    </a:lnTo>
                    <a:lnTo>
                      <a:pt x="75" y="59"/>
                    </a:lnTo>
                    <a:lnTo>
                      <a:pt x="90" y="59"/>
                    </a:lnTo>
                    <a:lnTo>
                      <a:pt x="105" y="75"/>
                    </a:lnTo>
                    <a:lnTo>
                      <a:pt x="113" y="90"/>
                    </a:lnTo>
                    <a:lnTo>
                      <a:pt x="165" y="201"/>
                    </a:lnTo>
                    <a:lnTo>
                      <a:pt x="201" y="306"/>
                    </a:lnTo>
                    <a:lnTo>
                      <a:pt x="239" y="432"/>
                    </a:lnTo>
                    <a:lnTo>
                      <a:pt x="307" y="671"/>
                    </a:lnTo>
                    <a:lnTo>
                      <a:pt x="359" y="522"/>
                    </a:lnTo>
                    <a:lnTo>
                      <a:pt x="402" y="336"/>
                    </a:lnTo>
                    <a:lnTo>
                      <a:pt x="447" y="172"/>
                    </a:lnTo>
                    <a:lnTo>
                      <a:pt x="470" y="111"/>
                    </a:lnTo>
                    <a:lnTo>
                      <a:pt x="492" y="75"/>
                    </a:lnTo>
                    <a:lnTo>
                      <a:pt x="515" y="52"/>
                    </a:lnTo>
                    <a:lnTo>
                      <a:pt x="537" y="45"/>
                    </a:lnTo>
                    <a:lnTo>
                      <a:pt x="552" y="45"/>
                    </a:lnTo>
                    <a:lnTo>
                      <a:pt x="567" y="52"/>
                    </a:lnTo>
                    <a:lnTo>
                      <a:pt x="582" y="59"/>
                    </a:lnTo>
                    <a:lnTo>
                      <a:pt x="596" y="75"/>
                    </a:lnTo>
                    <a:lnTo>
                      <a:pt x="619" y="156"/>
                    </a:lnTo>
                    <a:lnTo>
                      <a:pt x="649" y="298"/>
                    </a:lnTo>
                    <a:lnTo>
                      <a:pt x="694" y="515"/>
                    </a:lnTo>
                    <a:lnTo>
                      <a:pt x="753" y="723"/>
                    </a:lnTo>
                    <a:lnTo>
                      <a:pt x="827" y="515"/>
                    </a:lnTo>
                    <a:lnTo>
                      <a:pt x="910" y="239"/>
                    </a:lnTo>
                    <a:lnTo>
                      <a:pt x="932" y="134"/>
                    </a:lnTo>
                    <a:lnTo>
                      <a:pt x="947" y="75"/>
                    </a:lnTo>
                    <a:lnTo>
                      <a:pt x="962" y="30"/>
                    </a:lnTo>
                    <a:lnTo>
                      <a:pt x="984" y="7"/>
                    </a:lnTo>
                    <a:lnTo>
                      <a:pt x="1014" y="0"/>
                    </a:lnTo>
                    <a:lnTo>
                      <a:pt x="1036" y="0"/>
                    </a:lnTo>
                    <a:lnTo>
                      <a:pt x="1059" y="7"/>
                    </a:lnTo>
                    <a:lnTo>
                      <a:pt x="1066" y="23"/>
                    </a:lnTo>
                    <a:lnTo>
                      <a:pt x="1073" y="52"/>
                    </a:lnTo>
                    <a:lnTo>
                      <a:pt x="1059" y="104"/>
                    </a:lnTo>
                    <a:lnTo>
                      <a:pt x="1044" y="165"/>
                    </a:lnTo>
                    <a:lnTo>
                      <a:pt x="1014" y="269"/>
                    </a:lnTo>
                    <a:lnTo>
                      <a:pt x="880" y="671"/>
                    </a:lnTo>
                    <a:lnTo>
                      <a:pt x="813" y="865"/>
                    </a:lnTo>
                    <a:lnTo>
                      <a:pt x="798" y="880"/>
                    </a:lnTo>
                    <a:lnTo>
                      <a:pt x="790" y="895"/>
                    </a:lnTo>
                    <a:lnTo>
                      <a:pt x="775" y="903"/>
                    </a:lnTo>
                    <a:lnTo>
                      <a:pt x="753" y="90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30"/>
              <p:cNvSpPr>
                <a:spLocks/>
              </p:cNvSpPr>
              <p:nvPr/>
            </p:nvSpPr>
            <p:spPr bwMode="auto">
              <a:xfrm>
                <a:off x="1003" y="3281"/>
                <a:ext cx="32" cy="36"/>
              </a:xfrm>
              <a:custGeom>
                <a:avLst/>
                <a:gdLst>
                  <a:gd name="T0" fmla="*/ 685 w 737"/>
                  <a:gd name="T1" fmla="*/ 142 h 836"/>
                  <a:gd name="T2" fmla="*/ 558 w 737"/>
                  <a:gd name="T3" fmla="*/ 135 h 836"/>
                  <a:gd name="T4" fmla="*/ 432 w 737"/>
                  <a:gd name="T5" fmla="*/ 128 h 836"/>
                  <a:gd name="T6" fmla="*/ 395 w 737"/>
                  <a:gd name="T7" fmla="*/ 128 h 836"/>
                  <a:gd name="T8" fmla="*/ 409 w 737"/>
                  <a:gd name="T9" fmla="*/ 373 h 836"/>
                  <a:gd name="T10" fmla="*/ 418 w 737"/>
                  <a:gd name="T11" fmla="*/ 619 h 836"/>
                  <a:gd name="T12" fmla="*/ 425 w 737"/>
                  <a:gd name="T13" fmla="*/ 679 h 836"/>
                  <a:gd name="T14" fmla="*/ 425 w 737"/>
                  <a:gd name="T15" fmla="*/ 739 h 836"/>
                  <a:gd name="T16" fmla="*/ 425 w 737"/>
                  <a:gd name="T17" fmla="*/ 768 h 836"/>
                  <a:gd name="T18" fmla="*/ 409 w 737"/>
                  <a:gd name="T19" fmla="*/ 799 h 836"/>
                  <a:gd name="T20" fmla="*/ 395 w 737"/>
                  <a:gd name="T21" fmla="*/ 828 h 836"/>
                  <a:gd name="T22" fmla="*/ 380 w 737"/>
                  <a:gd name="T23" fmla="*/ 836 h 836"/>
                  <a:gd name="T24" fmla="*/ 365 w 737"/>
                  <a:gd name="T25" fmla="*/ 836 h 836"/>
                  <a:gd name="T26" fmla="*/ 343 w 737"/>
                  <a:gd name="T27" fmla="*/ 828 h 836"/>
                  <a:gd name="T28" fmla="*/ 328 w 737"/>
                  <a:gd name="T29" fmla="*/ 821 h 836"/>
                  <a:gd name="T30" fmla="*/ 312 w 737"/>
                  <a:gd name="T31" fmla="*/ 806 h 836"/>
                  <a:gd name="T32" fmla="*/ 305 w 737"/>
                  <a:gd name="T33" fmla="*/ 783 h 836"/>
                  <a:gd name="T34" fmla="*/ 312 w 737"/>
                  <a:gd name="T35" fmla="*/ 754 h 836"/>
                  <a:gd name="T36" fmla="*/ 312 w 737"/>
                  <a:gd name="T37" fmla="*/ 731 h 836"/>
                  <a:gd name="T38" fmla="*/ 312 w 737"/>
                  <a:gd name="T39" fmla="*/ 650 h 836"/>
                  <a:gd name="T40" fmla="*/ 305 w 737"/>
                  <a:gd name="T41" fmla="*/ 567 h 836"/>
                  <a:gd name="T42" fmla="*/ 298 w 737"/>
                  <a:gd name="T43" fmla="*/ 352 h 836"/>
                  <a:gd name="T44" fmla="*/ 283 w 737"/>
                  <a:gd name="T45" fmla="*/ 128 h 836"/>
                  <a:gd name="T46" fmla="*/ 238 w 737"/>
                  <a:gd name="T47" fmla="*/ 128 h 836"/>
                  <a:gd name="T48" fmla="*/ 127 w 737"/>
                  <a:gd name="T49" fmla="*/ 120 h 836"/>
                  <a:gd name="T50" fmla="*/ 45 w 737"/>
                  <a:gd name="T51" fmla="*/ 113 h 836"/>
                  <a:gd name="T52" fmla="*/ 30 w 737"/>
                  <a:gd name="T53" fmla="*/ 97 h 836"/>
                  <a:gd name="T54" fmla="*/ 15 w 737"/>
                  <a:gd name="T55" fmla="*/ 90 h 836"/>
                  <a:gd name="T56" fmla="*/ 7 w 737"/>
                  <a:gd name="T57" fmla="*/ 75 h 836"/>
                  <a:gd name="T58" fmla="*/ 0 w 737"/>
                  <a:gd name="T59" fmla="*/ 52 h 836"/>
                  <a:gd name="T60" fmla="*/ 7 w 737"/>
                  <a:gd name="T61" fmla="*/ 31 h 836"/>
                  <a:gd name="T62" fmla="*/ 15 w 737"/>
                  <a:gd name="T63" fmla="*/ 16 h 836"/>
                  <a:gd name="T64" fmla="*/ 37 w 737"/>
                  <a:gd name="T65" fmla="*/ 0 h 836"/>
                  <a:gd name="T66" fmla="*/ 59 w 737"/>
                  <a:gd name="T67" fmla="*/ 0 h 836"/>
                  <a:gd name="T68" fmla="*/ 149 w 737"/>
                  <a:gd name="T69" fmla="*/ 9 h 836"/>
                  <a:gd name="T70" fmla="*/ 238 w 737"/>
                  <a:gd name="T71" fmla="*/ 16 h 836"/>
                  <a:gd name="T72" fmla="*/ 335 w 737"/>
                  <a:gd name="T73" fmla="*/ 16 h 836"/>
                  <a:gd name="T74" fmla="*/ 432 w 737"/>
                  <a:gd name="T75" fmla="*/ 16 h 836"/>
                  <a:gd name="T76" fmla="*/ 558 w 737"/>
                  <a:gd name="T77" fmla="*/ 23 h 836"/>
                  <a:gd name="T78" fmla="*/ 685 w 737"/>
                  <a:gd name="T79" fmla="*/ 31 h 836"/>
                  <a:gd name="T80" fmla="*/ 707 w 737"/>
                  <a:gd name="T81" fmla="*/ 31 h 836"/>
                  <a:gd name="T82" fmla="*/ 723 w 737"/>
                  <a:gd name="T83" fmla="*/ 45 h 836"/>
                  <a:gd name="T84" fmla="*/ 737 w 737"/>
                  <a:gd name="T85" fmla="*/ 68 h 836"/>
                  <a:gd name="T86" fmla="*/ 737 w 737"/>
                  <a:gd name="T87" fmla="*/ 83 h 836"/>
                  <a:gd name="T88" fmla="*/ 737 w 737"/>
                  <a:gd name="T89" fmla="*/ 106 h 836"/>
                  <a:gd name="T90" fmla="*/ 723 w 737"/>
                  <a:gd name="T91" fmla="*/ 128 h 836"/>
                  <a:gd name="T92" fmla="*/ 707 w 737"/>
                  <a:gd name="T93" fmla="*/ 135 h 836"/>
                  <a:gd name="T94" fmla="*/ 685 w 737"/>
                  <a:gd name="T95" fmla="*/ 142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836">
                    <a:moveTo>
                      <a:pt x="685" y="142"/>
                    </a:moveTo>
                    <a:lnTo>
                      <a:pt x="558" y="135"/>
                    </a:lnTo>
                    <a:lnTo>
                      <a:pt x="432" y="128"/>
                    </a:lnTo>
                    <a:lnTo>
                      <a:pt x="395" y="128"/>
                    </a:lnTo>
                    <a:lnTo>
                      <a:pt x="409" y="373"/>
                    </a:lnTo>
                    <a:lnTo>
                      <a:pt x="418" y="619"/>
                    </a:lnTo>
                    <a:lnTo>
                      <a:pt x="425" y="679"/>
                    </a:lnTo>
                    <a:lnTo>
                      <a:pt x="425" y="739"/>
                    </a:lnTo>
                    <a:lnTo>
                      <a:pt x="425" y="768"/>
                    </a:lnTo>
                    <a:lnTo>
                      <a:pt x="409" y="799"/>
                    </a:lnTo>
                    <a:lnTo>
                      <a:pt x="395" y="828"/>
                    </a:lnTo>
                    <a:lnTo>
                      <a:pt x="380" y="836"/>
                    </a:lnTo>
                    <a:lnTo>
                      <a:pt x="365" y="836"/>
                    </a:lnTo>
                    <a:lnTo>
                      <a:pt x="343" y="828"/>
                    </a:lnTo>
                    <a:lnTo>
                      <a:pt x="328" y="821"/>
                    </a:lnTo>
                    <a:lnTo>
                      <a:pt x="312" y="806"/>
                    </a:lnTo>
                    <a:lnTo>
                      <a:pt x="305" y="783"/>
                    </a:lnTo>
                    <a:lnTo>
                      <a:pt x="312" y="754"/>
                    </a:lnTo>
                    <a:lnTo>
                      <a:pt x="312" y="731"/>
                    </a:lnTo>
                    <a:lnTo>
                      <a:pt x="312" y="650"/>
                    </a:lnTo>
                    <a:lnTo>
                      <a:pt x="305" y="567"/>
                    </a:lnTo>
                    <a:lnTo>
                      <a:pt x="298" y="352"/>
                    </a:lnTo>
                    <a:lnTo>
                      <a:pt x="283" y="128"/>
                    </a:lnTo>
                    <a:lnTo>
                      <a:pt x="238" y="128"/>
                    </a:lnTo>
                    <a:lnTo>
                      <a:pt x="127" y="120"/>
                    </a:lnTo>
                    <a:lnTo>
                      <a:pt x="45" y="113"/>
                    </a:lnTo>
                    <a:lnTo>
                      <a:pt x="30" y="97"/>
                    </a:lnTo>
                    <a:lnTo>
                      <a:pt x="15" y="90"/>
                    </a:lnTo>
                    <a:lnTo>
                      <a:pt x="7" y="75"/>
                    </a:lnTo>
                    <a:lnTo>
                      <a:pt x="0" y="52"/>
                    </a:lnTo>
                    <a:lnTo>
                      <a:pt x="7" y="31"/>
                    </a:lnTo>
                    <a:lnTo>
                      <a:pt x="15" y="16"/>
                    </a:lnTo>
                    <a:lnTo>
                      <a:pt x="37" y="0"/>
                    </a:lnTo>
                    <a:lnTo>
                      <a:pt x="59" y="0"/>
                    </a:lnTo>
                    <a:lnTo>
                      <a:pt x="149" y="9"/>
                    </a:lnTo>
                    <a:lnTo>
                      <a:pt x="238" y="16"/>
                    </a:lnTo>
                    <a:lnTo>
                      <a:pt x="335" y="16"/>
                    </a:lnTo>
                    <a:lnTo>
                      <a:pt x="432" y="16"/>
                    </a:lnTo>
                    <a:lnTo>
                      <a:pt x="558" y="23"/>
                    </a:lnTo>
                    <a:lnTo>
                      <a:pt x="685" y="31"/>
                    </a:lnTo>
                    <a:lnTo>
                      <a:pt x="707" y="31"/>
                    </a:lnTo>
                    <a:lnTo>
                      <a:pt x="723" y="45"/>
                    </a:lnTo>
                    <a:lnTo>
                      <a:pt x="737" y="68"/>
                    </a:lnTo>
                    <a:lnTo>
                      <a:pt x="737" y="83"/>
                    </a:lnTo>
                    <a:lnTo>
                      <a:pt x="737" y="106"/>
                    </a:lnTo>
                    <a:lnTo>
                      <a:pt x="723" y="128"/>
                    </a:lnTo>
                    <a:lnTo>
                      <a:pt x="707" y="135"/>
                    </a:lnTo>
                    <a:lnTo>
                      <a:pt x="685" y="14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31"/>
              <p:cNvSpPr>
                <a:spLocks/>
              </p:cNvSpPr>
              <p:nvPr/>
            </p:nvSpPr>
            <p:spPr bwMode="auto">
              <a:xfrm>
                <a:off x="1076" y="3281"/>
                <a:ext cx="25" cy="40"/>
              </a:xfrm>
              <a:custGeom>
                <a:avLst/>
                <a:gdLst>
                  <a:gd name="T0" fmla="*/ 513 w 565"/>
                  <a:gd name="T1" fmla="*/ 142 h 917"/>
                  <a:gd name="T2" fmla="*/ 491 w 565"/>
                  <a:gd name="T3" fmla="*/ 135 h 917"/>
                  <a:gd name="T4" fmla="*/ 416 w 565"/>
                  <a:gd name="T5" fmla="*/ 120 h 917"/>
                  <a:gd name="T6" fmla="*/ 312 w 565"/>
                  <a:gd name="T7" fmla="*/ 113 h 917"/>
                  <a:gd name="T8" fmla="*/ 230 w 565"/>
                  <a:gd name="T9" fmla="*/ 113 h 917"/>
                  <a:gd name="T10" fmla="*/ 118 w 565"/>
                  <a:gd name="T11" fmla="*/ 128 h 917"/>
                  <a:gd name="T12" fmla="*/ 118 w 565"/>
                  <a:gd name="T13" fmla="*/ 366 h 917"/>
                  <a:gd name="T14" fmla="*/ 208 w 565"/>
                  <a:gd name="T15" fmla="*/ 343 h 917"/>
                  <a:gd name="T16" fmla="*/ 275 w 565"/>
                  <a:gd name="T17" fmla="*/ 336 h 917"/>
                  <a:gd name="T18" fmla="*/ 364 w 565"/>
                  <a:gd name="T19" fmla="*/ 343 h 917"/>
                  <a:gd name="T20" fmla="*/ 446 w 565"/>
                  <a:gd name="T21" fmla="*/ 352 h 917"/>
                  <a:gd name="T22" fmla="*/ 468 w 565"/>
                  <a:gd name="T23" fmla="*/ 359 h 917"/>
                  <a:gd name="T24" fmla="*/ 491 w 565"/>
                  <a:gd name="T25" fmla="*/ 366 h 917"/>
                  <a:gd name="T26" fmla="*/ 499 w 565"/>
                  <a:gd name="T27" fmla="*/ 381 h 917"/>
                  <a:gd name="T28" fmla="*/ 499 w 565"/>
                  <a:gd name="T29" fmla="*/ 404 h 917"/>
                  <a:gd name="T30" fmla="*/ 499 w 565"/>
                  <a:gd name="T31" fmla="*/ 426 h 917"/>
                  <a:gd name="T32" fmla="*/ 483 w 565"/>
                  <a:gd name="T33" fmla="*/ 449 h 917"/>
                  <a:gd name="T34" fmla="*/ 468 w 565"/>
                  <a:gd name="T35" fmla="*/ 456 h 917"/>
                  <a:gd name="T36" fmla="*/ 446 w 565"/>
                  <a:gd name="T37" fmla="*/ 463 h 917"/>
                  <a:gd name="T38" fmla="*/ 357 w 565"/>
                  <a:gd name="T39" fmla="*/ 456 h 917"/>
                  <a:gd name="T40" fmla="*/ 275 w 565"/>
                  <a:gd name="T41" fmla="*/ 449 h 917"/>
                  <a:gd name="T42" fmla="*/ 215 w 565"/>
                  <a:gd name="T43" fmla="*/ 456 h 917"/>
                  <a:gd name="T44" fmla="*/ 111 w 565"/>
                  <a:gd name="T45" fmla="*/ 485 h 917"/>
                  <a:gd name="T46" fmla="*/ 104 w 565"/>
                  <a:gd name="T47" fmla="*/ 858 h 917"/>
                  <a:gd name="T48" fmla="*/ 104 w 565"/>
                  <a:gd name="T49" fmla="*/ 880 h 917"/>
                  <a:gd name="T50" fmla="*/ 88 w 565"/>
                  <a:gd name="T51" fmla="*/ 903 h 917"/>
                  <a:gd name="T52" fmla="*/ 74 w 565"/>
                  <a:gd name="T53" fmla="*/ 910 h 917"/>
                  <a:gd name="T54" fmla="*/ 52 w 565"/>
                  <a:gd name="T55" fmla="*/ 917 h 917"/>
                  <a:gd name="T56" fmla="*/ 29 w 565"/>
                  <a:gd name="T57" fmla="*/ 910 h 917"/>
                  <a:gd name="T58" fmla="*/ 14 w 565"/>
                  <a:gd name="T59" fmla="*/ 896 h 917"/>
                  <a:gd name="T60" fmla="*/ 0 w 565"/>
                  <a:gd name="T61" fmla="*/ 880 h 917"/>
                  <a:gd name="T62" fmla="*/ 0 w 565"/>
                  <a:gd name="T63" fmla="*/ 858 h 917"/>
                  <a:gd name="T64" fmla="*/ 0 w 565"/>
                  <a:gd name="T65" fmla="*/ 537 h 917"/>
                  <a:gd name="T66" fmla="*/ 7 w 565"/>
                  <a:gd name="T67" fmla="*/ 210 h 917"/>
                  <a:gd name="T68" fmla="*/ 7 w 565"/>
                  <a:gd name="T69" fmla="*/ 135 h 917"/>
                  <a:gd name="T70" fmla="*/ 7 w 565"/>
                  <a:gd name="T71" fmla="*/ 68 h 917"/>
                  <a:gd name="T72" fmla="*/ 14 w 565"/>
                  <a:gd name="T73" fmla="*/ 45 h 917"/>
                  <a:gd name="T74" fmla="*/ 21 w 565"/>
                  <a:gd name="T75" fmla="*/ 23 h 917"/>
                  <a:gd name="T76" fmla="*/ 43 w 565"/>
                  <a:gd name="T77" fmla="*/ 16 h 917"/>
                  <a:gd name="T78" fmla="*/ 66 w 565"/>
                  <a:gd name="T79" fmla="*/ 9 h 917"/>
                  <a:gd name="T80" fmla="*/ 81 w 565"/>
                  <a:gd name="T81" fmla="*/ 9 h 917"/>
                  <a:gd name="T82" fmla="*/ 96 w 565"/>
                  <a:gd name="T83" fmla="*/ 16 h 917"/>
                  <a:gd name="T84" fmla="*/ 215 w 565"/>
                  <a:gd name="T85" fmla="*/ 0 h 917"/>
                  <a:gd name="T86" fmla="*/ 312 w 565"/>
                  <a:gd name="T87" fmla="*/ 0 h 917"/>
                  <a:gd name="T88" fmla="*/ 379 w 565"/>
                  <a:gd name="T89" fmla="*/ 0 h 917"/>
                  <a:gd name="T90" fmla="*/ 461 w 565"/>
                  <a:gd name="T91" fmla="*/ 16 h 917"/>
                  <a:gd name="T92" fmla="*/ 506 w 565"/>
                  <a:gd name="T93" fmla="*/ 31 h 917"/>
                  <a:gd name="T94" fmla="*/ 543 w 565"/>
                  <a:gd name="T95" fmla="*/ 45 h 917"/>
                  <a:gd name="T96" fmla="*/ 558 w 565"/>
                  <a:gd name="T97" fmla="*/ 61 h 917"/>
                  <a:gd name="T98" fmla="*/ 565 w 565"/>
                  <a:gd name="T99" fmla="*/ 83 h 917"/>
                  <a:gd name="T100" fmla="*/ 565 w 565"/>
                  <a:gd name="T101" fmla="*/ 106 h 917"/>
                  <a:gd name="T102" fmla="*/ 551 w 565"/>
                  <a:gd name="T103" fmla="*/ 120 h 917"/>
                  <a:gd name="T104" fmla="*/ 536 w 565"/>
                  <a:gd name="T105" fmla="*/ 135 h 917"/>
                  <a:gd name="T106" fmla="*/ 513 w 565"/>
                  <a:gd name="T107" fmla="*/ 142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5" h="917">
                    <a:moveTo>
                      <a:pt x="513" y="142"/>
                    </a:moveTo>
                    <a:lnTo>
                      <a:pt x="491" y="135"/>
                    </a:lnTo>
                    <a:lnTo>
                      <a:pt x="416" y="120"/>
                    </a:lnTo>
                    <a:lnTo>
                      <a:pt x="312" y="113"/>
                    </a:lnTo>
                    <a:lnTo>
                      <a:pt x="230" y="113"/>
                    </a:lnTo>
                    <a:lnTo>
                      <a:pt x="118" y="128"/>
                    </a:lnTo>
                    <a:lnTo>
                      <a:pt x="118" y="366"/>
                    </a:lnTo>
                    <a:lnTo>
                      <a:pt x="208" y="343"/>
                    </a:lnTo>
                    <a:lnTo>
                      <a:pt x="275" y="336"/>
                    </a:lnTo>
                    <a:lnTo>
                      <a:pt x="364" y="343"/>
                    </a:lnTo>
                    <a:lnTo>
                      <a:pt x="446" y="352"/>
                    </a:lnTo>
                    <a:lnTo>
                      <a:pt x="468" y="359"/>
                    </a:lnTo>
                    <a:lnTo>
                      <a:pt x="491" y="366"/>
                    </a:lnTo>
                    <a:lnTo>
                      <a:pt x="499" y="381"/>
                    </a:lnTo>
                    <a:lnTo>
                      <a:pt x="499" y="404"/>
                    </a:lnTo>
                    <a:lnTo>
                      <a:pt x="499" y="426"/>
                    </a:lnTo>
                    <a:lnTo>
                      <a:pt x="483" y="449"/>
                    </a:lnTo>
                    <a:lnTo>
                      <a:pt x="468" y="456"/>
                    </a:lnTo>
                    <a:lnTo>
                      <a:pt x="446" y="463"/>
                    </a:lnTo>
                    <a:lnTo>
                      <a:pt x="357" y="456"/>
                    </a:lnTo>
                    <a:lnTo>
                      <a:pt x="275" y="449"/>
                    </a:lnTo>
                    <a:lnTo>
                      <a:pt x="215" y="456"/>
                    </a:lnTo>
                    <a:lnTo>
                      <a:pt x="111" y="485"/>
                    </a:lnTo>
                    <a:lnTo>
                      <a:pt x="104" y="858"/>
                    </a:lnTo>
                    <a:lnTo>
                      <a:pt x="104" y="880"/>
                    </a:lnTo>
                    <a:lnTo>
                      <a:pt x="88" y="903"/>
                    </a:lnTo>
                    <a:lnTo>
                      <a:pt x="74" y="910"/>
                    </a:lnTo>
                    <a:lnTo>
                      <a:pt x="52" y="917"/>
                    </a:lnTo>
                    <a:lnTo>
                      <a:pt x="29" y="910"/>
                    </a:lnTo>
                    <a:lnTo>
                      <a:pt x="14" y="896"/>
                    </a:lnTo>
                    <a:lnTo>
                      <a:pt x="0" y="880"/>
                    </a:lnTo>
                    <a:lnTo>
                      <a:pt x="0" y="858"/>
                    </a:lnTo>
                    <a:lnTo>
                      <a:pt x="0" y="537"/>
                    </a:lnTo>
                    <a:lnTo>
                      <a:pt x="7" y="210"/>
                    </a:lnTo>
                    <a:lnTo>
                      <a:pt x="7" y="135"/>
                    </a:lnTo>
                    <a:lnTo>
                      <a:pt x="7" y="68"/>
                    </a:lnTo>
                    <a:lnTo>
                      <a:pt x="14" y="45"/>
                    </a:lnTo>
                    <a:lnTo>
                      <a:pt x="21" y="23"/>
                    </a:lnTo>
                    <a:lnTo>
                      <a:pt x="43" y="16"/>
                    </a:lnTo>
                    <a:lnTo>
                      <a:pt x="66" y="9"/>
                    </a:lnTo>
                    <a:lnTo>
                      <a:pt x="81" y="9"/>
                    </a:lnTo>
                    <a:lnTo>
                      <a:pt x="96" y="16"/>
                    </a:lnTo>
                    <a:lnTo>
                      <a:pt x="215" y="0"/>
                    </a:lnTo>
                    <a:lnTo>
                      <a:pt x="312" y="0"/>
                    </a:lnTo>
                    <a:lnTo>
                      <a:pt x="379" y="0"/>
                    </a:lnTo>
                    <a:lnTo>
                      <a:pt x="461" y="16"/>
                    </a:lnTo>
                    <a:lnTo>
                      <a:pt x="506" y="31"/>
                    </a:lnTo>
                    <a:lnTo>
                      <a:pt x="543" y="45"/>
                    </a:lnTo>
                    <a:lnTo>
                      <a:pt x="558" y="61"/>
                    </a:lnTo>
                    <a:lnTo>
                      <a:pt x="565" y="83"/>
                    </a:lnTo>
                    <a:lnTo>
                      <a:pt x="565" y="106"/>
                    </a:lnTo>
                    <a:lnTo>
                      <a:pt x="551" y="120"/>
                    </a:lnTo>
                    <a:lnTo>
                      <a:pt x="536" y="135"/>
                    </a:lnTo>
                    <a:lnTo>
                      <a:pt x="513" y="14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2"/>
              <p:cNvSpPr>
                <a:spLocks/>
              </p:cNvSpPr>
              <p:nvPr/>
            </p:nvSpPr>
            <p:spPr bwMode="auto">
              <a:xfrm>
                <a:off x="1150" y="3285"/>
                <a:ext cx="29" cy="37"/>
              </a:xfrm>
              <a:custGeom>
                <a:avLst/>
                <a:gdLst>
                  <a:gd name="T0" fmla="*/ 8 w 656"/>
                  <a:gd name="T1" fmla="*/ 642 h 836"/>
                  <a:gd name="T2" fmla="*/ 37 w 656"/>
                  <a:gd name="T3" fmla="*/ 619 h 836"/>
                  <a:gd name="T4" fmla="*/ 82 w 656"/>
                  <a:gd name="T5" fmla="*/ 619 h 836"/>
                  <a:gd name="T6" fmla="*/ 134 w 656"/>
                  <a:gd name="T7" fmla="*/ 679 h 836"/>
                  <a:gd name="T8" fmla="*/ 179 w 656"/>
                  <a:gd name="T9" fmla="*/ 716 h 836"/>
                  <a:gd name="T10" fmla="*/ 290 w 656"/>
                  <a:gd name="T11" fmla="*/ 731 h 836"/>
                  <a:gd name="T12" fmla="*/ 372 w 656"/>
                  <a:gd name="T13" fmla="*/ 724 h 836"/>
                  <a:gd name="T14" fmla="*/ 447 w 656"/>
                  <a:gd name="T15" fmla="*/ 702 h 836"/>
                  <a:gd name="T16" fmla="*/ 521 w 656"/>
                  <a:gd name="T17" fmla="*/ 642 h 836"/>
                  <a:gd name="T18" fmla="*/ 544 w 656"/>
                  <a:gd name="T19" fmla="*/ 567 h 836"/>
                  <a:gd name="T20" fmla="*/ 521 w 656"/>
                  <a:gd name="T21" fmla="*/ 508 h 836"/>
                  <a:gd name="T22" fmla="*/ 462 w 656"/>
                  <a:gd name="T23" fmla="*/ 463 h 836"/>
                  <a:gd name="T24" fmla="*/ 387 w 656"/>
                  <a:gd name="T25" fmla="*/ 433 h 836"/>
                  <a:gd name="T26" fmla="*/ 223 w 656"/>
                  <a:gd name="T27" fmla="*/ 411 h 836"/>
                  <a:gd name="T28" fmla="*/ 157 w 656"/>
                  <a:gd name="T29" fmla="*/ 381 h 836"/>
                  <a:gd name="T30" fmla="*/ 96 w 656"/>
                  <a:gd name="T31" fmla="*/ 329 h 836"/>
                  <a:gd name="T32" fmla="*/ 82 w 656"/>
                  <a:gd name="T33" fmla="*/ 255 h 836"/>
                  <a:gd name="T34" fmla="*/ 105 w 656"/>
                  <a:gd name="T35" fmla="*/ 165 h 836"/>
                  <a:gd name="T36" fmla="*/ 193 w 656"/>
                  <a:gd name="T37" fmla="*/ 75 h 836"/>
                  <a:gd name="T38" fmla="*/ 297 w 656"/>
                  <a:gd name="T39" fmla="*/ 23 h 836"/>
                  <a:gd name="T40" fmla="*/ 410 w 656"/>
                  <a:gd name="T41" fmla="*/ 0 h 836"/>
                  <a:gd name="T42" fmla="*/ 529 w 656"/>
                  <a:gd name="T43" fmla="*/ 23 h 836"/>
                  <a:gd name="T44" fmla="*/ 596 w 656"/>
                  <a:gd name="T45" fmla="*/ 53 h 836"/>
                  <a:gd name="T46" fmla="*/ 618 w 656"/>
                  <a:gd name="T47" fmla="*/ 83 h 836"/>
                  <a:gd name="T48" fmla="*/ 604 w 656"/>
                  <a:gd name="T49" fmla="*/ 120 h 836"/>
                  <a:gd name="T50" fmla="*/ 566 w 656"/>
                  <a:gd name="T51" fmla="*/ 135 h 836"/>
                  <a:gd name="T52" fmla="*/ 439 w 656"/>
                  <a:gd name="T53" fmla="*/ 113 h 836"/>
                  <a:gd name="T54" fmla="*/ 365 w 656"/>
                  <a:gd name="T55" fmla="*/ 113 h 836"/>
                  <a:gd name="T56" fmla="*/ 290 w 656"/>
                  <a:gd name="T57" fmla="*/ 127 h 836"/>
                  <a:gd name="T58" fmla="*/ 238 w 656"/>
                  <a:gd name="T59" fmla="*/ 172 h 836"/>
                  <a:gd name="T60" fmla="*/ 202 w 656"/>
                  <a:gd name="T61" fmla="*/ 224 h 836"/>
                  <a:gd name="T62" fmla="*/ 202 w 656"/>
                  <a:gd name="T63" fmla="*/ 269 h 836"/>
                  <a:gd name="T64" fmla="*/ 245 w 656"/>
                  <a:gd name="T65" fmla="*/ 307 h 836"/>
                  <a:gd name="T66" fmla="*/ 394 w 656"/>
                  <a:gd name="T67" fmla="*/ 329 h 836"/>
                  <a:gd name="T68" fmla="*/ 507 w 656"/>
                  <a:gd name="T69" fmla="*/ 352 h 836"/>
                  <a:gd name="T70" fmla="*/ 588 w 656"/>
                  <a:gd name="T71" fmla="*/ 411 h 836"/>
                  <a:gd name="T72" fmla="*/ 641 w 656"/>
                  <a:gd name="T73" fmla="*/ 478 h 836"/>
                  <a:gd name="T74" fmla="*/ 656 w 656"/>
                  <a:gd name="T75" fmla="*/ 567 h 836"/>
                  <a:gd name="T76" fmla="*/ 626 w 656"/>
                  <a:gd name="T77" fmla="*/ 679 h 836"/>
                  <a:gd name="T78" fmla="*/ 529 w 656"/>
                  <a:gd name="T79" fmla="*/ 768 h 836"/>
                  <a:gd name="T80" fmla="*/ 417 w 656"/>
                  <a:gd name="T81" fmla="*/ 820 h 836"/>
                  <a:gd name="T82" fmla="*/ 290 w 656"/>
                  <a:gd name="T83" fmla="*/ 836 h 836"/>
                  <a:gd name="T84" fmla="*/ 193 w 656"/>
                  <a:gd name="T85" fmla="*/ 828 h 836"/>
                  <a:gd name="T86" fmla="*/ 105 w 656"/>
                  <a:gd name="T87" fmla="*/ 799 h 836"/>
                  <a:gd name="T88" fmla="*/ 30 w 656"/>
                  <a:gd name="T89" fmla="*/ 739 h 836"/>
                  <a:gd name="T90" fmla="*/ 0 w 656"/>
                  <a:gd name="T91" fmla="*/ 664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56" h="836">
                    <a:moveTo>
                      <a:pt x="0" y="664"/>
                    </a:moveTo>
                    <a:lnTo>
                      <a:pt x="8" y="642"/>
                    </a:lnTo>
                    <a:lnTo>
                      <a:pt x="22" y="627"/>
                    </a:lnTo>
                    <a:lnTo>
                      <a:pt x="37" y="619"/>
                    </a:lnTo>
                    <a:lnTo>
                      <a:pt x="60" y="612"/>
                    </a:lnTo>
                    <a:lnTo>
                      <a:pt x="82" y="619"/>
                    </a:lnTo>
                    <a:lnTo>
                      <a:pt x="105" y="642"/>
                    </a:lnTo>
                    <a:lnTo>
                      <a:pt x="134" y="679"/>
                    </a:lnTo>
                    <a:lnTo>
                      <a:pt x="157" y="702"/>
                    </a:lnTo>
                    <a:lnTo>
                      <a:pt x="179" y="716"/>
                    </a:lnTo>
                    <a:lnTo>
                      <a:pt x="209" y="724"/>
                    </a:lnTo>
                    <a:lnTo>
                      <a:pt x="290" y="731"/>
                    </a:lnTo>
                    <a:lnTo>
                      <a:pt x="335" y="731"/>
                    </a:lnTo>
                    <a:lnTo>
                      <a:pt x="372" y="724"/>
                    </a:lnTo>
                    <a:lnTo>
                      <a:pt x="410" y="716"/>
                    </a:lnTo>
                    <a:lnTo>
                      <a:pt x="447" y="702"/>
                    </a:lnTo>
                    <a:lnTo>
                      <a:pt x="491" y="671"/>
                    </a:lnTo>
                    <a:lnTo>
                      <a:pt x="521" y="642"/>
                    </a:lnTo>
                    <a:lnTo>
                      <a:pt x="536" y="612"/>
                    </a:lnTo>
                    <a:lnTo>
                      <a:pt x="544" y="567"/>
                    </a:lnTo>
                    <a:lnTo>
                      <a:pt x="536" y="537"/>
                    </a:lnTo>
                    <a:lnTo>
                      <a:pt x="521" y="508"/>
                    </a:lnTo>
                    <a:lnTo>
                      <a:pt x="500" y="485"/>
                    </a:lnTo>
                    <a:lnTo>
                      <a:pt x="462" y="463"/>
                    </a:lnTo>
                    <a:lnTo>
                      <a:pt x="432" y="448"/>
                    </a:lnTo>
                    <a:lnTo>
                      <a:pt x="387" y="433"/>
                    </a:lnTo>
                    <a:lnTo>
                      <a:pt x="297" y="418"/>
                    </a:lnTo>
                    <a:lnTo>
                      <a:pt x="223" y="411"/>
                    </a:lnTo>
                    <a:lnTo>
                      <a:pt x="186" y="395"/>
                    </a:lnTo>
                    <a:lnTo>
                      <a:pt x="157" y="381"/>
                    </a:lnTo>
                    <a:lnTo>
                      <a:pt x="119" y="359"/>
                    </a:lnTo>
                    <a:lnTo>
                      <a:pt x="96" y="329"/>
                    </a:lnTo>
                    <a:lnTo>
                      <a:pt x="82" y="291"/>
                    </a:lnTo>
                    <a:lnTo>
                      <a:pt x="82" y="255"/>
                    </a:lnTo>
                    <a:lnTo>
                      <a:pt x="89" y="210"/>
                    </a:lnTo>
                    <a:lnTo>
                      <a:pt x="105" y="165"/>
                    </a:lnTo>
                    <a:lnTo>
                      <a:pt x="141" y="120"/>
                    </a:lnTo>
                    <a:lnTo>
                      <a:pt x="193" y="75"/>
                    </a:lnTo>
                    <a:lnTo>
                      <a:pt x="245" y="45"/>
                    </a:lnTo>
                    <a:lnTo>
                      <a:pt x="297" y="23"/>
                    </a:lnTo>
                    <a:lnTo>
                      <a:pt x="351" y="9"/>
                    </a:lnTo>
                    <a:lnTo>
                      <a:pt x="410" y="0"/>
                    </a:lnTo>
                    <a:lnTo>
                      <a:pt x="469" y="9"/>
                    </a:lnTo>
                    <a:lnTo>
                      <a:pt x="529" y="23"/>
                    </a:lnTo>
                    <a:lnTo>
                      <a:pt x="566" y="38"/>
                    </a:lnTo>
                    <a:lnTo>
                      <a:pt x="596" y="53"/>
                    </a:lnTo>
                    <a:lnTo>
                      <a:pt x="611" y="68"/>
                    </a:lnTo>
                    <a:lnTo>
                      <a:pt x="618" y="83"/>
                    </a:lnTo>
                    <a:lnTo>
                      <a:pt x="611" y="106"/>
                    </a:lnTo>
                    <a:lnTo>
                      <a:pt x="604" y="120"/>
                    </a:lnTo>
                    <a:lnTo>
                      <a:pt x="588" y="127"/>
                    </a:lnTo>
                    <a:lnTo>
                      <a:pt x="566" y="135"/>
                    </a:lnTo>
                    <a:lnTo>
                      <a:pt x="491" y="120"/>
                    </a:lnTo>
                    <a:lnTo>
                      <a:pt x="439" y="113"/>
                    </a:lnTo>
                    <a:lnTo>
                      <a:pt x="410" y="106"/>
                    </a:lnTo>
                    <a:lnTo>
                      <a:pt x="365" y="113"/>
                    </a:lnTo>
                    <a:lnTo>
                      <a:pt x="328" y="120"/>
                    </a:lnTo>
                    <a:lnTo>
                      <a:pt x="290" y="127"/>
                    </a:lnTo>
                    <a:lnTo>
                      <a:pt x="261" y="150"/>
                    </a:lnTo>
                    <a:lnTo>
                      <a:pt x="238" y="172"/>
                    </a:lnTo>
                    <a:lnTo>
                      <a:pt x="216" y="194"/>
                    </a:lnTo>
                    <a:lnTo>
                      <a:pt x="202" y="224"/>
                    </a:lnTo>
                    <a:lnTo>
                      <a:pt x="202" y="246"/>
                    </a:lnTo>
                    <a:lnTo>
                      <a:pt x="202" y="269"/>
                    </a:lnTo>
                    <a:lnTo>
                      <a:pt x="216" y="291"/>
                    </a:lnTo>
                    <a:lnTo>
                      <a:pt x="245" y="307"/>
                    </a:lnTo>
                    <a:lnTo>
                      <a:pt x="283" y="314"/>
                    </a:lnTo>
                    <a:lnTo>
                      <a:pt x="394" y="329"/>
                    </a:lnTo>
                    <a:lnTo>
                      <a:pt x="455" y="336"/>
                    </a:lnTo>
                    <a:lnTo>
                      <a:pt x="507" y="352"/>
                    </a:lnTo>
                    <a:lnTo>
                      <a:pt x="552" y="381"/>
                    </a:lnTo>
                    <a:lnTo>
                      <a:pt x="588" y="411"/>
                    </a:lnTo>
                    <a:lnTo>
                      <a:pt x="618" y="440"/>
                    </a:lnTo>
                    <a:lnTo>
                      <a:pt x="641" y="478"/>
                    </a:lnTo>
                    <a:lnTo>
                      <a:pt x="648" y="522"/>
                    </a:lnTo>
                    <a:lnTo>
                      <a:pt x="656" y="567"/>
                    </a:lnTo>
                    <a:lnTo>
                      <a:pt x="648" y="627"/>
                    </a:lnTo>
                    <a:lnTo>
                      <a:pt x="626" y="679"/>
                    </a:lnTo>
                    <a:lnTo>
                      <a:pt x="588" y="731"/>
                    </a:lnTo>
                    <a:lnTo>
                      <a:pt x="529" y="768"/>
                    </a:lnTo>
                    <a:lnTo>
                      <a:pt x="477" y="799"/>
                    </a:lnTo>
                    <a:lnTo>
                      <a:pt x="417" y="820"/>
                    </a:lnTo>
                    <a:lnTo>
                      <a:pt x="358" y="836"/>
                    </a:lnTo>
                    <a:lnTo>
                      <a:pt x="290" y="836"/>
                    </a:lnTo>
                    <a:lnTo>
                      <a:pt x="238" y="836"/>
                    </a:lnTo>
                    <a:lnTo>
                      <a:pt x="193" y="828"/>
                    </a:lnTo>
                    <a:lnTo>
                      <a:pt x="148" y="813"/>
                    </a:lnTo>
                    <a:lnTo>
                      <a:pt x="105" y="799"/>
                    </a:lnTo>
                    <a:lnTo>
                      <a:pt x="60" y="768"/>
                    </a:lnTo>
                    <a:lnTo>
                      <a:pt x="30" y="739"/>
                    </a:lnTo>
                    <a:lnTo>
                      <a:pt x="8" y="702"/>
                    </a:lnTo>
                    <a:lnTo>
                      <a:pt x="0" y="66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33"/>
              <p:cNvSpPr>
                <a:spLocks/>
              </p:cNvSpPr>
              <p:nvPr/>
            </p:nvSpPr>
            <p:spPr bwMode="auto">
              <a:xfrm>
                <a:off x="788" y="3486"/>
                <a:ext cx="423" cy="65"/>
              </a:xfrm>
              <a:custGeom>
                <a:avLst/>
                <a:gdLst>
                  <a:gd name="T0" fmla="*/ 0 w 9716"/>
                  <a:gd name="T1" fmla="*/ 298 h 1497"/>
                  <a:gd name="T2" fmla="*/ 22 w 9716"/>
                  <a:gd name="T3" fmla="*/ 827 h 1497"/>
                  <a:gd name="T4" fmla="*/ 45 w 9716"/>
                  <a:gd name="T5" fmla="*/ 1230 h 1497"/>
                  <a:gd name="T6" fmla="*/ 67 w 9716"/>
                  <a:gd name="T7" fmla="*/ 1497 h 1497"/>
                  <a:gd name="T8" fmla="*/ 336 w 9716"/>
                  <a:gd name="T9" fmla="*/ 1483 h 1497"/>
                  <a:gd name="T10" fmla="*/ 1081 w 9716"/>
                  <a:gd name="T11" fmla="*/ 1438 h 1497"/>
                  <a:gd name="T12" fmla="*/ 2191 w 9716"/>
                  <a:gd name="T13" fmla="*/ 1379 h 1497"/>
                  <a:gd name="T14" fmla="*/ 2846 w 9716"/>
                  <a:gd name="T15" fmla="*/ 1348 h 1497"/>
                  <a:gd name="T16" fmla="*/ 3562 w 9716"/>
                  <a:gd name="T17" fmla="*/ 1327 h 1497"/>
                  <a:gd name="T18" fmla="*/ 4321 w 9716"/>
                  <a:gd name="T19" fmla="*/ 1304 h 1497"/>
                  <a:gd name="T20" fmla="*/ 5111 w 9716"/>
                  <a:gd name="T21" fmla="*/ 1289 h 1497"/>
                  <a:gd name="T22" fmla="*/ 5909 w 9716"/>
                  <a:gd name="T23" fmla="*/ 1282 h 1497"/>
                  <a:gd name="T24" fmla="*/ 6713 w 9716"/>
                  <a:gd name="T25" fmla="*/ 1282 h 1497"/>
                  <a:gd name="T26" fmla="*/ 7511 w 9716"/>
                  <a:gd name="T27" fmla="*/ 1289 h 1497"/>
                  <a:gd name="T28" fmla="*/ 8285 w 9716"/>
                  <a:gd name="T29" fmla="*/ 1319 h 1497"/>
                  <a:gd name="T30" fmla="*/ 8658 w 9716"/>
                  <a:gd name="T31" fmla="*/ 1334 h 1497"/>
                  <a:gd name="T32" fmla="*/ 9023 w 9716"/>
                  <a:gd name="T33" fmla="*/ 1356 h 1497"/>
                  <a:gd name="T34" fmla="*/ 9373 w 9716"/>
                  <a:gd name="T35" fmla="*/ 1386 h 1497"/>
                  <a:gd name="T36" fmla="*/ 9716 w 9716"/>
                  <a:gd name="T37" fmla="*/ 1416 h 1497"/>
                  <a:gd name="T38" fmla="*/ 9671 w 9716"/>
                  <a:gd name="T39" fmla="*/ 849 h 1497"/>
                  <a:gd name="T40" fmla="*/ 9641 w 9716"/>
                  <a:gd name="T41" fmla="*/ 440 h 1497"/>
                  <a:gd name="T42" fmla="*/ 9626 w 9716"/>
                  <a:gd name="T43" fmla="*/ 185 h 1497"/>
                  <a:gd name="T44" fmla="*/ 9388 w 9716"/>
                  <a:gd name="T45" fmla="*/ 163 h 1497"/>
                  <a:gd name="T46" fmla="*/ 8740 w 9716"/>
                  <a:gd name="T47" fmla="*/ 119 h 1497"/>
                  <a:gd name="T48" fmla="*/ 8285 w 9716"/>
                  <a:gd name="T49" fmla="*/ 88 h 1497"/>
                  <a:gd name="T50" fmla="*/ 7748 w 9716"/>
                  <a:gd name="T51" fmla="*/ 59 h 1497"/>
                  <a:gd name="T52" fmla="*/ 7138 w 9716"/>
                  <a:gd name="T53" fmla="*/ 36 h 1497"/>
                  <a:gd name="T54" fmla="*/ 6474 w 9716"/>
                  <a:gd name="T55" fmla="*/ 14 h 1497"/>
                  <a:gd name="T56" fmla="*/ 5752 w 9716"/>
                  <a:gd name="T57" fmla="*/ 0 h 1497"/>
                  <a:gd name="T58" fmla="*/ 4992 w 9716"/>
                  <a:gd name="T59" fmla="*/ 0 h 1497"/>
                  <a:gd name="T60" fmla="*/ 4195 w 9716"/>
                  <a:gd name="T61" fmla="*/ 7 h 1497"/>
                  <a:gd name="T62" fmla="*/ 3368 w 9716"/>
                  <a:gd name="T63" fmla="*/ 29 h 1497"/>
                  <a:gd name="T64" fmla="*/ 2534 w 9716"/>
                  <a:gd name="T65" fmla="*/ 67 h 1497"/>
                  <a:gd name="T66" fmla="*/ 2109 w 9716"/>
                  <a:gd name="T67" fmla="*/ 88 h 1497"/>
                  <a:gd name="T68" fmla="*/ 1684 w 9716"/>
                  <a:gd name="T69" fmla="*/ 119 h 1497"/>
                  <a:gd name="T70" fmla="*/ 1260 w 9716"/>
                  <a:gd name="T71" fmla="*/ 156 h 1497"/>
                  <a:gd name="T72" fmla="*/ 835 w 9716"/>
                  <a:gd name="T73" fmla="*/ 201 h 1497"/>
                  <a:gd name="T74" fmla="*/ 417 w 9716"/>
                  <a:gd name="T75" fmla="*/ 246 h 1497"/>
                  <a:gd name="T76" fmla="*/ 0 w 9716"/>
                  <a:gd name="T77" fmla="*/ 298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716" h="1497">
                    <a:moveTo>
                      <a:pt x="0" y="298"/>
                    </a:moveTo>
                    <a:lnTo>
                      <a:pt x="22" y="827"/>
                    </a:lnTo>
                    <a:lnTo>
                      <a:pt x="45" y="1230"/>
                    </a:lnTo>
                    <a:lnTo>
                      <a:pt x="67" y="1497"/>
                    </a:lnTo>
                    <a:lnTo>
                      <a:pt x="336" y="1483"/>
                    </a:lnTo>
                    <a:lnTo>
                      <a:pt x="1081" y="1438"/>
                    </a:lnTo>
                    <a:lnTo>
                      <a:pt x="2191" y="1379"/>
                    </a:lnTo>
                    <a:lnTo>
                      <a:pt x="2846" y="1348"/>
                    </a:lnTo>
                    <a:lnTo>
                      <a:pt x="3562" y="1327"/>
                    </a:lnTo>
                    <a:lnTo>
                      <a:pt x="4321" y="1304"/>
                    </a:lnTo>
                    <a:lnTo>
                      <a:pt x="5111" y="1289"/>
                    </a:lnTo>
                    <a:lnTo>
                      <a:pt x="5909" y="1282"/>
                    </a:lnTo>
                    <a:lnTo>
                      <a:pt x="6713" y="1282"/>
                    </a:lnTo>
                    <a:lnTo>
                      <a:pt x="7511" y="1289"/>
                    </a:lnTo>
                    <a:lnTo>
                      <a:pt x="8285" y="1319"/>
                    </a:lnTo>
                    <a:lnTo>
                      <a:pt x="8658" y="1334"/>
                    </a:lnTo>
                    <a:lnTo>
                      <a:pt x="9023" y="1356"/>
                    </a:lnTo>
                    <a:lnTo>
                      <a:pt x="9373" y="1386"/>
                    </a:lnTo>
                    <a:lnTo>
                      <a:pt x="9716" y="1416"/>
                    </a:lnTo>
                    <a:lnTo>
                      <a:pt x="9671" y="849"/>
                    </a:lnTo>
                    <a:lnTo>
                      <a:pt x="9641" y="440"/>
                    </a:lnTo>
                    <a:lnTo>
                      <a:pt x="9626" y="185"/>
                    </a:lnTo>
                    <a:lnTo>
                      <a:pt x="9388" y="163"/>
                    </a:lnTo>
                    <a:lnTo>
                      <a:pt x="8740" y="119"/>
                    </a:lnTo>
                    <a:lnTo>
                      <a:pt x="8285" y="88"/>
                    </a:lnTo>
                    <a:lnTo>
                      <a:pt x="7748" y="59"/>
                    </a:lnTo>
                    <a:lnTo>
                      <a:pt x="7138" y="36"/>
                    </a:lnTo>
                    <a:lnTo>
                      <a:pt x="6474" y="14"/>
                    </a:lnTo>
                    <a:lnTo>
                      <a:pt x="5752" y="0"/>
                    </a:lnTo>
                    <a:lnTo>
                      <a:pt x="4992" y="0"/>
                    </a:lnTo>
                    <a:lnTo>
                      <a:pt x="4195" y="7"/>
                    </a:lnTo>
                    <a:lnTo>
                      <a:pt x="3368" y="29"/>
                    </a:lnTo>
                    <a:lnTo>
                      <a:pt x="2534" y="67"/>
                    </a:lnTo>
                    <a:lnTo>
                      <a:pt x="2109" y="88"/>
                    </a:lnTo>
                    <a:lnTo>
                      <a:pt x="1684" y="119"/>
                    </a:lnTo>
                    <a:lnTo>
                      <a:pt x="1260" y="156"/>
                    </a:lnTo>
                    <a:lnTo>
                      <a:pt x="835" y="201"/>
                    </a:lnTo>
                    <a:lnTo>
                      <a:pt x="417" y="246"/>
                    </a:lnTo>
                    <a:lnTo>
                      <a:pt x="0" y="298"/>
                    </a:lnTo>
                    <a:close/>
                  </a:path>
                </a:pathLst>
              </a:custGeom>
              <a:solidFill>
                <a:srgbClr val="F2ED4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34"/>
              <p:cNvSpPr>
                <a:spLocks/>
              </p:cNvSpPr>
              <p:nvPr/>
            </p:nvSpPr>
            <p:spPr bwMode="auto">
              <a:xfrm>
                <a:off x="780" y="3278"/>
                <a:ext cx="38" cy="497"/>
              </a:xfrm>
              <a:custGeom>
                <a:avLst/>
                <a:gdLst>
                  <a:gd name="T0" fmla="*/ 0 w 886"/>
                  <a:gd name="T1" fmla="*/ 14 h 11435"/>
                  <a:gd name="T2" fmla="*/ 0 w 886"/>
                  <a:gd name="T3" fmla="*/ 350 h 11435"/>
                  <a:gd name="T4" fmla="*/ 14 w 886"/>
                  <a:gd name="T5" fmla="*/ 1274 h 11435"/>
                  <a:gd name="T6" fmla="*/ 52 w 886"/>
                  <a:gd name="T7" fmla="*/ 2646 h 11435"/>
                  <a:gd name="T8" fmla="*/ 81 w 886"/>
                  <a:gd name="T9" fmla="*/ 3459 h 11435"/>
                  <a:gd name="T10" fmla="*/ 111 w 886"/>
                  <a:gd name="T11" fmla="*/ 4331 h 11435"/>
                  <a:gd name="T12" fmla="*/ 156 w 886"/>
                  <a:gd name="T13" fmla="*/ 5240 h 11435"/>
                  <a:gd name="T14" fmla="*/ 215 w 886"/>
                  <a:gd name="T15" fmla="*/ 6187 h 11435"/>
                  <a:gd name="T16" fmla="*/ 276 w 886"/>
                  <a:gd name="T17" fmla="*/ 7133 h 11435"/>
                  <a:gd name="T18" fmla="*/ 350 w 886"/>
                  <a:gd name="T19" fmla="*/ 8080 h 11435"/>
                  <a:gd name="T20" fmla="*/ 439 w 886"/>
                  <a:gd name="T21" fmla="*/ 8997 h 11435"/>
                  <a:gd name="T22" fmla="*/ 491 w 886"/>
                  <a:gd name="T23" fmla="*/ 9444 h 11435"/>
                  <a:gd name="T24" fmla="*/ 543 w 886"/>
                  <a:gd name="T25" fmla="*/ 9876 h 11435"/>
                  <a:gd name="T26" fmla="*/ 603 w 886"/>
                  <a:gd name="T27" fmla="*/ 10294 h 11435"/>
                  <a:gd name="T28" fmla="*/ 662 w 886"/>
                  <a:gd name="T29" fmla="*/ 10697 h 11435"/>
                  <a:gd name="T30" fmla="*/ 723 w 886"/>
                  <a:gd name="T31" fmla="*/ 11077 h 11435"/>
                  <a:gd name="T32" fmla="*/ 789 w 886"/>
                  <a:gd name="T33" fmla="*/ 11435 h 11435"/>
                  <a:gd name="T34" fmla="*/ 886 w 886"/>
                  <a:gd name="T35" fmla="*/ 11427 h 11435"/>
                  <a:gd name="T36" fmla="*/ 849 w 886"/>
                  <a:gd name="T37" fmla="*/ 11255 h 11435"/>
                  <a:gd name="T38" fmla="*/ 767 w 886"/>
                  <a:gd name="T39" fmla="*/ 10734 h 11435"/>
                  <a:gd name="T40" fmla="*/ 707 w 886"/>
                  <a:gd name="T41" fmla="*/ 10339 h 11435"/>
                  <a:gd name="T42" fmla="*/ 640 w 886"/>
                  <a:gd name="T43" fmla="*/ 9855 h 11435"/>
                  <a:gd name="T44" fmla="*/ 574 w 886"/>
                  <a:gd name="T45" fmla="*/ 9280 h 11435"/>
                  <a:gd name="T46" fmla="*/ 506 w 886"/>
                  <a:gd name="T47" fmla="*/ 8616 h 11435"/>
                  <a:gd name="T48" fmla="*/ 432 w 886"/>
                  <a:gd name="T49" fmla="*/ 7864 h 11435"/>
                  <a:gd name="T50" fmla="*/ 364 w 886"/>
                  <a:gd name="T51" fmla="*/ 7022 h 11435"/>
                  <a:gd name="T52" fmla="*/ 298 w 886"/>
                  <a:gd name="T53" fmla="*/ 6082 h 11435"/>
                  <a:gd name="T54" fmla="*/ 238 w 886"/>
                  <a:gd name="T55" fmla="*/ 5053 h 11435"/>
                  <a:gd name="T56" fmla="*/ 193 w 886"/>
                  <a:gd name="T57" fmla="*/ 3936 h 11435"/>
                  <a:gd name="T58" fmla="*/ 149 w 886"/>
                  <a:gd name="T59" fmla="*/ 2721 h 11435"/>
                  <a:gd name="T60" fmla="*/ 126 w 886"/>
                  <a:gd name="T61" fmla="*/ 1409 h 11435"/>
                  <a:gd name="T62" fmla="*/ 118 w 886"/>
                  <a:gd name="T63" fmla="*/ 7 h 11435"/>
                  <a:gd name="T64" fmla="*/ 104 w 886"/>
                  <a:gd name="T65" fmla="*/ 0 h 11435"/>
                  <a:gd name="T66" fmla="*/ 81 w 886"/>
                  <a:gd name="T67" fmla="*/ 0 h 11435"/>
                  <a:gd name="T68" fmla="*/ 44 w 886"/>
                  <a:gd name="T69" fmla="*/ 0 h 11435"/>
                  <a:gd name="T70" fmla="*/ 22 w 886"/>
                  <a:gd name="T71" fmla="*/ 0 h 11435"/>
                  <a:gd name="T72" fmla="*/ 0 w 886"/>
                  <a:gd name="T73" fmla="*/ 14 h 11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86" h="11435">
                    <a:moveTo>
                      <a:pt x="0" y="14"/>
                    </a:moveTo>
                    <a:lnTo>
                      <a:pt x="0" y="350"/>
                    </a:lnTo>
                    <a:lnTo>
                      <a:pt x="14" y="1274"/>
                    </a:lnTo>
                    <a:lnTo>
                      <a:pt x="52" y="2646"/>
                    </a:lnTo>
                    <a:lnTo>
                      <a:pt x="81" y="3459"/>
                    </a:lnTo>
                    <a:lnTo>
                      <a:pt x="111" y="4331"/>
                    </a:lnTo>
                    <a:lnTo>
                      <a:pt x="156" y="5240"/>
                    </a:lnTo>
                    <a:lnTo>
                      <a:pt x="215" y="6187"/>
                    </a:lnTo>
                    <a:lnTo>
                      <a:pt x="276" y="7133"/>
                    </a:lnTo>
                    <a:lnTo>
                      <a:pt x="350" y="8080"/>
                    </a:lnTo>
                    <a:lnTo>
                      <a:pt x="439" y="8997"/>
                    </a:lnTo>
                    <a:lnTo>
                      <a:pt x="491" y="9444"/>
                    </a:lnTo>
                    <a:lnTo>
                      <a:pt x="543" y="9876"/>
                    </a:lnTo>
                    <a:lnTo>
                      <a:pt x="603" y="10294"/>
                    </a:lnTo>
                    <a:lnTo>
                      <a:pt x="662" y="10697"/>
                    </a:lnTo>
                    <a:lnTo>
                      <a:pt x="723" y="11077"/>
                    </a:lnTo>
                    <a:lnTo>
                      <a:pt x="789" y="11435"/>
                    </a:lnTo>
                    <a:lnTo>
                      <a:pt x="886" y="11427"/>
                    </a:lnTo>
                    <a:lnTo>
                      <a:pt x="849" y="11255"/>
                    </a:lnTo>
                    <a:lnTo>
                      <a:pt x="767" y="10734"/>
                    </a:lnTo>
                    <a:lnTo>
                      <a:pt x="707" y="10339"/>
                    </a:lnTo>
                    <a:lnTo>
                      <a:pt x="640" y="9855"/>
                    </a:lnTo>
                    <a:lnTo>
                      <a:pt x="574" y="9280"/>
                    </a:lnTo>
                    <a:lnTo>
                      <a:pt x="506" y="8616"/>
                    </a:lnTo>
                    <a:lnTo>
                      <a:pt x="432" y="7864"/>
                    </a:lnTo>
                    <a:lnTo>
                      <a:pt x="364" y="7022"/>
                    </a:lnTo>
                    <a:lnTo>
                      <a:pt x="298" y="6082"/>
                    </a:lnTo>
                    <a:lnTo>
                      <a:pt x="238" y="5053"/>
                    </a:lnTo>
                    <a:lnTo>
                      <a:pt x="193" y="3936"/>
                    </a:lnTo>
                    <a:lnTo>
                      <a:pt x="149" y="2721"/>
                    </a:lnTo>
                    <a:lnTo>
                      <a:pt x="126" y="1409"/>
                    </a:lnTo>
                    <a:lnTo>
                      <a:pt x="118" y="7"/>
                    </a:lnTo>
                    <a:lnTo>
                      <a:pt x="104" y="0"/>
                    </a:lnTo>
                    <a:lnTo>
                      <a:pt x="81" y="0"/>
                    </a:lnTo>
                    <a:lnTo>
                      <a:pt x="44" y="0"/>
                    </a:lnTo>
                    <a:lnTo>
                      <a:pt x="22" y="0"/>
                    </a:lnTo>
                    <a:lnTo>
                      <a:pt x="0" y="14"/>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35"/>
              <p:cNvSpPr>
                <a:spLocks/>
              </p:cNvSpPr>
              <p:nvPr/>
            </p:nvSpPr>
            <p:spPr bwMode="auto">
              <a:xfrm>
                <a:off x="846" y="3274"/>
                <a:ext cx="39" cy="497"/>
              </a:xfrm>
              <a:custGeom>
                <a:avLst/>
                <a:gdLst>
                  <a:gd name="T0" fmla="*/ 0 w 901"/>
                  <a:gd name="T1" fmla="*/ 15 h 11443"/>
                  <a:gd name="T2" fmla="*/ 0 w 901"/>
                  <a:gd name="T3" fmla="*/ 321 h 11443"/>
                  <a:gd name="T4" fmla="*/ 8 w 901"/>
                  <a:gd name="T5" fmla="*/ 1171 h 11443"/>
                  <a:gd name="T6" fmla="*/ 15 w 901"/>
                  <a:gd name="T7" fmla="*/ 1760 h 11443"/>
                  <a:gd name="T8" fmla="*/ 22 w 901"/>
                  <a:gd name="T9" fmla="*/ 2445 h 11443"/>
                  <a:gd name="T10" fmla="*/ 45 w 901"/>
                  <a:gd name="T11" fmla="*/ 3214 h 11443"/>
                  <a:gd name="T12" fmla="*/ 74 w 901"/>
                  <a:gd name="T13" fmla="*/ 4048 h 11443"/>
                  <a:gd name="T14" fmla="*/ 112 w 901"/>
                  <a:gd name="T15" fmla="*/ 4935 h 11443"/>
                  <a:gd name="T16" fmla="*/ 164 w 901"/>
                  <a:gd name="T17" fmla="*/ 5852 h 11443"/>
                  <a:gd name="T18" fmla="*/ 224 w 901"/>
                  <a:gd name="T19" fmla="*/ 6806 h 11443"/>
                  <a:gd name="T20" fmla="*/ 306 w 901"/>
                  <a:gd name="T21" fmla="*/ 7761 h 11443"/>
                  <a:gd name="T22" fmla="*/ 350 w 901"/>
                  <a:gd name="T23" fmla="*/ 8245 h 11443"/>
                  <a:gd name="T24" fmla="*/ 403 w 901"/>
                  <a:gd name="T25" fmla="*/ 8721 h 11443"/>
                  <a:gd name="T26" fmla="*/ 455 w 901"/>
                  <a:gd name="T27" fmla="*/ 9192 h 11443"/>
                  <a:gd name="T28" fmla="*/ 514 w 901"/>
                  <a:gd name="T29" fmla="*/ 9660 h 11443"/>
                  <a:gd name="T30" fmla="*/ 574 w 901"/>
                  <a:gd name="T31" fmla="*/ 10123 h 11443"/>
                  <a:gd name="T32" fmla="*/ 641 w 901"/>
                  <a:gd name="T33" fmla="*/ 10570 h 11443"/>
                  <a:gd name="T34" fmla="*/ 716 w 901"/>
                  <a:gd name="T35" fmla="*/ 11010 h 11443"/>
                  <a:gd name="T36" fmla="*/ 797 w 901"/>
                  <a:gd name="T37" fmla="*/ 11443 h 11443"/>
                  <a:gd name="T38" fmla="*/ 901 w 901"/>
                  <a:gd name="T39" fmla="*/ 11420 h 11443"/>
                  <a:gd name="T40" fmla="*/ 865 w 901"/>
                  <a:gd name="T41" fmla="*/ 11249 h 11443"/>
                  <a:gd name="T42" fmla="*/ 783 w 901"/>
                  <a:gd name="T43" fmla="*/ 10719 h 11443"/>
                  <a:gd name="T44" fmla="*/ 723 w 901"/>
                  <a:gd name="T45" fmla="*/ 10324 h 11443"/>
                  <a:gd name="T46" fmla="*/ 664 w 901"/>
                  <a:gd name="T47" fmla="*/ 9840 h 11443"/>
                  <a:gd name="T48" fmla="*/ 596 w 901"/>
                  <a:gd name="T49" fmla="*/ 9266 h 11443"/>
                  <a:gd name="T50" fmla="*/ 522 w 901"/>
                  <a:gd name="T51" fmla="*/ 8603 h 11443"/>
                  <a:gd name="T52" fmla="*/ 455 w 901"/>
                  <a:gd name="T53" fmla="*/ 7849 h 11443"/>
                  <a:gd name="T54" fmla="*/ 388 w 901"/>
                  <a:gd name="T55" fmla="*/ 7007 h 11443"/>
                  <a:gd name="T56" fmla="*/ 321 w 901"/>
                  <a:gd name="T57" fmla="*/ 6068 h 11443"/>
                  <a:gd name="T58" fmla="*/ 261 w 901"/>
                  <a:gd name="T59" fmla="*/ 5047 h 11443"/>
                  <a:gd name="T60" fmla="*/ 209 w 901"/>
                  <a:gd name="T61" fmla="*/ 3921 h 11443"/>
                  <a:gd name="T62" fmla="*/ 171 w 901"/>
                  <a:gd name="T63" fmla="*/ 2713 h 11443"/>
                  <a:gd name="T64" fmla="*/ 142 w 901"/>
                  <a:gd name="T65" fmla="*/ 1409 h 11443"/>
                  <a:gd name="T66" fmla="*/ 128 w 901"/>
                  <a:gd name="T67" fmla="*/ 8 h 11443"/>
                  <a:gd name="T68" fmla="*/ 119 w 901"/>
                  <a:gd name="T69" fmla="*/ 8 h 11443"/>
                  <a:gd name="T70" fmla="*/ 90 w 901"/>
                  <a:gd name="T71" fmla="*/ 0 h 11443"/>
                  <a:gd name="T72" fmla="*/ 53 w 901"/>
                  <a:gd name="T73" fmla="*/ 0 h 11443"/>
                  <a:gd name="T74" fmla="*/ 22 w 901"/>
                  <a:gd name="T75" fmla="*/ 8 h 11443"/>
                  <a:gd name="T76" fmla="*/ 0 w 901"/>
                  <a:gd name="T77" fmla="*/ 15 h 11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1" h="11443">
                    <a:moveTo>
                      <a:pt x="0" y="15"/>
                    </a:moveTo>
                    <a:lnTo>
                      <a:pt x="0" y="321"/>
                    </a:lnTo>
                    <a:lnTo>
                      <a:pt x="8" y="1171"/>
                    </a:lnTo>
                    <a:lnTo>
                      <a:pt x="15" y="1760"/>
                    </a:lnTo>
                    <a:lnTo>
                      <a:pt x="22" y="2445"/>
                    </a:lnTo>
                    <a:lnTo>
                      <a:pt x="45" y="3214"/>
                    </a:lnTo>
                    <a:lnTo>
                      <a:pt x="74" y="4048"/>
                    </a:lnTo>
                    <a:lnTo>
                      <a:pt x="112" y="4935"/>
                    </a:lnTo>
                    <a:lnTo>
                      <a:pt x="164" y="5852"/>
                    </a:lnTo>
                    <a:lnTo>
                      <a:pt x="224" y="6806"/>
                    </a:lnTo>
                    <a:lnTo>
                      <a:pt x="306" y="7761"/>
                    </a:lnTo>
                    <a:lnTo>
                      <a:pt x="350" y="8245"/>
                    </a:lnTo>
                    <a:lnTo>
                      <a:pt x="403" y="8721"/>
                    </a:lnTo>
                    <a:lnTo>
                      <a:pt x="455" y="9192"/>
                    </a:lnTo>
                    <a:lnTo>
                      <a:pt x="514" y="9660"/>
                    </a:lnTo>
                    <a:lnTo>
                      <a:pt x="574" y="10123"/>
                    </a:lnTo>
                    <a:lnTo>
                      <a:pt x="641" y="10570"/>
                    </a:lnTo>
                    <a:lnTo>
                      <a:pt x="716" y="11010"/>
                    </a:lnTo>
                    <a:lnTo>
                      <a:pt x="797" y="11443"/>
                    </a:lnTo>
                    <a:lnTo>
                      <a:pt x="901" y="11420"/>
                    </a:lnTo>
                    <a:lnTo>
                      <a:pt x="865" y="11249"/>
                    </a:lnTo>
                    <a:lnTo>
                      <a:pt x="783" y="10719"/>
                    </a:lnTo>
                    <a:lnTo>
                      <a:pt x="723" y="10324"/>
                    </a:lnTo>
                    <a:lnTo>
                      <a:pt x="664" y="9840"/>
                    </a:lnTo>
                    <a:lnTo>
                      <a:pt x="596" y="9266"/>
                    </a:lnTo>
                    <a:lnTo>
                      <a:pt x="522" y="8603"/>
                    </a:lnTo>
                    <a:lnTo>
                      <a:pt x="455" y="7849"/>
                    </a:lnTo>
                    <a:lnTo>
                      <a:pt x="388" y="7007"/>
                    </a:lnTo>
                    <a:lnTo>
                      <a:pt x="321" y="6068"/>
                    </a:lnTo>
                    <a:lnTo>
                      <a:pt x="261" y="5047"/>
                    </a:lnTo>
                    <a:lnTo>
                      <a:pt x="209" y="3921"/>
                    </a:lnTo>
                    <a:lnTo>
                      <a:pt x="171" y="2713"/>
                    </a:lnTo>
                    <a:lnTo>
                      <a:pt x="142" y="1409"/>
                    </a:lnTo>
                    <a:lnTo>
                      <a:pt x="128" y="8"/>
                    </a:lnTo>
                    <a:lnTo>
                      <a:pt x="119" y="8"/>
                    </a:lnTo>
                    <a:lnTo>
                      <a:pt x="90" y="0"/>
                    </a:lnTo>
                    <a:lnTo>
                      <a:pt x="53" y="0"/>
                    </a:lnTo>
                    <a:lnTo>
                      <a:pt x="22" y="8"/>
                    </a:lnTo>
                    <a:lnTo>
                      <a:pt x="0" y="15"/>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36"/>
              <p:cNvSpPr>
                <a:spLocks/>
              </p:cNvSpPr>
              <p:nvPr/>
            </p:nvSpPr>
            <p:spPr bwMode="auto">
              <a:xfrm>
                <a:off x="914" y="3271"/>
                <a:ext cx="35" cy="495"/>
              </a:xfrm>
              <a:custGeom>
                <a:avLst/>
                <a:gdLst>
                  <a:gd name="T0" fmla="*/ 0 w 820"/>
                  <a:gd name="T1" fmla="*/ 22 h 11374"/>
                  <a:gd name="T2" fmla="*/ 7 w 820"/>
                  <a:gd name="T3" fmla="*/ 372 h 11374"/>
                  <a:gd name="T4" fmla="*/ 22 w 820"/>
                  <a:gd name="T5" fmla="*/ 1327 h 11374"/>
                  <a:gd name="T6" fmla="*/ 52 w 820"/>
                  <a:gd name="T7" fmla="*/ 2728 h 11374"/>
                  <a:gd name="T8" fmla="*/ 82 w 820"/>
                  <a:gd name="T9" fmla="*/ 3555 h 11374"/>
                  <a:gd name="T10" fmla="*/ 111 w 820"/>
                  <a:gd name="T11" fmla="*/ 4443 h 11374"/>
                  <a:gd name="T12" fmla="*/ 149 w 820"/>
                  <a:gd name="T13" fmla="*/ 5366 h 11374"/>
                  <a:gd name="T14" fmla="*/ 201 w 820"/>
                  <a:gd name="T15" fmla="*/ 6306 h 11374"/>
                  <a:gd name="T16" fmla="*/ 260 w 820"/>
                  <a:gd name="T17" fmla="*/ 7253 h 11374"/>
                  <a:gd name="T18" fmla="*/ 328 w 820"/>
                  <a:gd name="T19" fmla="*/ 8184 h 11374"/>
                  <a:gd name="T20" fmla="*/ 402 w 820"/>
                  <a:gd name="T21" fmla="*/ 9079 h 11374"/>
                  <a:gd name="T22" fmla="*/ 447 w 820"/>
                  <a:gd name="T23" fmla="*/ 9511 h 11374"/>
                  <a:gd name="T24" fmla="*/ 492 w 820"/>
                  <a:gd name="T25" fmla="*/ 9922 h 11374"/>
                  <a:gd name="T26" fmla="*/ 544 w 820"/>
                  <a:gd name="T27" fmla="*/ 10324 h 11374"/>
                  <a:gd name="T28" fmla="*/ 596 w 820"/>
                  <a:gd name="T29" fmla="*/ 10696 h 11374"/>
                  <a:gd name="T30" fmla="*/ 655 w 820"/>
                  <a:gd name="T31" fmla="*/ 11047 h 11374"/>
                  <a:gd name="T32" fmla="*/ 716 w 820"/>
                  <a:gd name="T33" fmla="*/ 11374 h 11374"/>
                  <a:gd name="T34" fmla="*/ 820 w 820"/>
                  <a:gd name="T35" fmla="*/ 11360 h 11374"/>
                  <a:gd name="T36" fmla="*/ 790 w 820"/>
                  <a:gd name="T37" fmla="*/ 11189 h 11374"/>
                  <a:gd name="T38" fmla="*/ 716 w 820"/>
                  <a:gd name="T39" fmla="*/ 10674 h 11374"/>
                  <a:gd name="T40" fmla="*/ 671 w 820"/>
                  <a:gd name="T41" fmla="*/ 10294 h 11374"/>
                  <a:gd name="T42" fmla="*/ 610 w 820"/>
                  <a:gd name="T43" fmla="*/ 9816 h 11374"/>
                  <a:gd name="T44" fmla="*/ 558 w 820"/>
                  <a:gd name="T45" fmla="*/ 9251 h 11374"/>
                  <a:gd name="T46" fmla="*/ 492 w 820"/>
                  <a:gd name="T47" fmla="*/ 8602 h 11374"/>
                  <a:gd name="T48" fmla="*/ 432 w 820"/>
                  <a:gd name="T49" fmla="*/ 7856 h 11374"/>
                  <a:gd name="T50" fmla="*/ 373 w 820"/>
                  <a:gd name="T51" fmla="*/ 7014 h 11374"/>
                  <a:gd name="T52" fmla="*/ 313 w 820"/>
                  <a:gd name="T53" fmla="*/ 6090 h 11374"/>
                  <a:gd name="T54" fmla="*/ 260 w 820"/>
                  <a:gd name="T55" fmla="*/ 5061 h 11374"/>
                  <a:gd name="T56" fmla="*/ 208 w 820"/>
                  <a:gd name="T57" fmla="*/ 3943 h 11374"/>
                  <a:gd name="T58" fmla="*/ 171 w 820"/>
                  <a:gd name="T59" fmla="*/ 2736 h 11374"/>
                  <a:gd name="T60" fmla="*/ 142 w 820"/>
                  <a:gd name="T61" fmla="*/ 1424 h 11374"/>
                  <a:gd name="T62" fmla="*/ 127 w 820"/>
                  <a:gd name="T63" fmla="*/ 15 h 11374"/>
                  <a:gd name="T64" fmla="*/ 119 w 820"/>
                  <a:gd name="T65" fmla="*/ 7 h 11374"/>
                  <a:gd name="T66" fmla="*/ 90 w 820"/>
                  <a:gd name="T67" fmla="*/ 0 h 11374"/>
                  <a:gd name="T68" fmla="*/ 45 w 820"/>
                  <a:gd name="T69" fmla="*/ 7 h 11374"/>
                  <a:gd name="T70" fmla="*/ 22 w 820"/>
                  <a:gd name="T71" fmla="*/ 7 h 11374"/>
                  <a:gd name="T72" fmla="*/ 0 w 820"/>
                  <a:gd name="T73" fmla="*/ 22 h 1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20" h="11374">
                    <a:moveTo>
                      <a:pt x="0" y="22"/>
                    </a:moveTo>
                    <a:lnTo>
                      <a:pt x="7" y="372"/>
                    </a:lnTo>
                    <a:lnTo>
                      <a:pt x="22" y="1327"/>
                    </a:lnTo>
                    <a:lnTo>
                      <a:pt x="52" y="2728"/>
                    </a:lnTo>
                    <a:lnTo>
                      <a:pt x="82" y="3555"/>
                    </a:lnTo>
                    <a:lnTo>
                      <a:pt x="111" y="4443"/>
                    </a:lnTo>
                    <a:lnTo>
                      <a:pt x="149" y="5366"/>
                    </a:lnTo>
                    <a:lnTo>
                      <a:pt x="201" y="6306"/>
                    </a:lnTo>
                    <a:lnTo>
                      <a:pt x="260" y="7253"/>
                    </a:lnTo>
                    <a:lnTo>
                      <a:pt x="328" y="8184"/>
                    </a:lnTo>
                    <a:lnTo>
                      <a:pt x="402" y="9079"/>
                    </a:lnTo>
                    <a:lnTo>
                      <a:pt x="447" y="9511"/>
                    </a:lnTo>
                    <a:lnTo>
                      <a:pt x="492" y="9922"/>
                    </a:lnTo>
                    <a:lnTo>
                      <a:pt x="544" y="10324"/>
                    </a:lnTo>
                    <a:lnTo>
                      <a:pt x="596" y="10696"/>
                    </a:lnTo>
                    <a:lnTo>
                      <a:pt x="655" y="11047"/>
                    </a:lnTo>
                    <a:lnTo>
                      <a:pt x="716" y="11374"/>
                    </a:lnTo>
                    <a:lnTo>
                      <a:pt x="820" y="11360"/>
                    </a:lnTo>
                    <a:lnTo>
                      <a:pt x="790" y="11189"/>
                    </a:lnTo>
                    <a:lnTo>
                      <a:pt x="716" y="10674"/>
                    </a:lnTo>
                    <a:lnTo>
                      <a:pt x="671" y="10294"/>
                    </a:lnTo>
                    <a:lnTo>
                      <a:pt x="610" y="9816"/>
                    </a:lnTo>
                    <a:lnTo>
                      <a:pt x="558" y="9251"/>
                    </a:lnTo>
                    <a:lnTo>
                      <a:pt x="492" y="8602"/>
                    </a:lnTo>
                    <a:lnTo>
                      <a:pt x="432" y="7856"/>
                    </a:lnTo>
                    <a:lnTo>
                      <a:pt x="373" y="7014"/>
                    </a:lnTo>
                    <a:lnTo>
                      <a:pt x="313" y="6090"/>
                    </a:lnTo>
                    <a:lnTo>
                      <a:pt x="260" y="5061"/>
                    </a:lnTo>
                    <a:lnTo>
                      <a:pt x="208" y="3943"/>
                    </a:lnTo>
                    <a:lnTo>
                      <a:pt x="171" y="2736"/>
                    </a:lnTo>
                    <a:lnTo>
                      <a:pt x="142" y="1424"/>
                    </a:lnTo>
                    <a:lnTo>
                      <a:pt x="127" y="15"/>
                    </a:lnTo>
                    <a:lnTo>
                      <a:pt x="119" y="7"/>
                    </a:lnTo>
                    <a:lnTo>
                      <a:pt x="90" y="0"/>
                    </a:lnTo>
                    <a:lnTo>
                      <a:pt x="45" y="7"/>
                    </a:lnTo>
                    <a:lnTo>
                      <a:pt x="22" y="7"/>
                    </a:lnTo>
                    <a:lnTo>
                      <a:pt x="0" y="22"/>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37"/>
              <p:cNvSpPr>
                <a:spLocks/>
              </p:cNvSpPr>
              <p:nvPr/>
            </p:nvSpPr>
            <p:spPr bwMode="auto">
              <a:xfrm>
                <a:off x="980" y="3271"/>
                <a:ext cx="37" cy="493"/>
              </a:xfrm>
              <a:custGeom>
                <a:avLst/>
                <a:gdLst>
                  <a:gd name="T0" fmla="*/ 0 w 857"/>
                  <a:gd name="T1" fmla="*/ 15 h 11330"/>
                  <a:gd name="T2" fmla="*/ 7 w 857"/>
                  <a:gd name="T3" fmla="*/ 327 h 11330"/>
                  <a:gd name="T4" fmla="*/ 14 w 857"/>
                  <a:gd name="T5" fmla="*/ 1192 h 11330"/>
                  <a:gd name="T6" fmla="*/ 44 w 857"/>
                  <a:gd name="T7" fmla="*/ 2481 h 11330"/>
                  <a:gd name="T8" fmla="*/ 66 w 857"/>
                  <a:gd name="T9" fmla="*/ 3257 h 11330"/>
                  <a:gd name="T10" fmla="*/ 96 w 857"/>
                  <a:gd name="T11" fmla="*/ 4092 h 11330"/>
                  <a:gd name="T12" fmla="*/ 141 w 857"/>
                  <a:gd name="T13" fmla="*/ 4980 h 11330"/>
                  <a:gd name="T14" fmla="*/ 186 w 857"/>
                  <a:gd name="T15" fmla="*/ 5896 h 11330"/>
                  <a:gd name="T16" fmla="*/ 245 w 857"/>
                  <a:gd name="T17" fmla="*/ 6836 h 11330"/>
                  <a:gd name="T18" fmla="*/ 320 w 857"/>
                  <a:gd name="T19" fmla="*/ 7782 h 11330"/>
                  <a:gd name="T20" fmla="*/ 409 w 857"/>
                  <a:gd name="T21" fmla="*/ 8714 h 11330"/>
                  <a:gd name="T22" fmla="*/ 454 w 857"/>
                  <a:gd name="T23" fmla="*/ 9175 h 11330"/>
                  <a:gd name="T24" fmla="*/ 506 w 857"/>
                  <a:gd name="T25" fmla="*/ 9631 h 11330"/>
                  <a:gd name="T26" fmla="*/ 558 w 857"/>
                  <a:gd name="T27" fmla="*/ 10071 h 11330"/>
                  <a:gd name="T28" fmla="*/ 618 w 857"/>
                  <a:gd name="T29" fmla="*/ 10503 h 11330"/>
                  <a:gd name="T30" fmla="*/ 678 w 857"/>
                  <a:gd name="T31" fmla="*/ 10920 h 11330"/>
                  <a:gd name="T32" fmla="*/ 744 w 857"/>
                  <a:gd name="T33" fmla="*/ 11330 h 11330"/>
                  <a:gd name="T34" fmla="*/ 857 w 857"/>
                  <a:gd name="T35" fmla="*/ 11322 h 11330"/>
                  <a:gd name="T36" fmla="*/ 827 w 857"/>
                  <a:gd name="T37" fmla="*/ 11151 h 11330"/>
                  <a:gd name="T38" fmla="*/ 744 w 857"/>
                  <a:gd name="T39" fmla="*/ 10644 h 11330"/>
                  <a:gd name="T40" fmla="*/ 692 w 857"/>
                  <a:gd name="T41" fmla="*/ 10256 h 11330"/>
                  <a:gd name="T42" fmla="*/ 633 w 857"/>
                  <a:gd name="T43" fmla="*/ 9787 h 11330"/>
                  <a:gd name="T44" fmla="*/ 573 w 857"/>
                  <a:gd name="T45" fmla="*/ 9220 h 11330"/>
                  <a:gd name="T46" fmla="*/ 506 w 857"/>
                  <a:gd name="T47" fmla="*/ 8572 h 11330"/>
                  <a:gd name="T48" fmla="*/ 439 w 857"/>
                  <a:gd name="T49" fmla="*/ 7827 h 11330"/>
                  <a:gd name="T50" fmla="*/ 372 w 857"/>
                  <a:gd name="T51" fmla="*/ 6999 h 11330"/>
                  <a:gd name="T52" fmla="*/ 312 w 857"/>
                  <a:gd name="T53" fmla="*/ 6068 h 11330"/>
                  <a:gd name="T54" fmla="*/ 253 w 857"/>
                  <a:gd name="T55" fmla="*/ 5054 h 11330"/>
                  <a:gd name="T56" fmla="*/ 201 w 857"/>
                  <a:gd name="T57" fmla="*/ 3935 h 11330"/>
                  <a:gd name="T58" fmla="*/ 156 w 857"/>
                  <a:gd name="T59" fmla="*/ 2728 h 11330"/>
                  <a:gd name="T60" fmla="*/ 127 w 857"/>
                  <a:gd name="T61" fmla="*/ 1424 h 11330"/>
                  <a:gd name="T62" fmla="*/ 111 w 857"/>
                  <a:gd name="T63" fmla="*/ 22 h 11330"/>
                  <a:gd name="T64" fmla="*/ 104 w 857"/>
                  <a:gd name="T65" fmla="*/ 15 h 11330"/>
                  <a:gd name="T66" fmla="*/ 82 w 857"/>
                  <a:gd name="T67" fmla="*/ 7 h 11330"/>
                  <a:gd name="T68" fmla="*/ 44 w 857"/>
                  <a:gd name="T69" fmla="*/ 0 h 11330"/>
                  <a:gd name="T70" fmla="*/ 21 w 857"/>
                  <a:gd name="T71" fmla="*/ 7 h 11330"/>
                  <a:gd name="T72" fmla="*/ 0 w 857"/>
                  <a:gd name="T73" fmla="*/ 15 h 1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7" h="11330">
                    <a:moveTo>
                      <a:pt x="0" y="15"/>
                    </a:moveTo>
                    <a:lnTo>
                      <a:pt x="7" y="327"/>
                    </a:lnTo>
                    <a:lnTo>
                      <a:pt x="14" y="1192"/>
                    </a:lnTo>
                    <a:lnTo>
                      <a:pt x="44" y="2481"/>
                    </a:lnTo>
                    <a:lnTo>
                      <a:pt x="66" y="3257"/>
                    </a:lnTo>
                    <a:lnTo>
                      <a:pt x="96" y="4092"/>
                    </a:lnTo>
                    <a:lnTo>
                      <a:pt x="141" y="4980"/>
                    </a:lnTo>
                    <a:lnTo>
                      <a:pt x="186" y="5896"/>
                    </a:lnTo>
                    <a:lnTo>
                      <a:pt x="245" y="6836"/>
                    </a:lnTo>
                    <a:lnTo>
                      <a:pt x="320" y="7782"/>
                    </a:lnTo>
                    <a:lnTo>
                      <a:pt x="409" y="8714"/>
                    </a:lnTo>
                    <a:lnTo>
                      <a:pt x="454" y="9175"/>
                    </a:lnTo>
                    <a:lnTo>
                      <a:pt x="506" y="9631"/>
                    </a:lnTo>
                    <a:lnTo>
                      <a:pt x="558" y="10071"/>
                    </a:lnTo>
                    <a:lnTo>
                      <a:pt x="618" y="10503"/>
                    </a:lnTo>
                    <a:lnTo>
                      <a:pt x="678" y="10920"/>
                    </a:lnTo>
                    <a:lnTo>
                      <a:pt x="744" y="11330"/>
                    </a:lnTo>
                    <a:lnTo>
                      <a:pt x="857" y="11322"/>
                    </a:lnTo>
                    <a:lnTo>
                      <a:pt x="827" y="11151"/>
                    </a:lnTo>
                    <a:lnTo>
                      <a:pt x="744" y="10644"/>
                    </a:lnTo>
                    <a:lnTo>
                      <a:pt x="692" y="10256"/>
                    </a:lnTo>
                    <a:lnTo>
                      <a:pt x="633" y="9787"/>
                    </a:lnTo>
                    <a:lnTo>
                      <a:pt x="573" y="9220"/>
                    </a:lnTo>
                    <a:lnTo>
                      <a:pt x="506" y="8572"/>
                    </a:lnTo>
                    <a:lnTo>
                      <a:pt x="439" y="7827"/>
                    </a:lnTo>
                    <a:lnTo>
                      <a:pt x="372" y="6999"/>
                    </a:lnTo>
                    <a:lnTo>
                      <a:pt x="312" y="6068"/>
                    </a:lnTo>
                    <a:lnTo>
                      <a:pt x="253" y="5054"/>
                    </a:lnTo>
                    <a:lnTo>
                      <a:pt x="201" y="3935"/>
                    </a:lnTo>
                    <a:lnTo>
                      <a:pt x="156" y="2728"/>
                    </a:lnTo>
                    <a:lnTo>
                      <a:pt x="127" y="1424"/>
                    </a:lnTo>
                    <a:lnTo>
                      <a:pt x="111" y="22"/>
                    </a:lnTo>
                    <a:lnTo>
                      <a:pt x="104" y="15"/>
                    </a:lnTo>
                    <a:lnTo>
                      <a:pt x="82" y="7"/>
                    </a:lnTo>
                    <a:lnTo>
                      <a:pt x="44" y="0"/>
                    </a:lnTo>
                    <a:lnTo>
                      <a:pt x="21" y="7"/>
                    </a:lnTo>
                    <a:lnTo>
                      <a:pt x="0" y="15"/>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Freeform 38"/>
              <p:cNvSpPr>
                <a:spLocks/>
              </p:cNvSpPr>
              <p:nvPr/>
            </p:nvSpPr>
            <p:spPr bwMode="auto">
              <a:xfrm>
                <a:off x="1051" y="3273"/>
                <a:ext cx="34" cy="486"/>
              </a:xfrm>
              <a:custGeom>
                <a:avLst/>
                <a:gdLst>
                  <a:gd name="T0" fmla="*/ 8 w 790"/>
                  <a:gd name="T1" fmla="*/ 15 h 11196"/>
                  <a:gd name="T2" fmla="*/ 0 w 790"/>
                  <a:gd name="T3" fmla="*/ 261 h 11196"/>
                  <a:gd name="T4" fmla="*/ 8 w 790"/>
                  <a:gd name="T5" fmla="*/ 954 h 11196"/>
                  <a:gd name="T6" fmla="*/ 15 w 790"/>
                  <a:gd name="T7" fmla="*/ 2035 h 11196"/>
                  <a:gd name="T8" fmla="*/ 30 w 790"/>
                  <a:gd name="T9" fmla="*/ 2706 h 11196"/>
                  <a:gd name="T10" fmla="*/ 60 w 790"/>
                  <a:gd name="T11" fmla="*/ 3444 h 11196"/>
                  <a:gd name="T12" fmla="*/ 89 w 790"/>
                  <a:gd name="T13" fmla="*/ 4257 h 11196"/>
                  <a:gd name="T14" fmla="*/ 134 w 790"/>
                  <a:gd name="T15" fmla="*/ 5128 h 11196"/>
                  <a:gd name="T16" fmla="*/ 187 w 790"/>
                  <a:gd name="T17" fmla="*/ 6053 h 11196"/>
                  <a:gd name="T18" fmla="*/ 253 w 790"/>
                  <a:gd name="T19" fmla="*/ 7022 h 11196"/>
                  <a:gd name="T20" fmla="*/ 336 w 790"/>
                  <a:gd name="T21" fmla="*/ 8029 h 11196"/>
                  <a:gd name="T22" fmla="*/ 433 w 790"/>
                  <a:gd name="T23" fmla="*/ 9057 h 11196"/>
                  <a:gd name="T24" fmla="*/ 551 w 790"/>
                  <a:gd name="T25" fmla="*/ 10115 h 11196"/>
                  <a:gd name="T26" fmla="*/ 611 w 790"/>
                  <a:gd name="T27" fmla="*/ 10652 h 11196"/>
                  <a:gd name="T28" fmla="*/ 686 w 790"/>
                  <a:gd name="T29" fmla="*/ 11188 h 11196"/>
                  <a:gd name="T30" fmla="*/ 790 w 790"/>
                  <a:gd name="T31" fmla="*/ 11196 h 11196"/>
                  <a:gd name="T32" fmla="*/ 760 w 790"/>
                  <a:gd name="T33" fmla="*/ 10973 h 11196"/>
                  <a:gd name="T34" fmla="*/ 678 w 790"/>
                  <a:gd name="T35" fmla="*/ 10339 h 11196"/>
                  <a:gd name="T36" fmla="*/ 625 w 790"/>
                  <a:gd name="T37" fmla="*/ 9877 h 11196"/>
                  <a:gd name="T38" fmla="*/ 566 w 790"/>
                  <a:gd name="T39" fmla="*/ 9332 h 11196"/>
                  <a:gd name="T40" fmla="*/ 499 w 790"/>
                  <a:gd name="T41" fmla="*/ 8699 h 11196"/>
                  <a:gd name="T42" fmla="*/ 433 w 790"/>
                  <a:gd name="T43" fmla="*/ 7984 h 11196"/>
                  <a:gd name="T44" fmla="*/ 372 w 790"/>
                  <a:gd name="T45" fmla="*/ 7194 h 11196"/>
                  <a:gd name="T46" fmla="*/ 306 w 790"/>
                  <a:gd name="T47" fmla="*/ 6343 h 11196"/>
                  <a:gd name="T48" fmla="*/ 253 w 790"/>
                  <a:gd name="T49" fmla="*/ 5419 h 11196"/>
                  <a:gd name="T50" fmla="*/ 201 w 790"/>
                  <a:gd name="T51" fmla="*/ 4435 h 11196"/>
                  <a:gd name="T52" fmla="*/ 164 w 790"/>
                  <a:gd name="T53" fmla="*/ 3399 h 11196"/>
                  <a:gd name="T54" fmla="*/ 142 w 790"/>
                  <a:gd name="T55" fmla="*/ 2318 h 11196"/>
                  <a:gd name="T56" fmla="*/ 126 w 790"/>
                  <a:gd name="T57" fmla="*/ 1186 h 11196"/>
                  <a:gd name="T58" fmla="*/ 126 w 790"/>
                  <a:gd name="T59" fmla="*/ 604 h 11196"/>
                  <a:gd name="T60" fmla="*/ 126 w 790"/>
                  <a:gd name="T61" fmla="*/ 15 h 11196"/>
                  <a:gd name="T62" fmla="*/ 119 w 790"/>
                  <a:gd name="T63" fmla="*/ 8 h 11196"/>
                  <a:gd name="T64" fmla="*/ 89 w 790"/>
                  <a:gd name="T65" fmla="*/ 0 h 11196"/>
                  <a:gd name="T66" fmla="*/ 52 w 790"/>
                  <a:gd name="T67" fmla="*/ 0 h 11196"/>
                  <a:gd name="T68" fmla="*/ 30 w 790"/>
                  <a:gd name="T69" fmla="*/ 0 h 11196"/>
                  <a:gd name="T70" fmla="*/ 8 w 790"/>
                  <a:gd name="T71" fmla="*/ 15 h 1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0" h="11196">
                    <a:moveTo>
                      <a:pt x="8" y="15"/>
                    </a:moveTo>
                    <a:lnTo>
                      <a:pt x="0" y="261"/>
                    </a:lnTo>
                    <a:lnTo>
                      <a:pt x="8" y="954"/>
                    </a:lnTo>
                    <a:lnTo>
                      <a:pt x="15" y="2035"/>
                    </a:lnTo>
                    <a:lnTo>
                      <a:pt x="30" y="2706"/>
                    </a:lnTo>
                    <a:lnTo>
                      <a:pt x="60" y="3444"/>
                    </a:lnTo>
                    <a:lnTo>
                      <a:pt x="89" y="4257"/>
                    </a:lnTo>
                    <a:lnTo>
                      <a:pt x="134" y="5128"/>
                    </a:lnTo>
                    <a:lnTo>
                      <a:pt x="187" y="6053"/>
                    </a:lnTo>
                    <a:lnTo>
                      <a:pt x="253" y="7022"/>
                    </a:lnTo>
                    <a:lnTo>
                      <a:pt x="336" y="8029"/>
                    </a:lnTo>
                    <a:lnTo>
                      <a:pt x="433" y="9057"/>
                    </a:lnTo>
                    <a:lnTo>
                      <a:pt x="551" y="10115"/>
                    </a:lnTo>
                    <a:lnTo>
                      <a:pt x="611" y="10652"/>
                    </a:lnTo>
                    <a:lnTo>
                      <a:pt x="686" y="11188"/>
                    </a:lnTo>
                    <a:lnTo>
                      <a:pt x="790" y="11196"/>
                    </a:lnTo>
                    <a:lnTo>
                      <a:pt x="760" y="10973"/>
                    </a:lnTo>
                    <a:lnTo>
                      <a:pt x="678" y="10339"/>
                    </a:lnTo>
                    <a:lnTo>
                      <a:pt x="625" y="9877"/>
                    </a:lnTo>
                    <a:lnTo>
                      <a:pt x="566" y="9332"/>
                    </a:lnTo>
                    <a:lnTo>
                      <a:pt x="499" y="8699"/>
                    </a:lnTo>
                    <a:lnTo>
                      <a:pt x="433" y="7984"/>
                    </a:lnTo>
                    <a:lnTo>
                      <a:pt x="372" y="7194"/>
                    </a:lnTo>
                    <a:lnTo>
                      <a:pt x="306" y="6343"/>
                    </a:lnTo>
                    <a:lnTo>
                      <a:pt x="253" y="5419"/>
                    </a:lnTo>
                    <a:lnTo>
                      <a:pt x="201" y="4435"/>
                    </a:lnTo>
                    <a:lnTo>
                      <a:pt x="164" y="3399"/>
                    </a:lnTo>
                    <a:lnTo>
                      <a:pt x="142" y="2318"/>
                    </a:lnTo>
                    <a:lnTo>
                      <a:pt x="126" y="1186"/>
                    </a:lnTo>
                    <a:lnTo>
                      <a:pt x="126" y="604"/>
                    </a:lnTo>
                    <a:lnTo>
                      <a:pt x="126" y="15"/>
                    </a:lnTo>
                    <a:lnTo>
                      <a:pt x="119" y="8"/>
                    </a:lnTo>
                    <a:lnTo>
                      <a:pt x="89" y="0"/>
                    </a:lnTo>
                    <a:lnTo>
                      <a:pt x="52" y="0"/>
                    </a:lnTo>
                    <a:lnTo>
                      <a:pt x="30" y="0"/>
                    </a:lnTo>
                    <a:lnTo>
                      <a:pt x="8" y="15"/>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39"/>
              <p:cNvSpPr>
                <a:spLocks/>
              </p:cNvSpPr>
              <p:nvPr/>
            </p:nvSpPr>
            <p:spPr bwMode="auto">
              <a:xfrm>
                <a:off x="1130" y="3274"/>
                <a:ext cx="33" cy="485"/>
              </a:xfrm>
              <a:custGeom>
                <a:avLst/>
                <a:gdLst>
                  <a:gd name="T0" fmla="*/ 0 w 760"/>
                  <a:gd name="T1" fmla="*/ 16 h 11144"/>
                  <a:gd name="T2" fmla="*/ 0 w 760"/>
                  <a:gd name="T3" fmla="*/ 291 h 11144"/>
                  <a:gd name="T4" fmla="*/ 0 w 760"/>
                  <a:gd name="T5" fmla="*/ 1059 h 11144"/>
                  <a:gd name="T6" fmla="*/ 15 w 760"/>
                  <a:gd name="T7" fmla="*/ 2229 h 11144"/>
                  <a:gd name="T8" fmla="*/ 30 w 760"/>
                  <a:gd name="T9" fmla="*/ 2937 h 11144"/>
                  <a:gd name="T10" fmla="*/ 53 w 760"/>
                  <a:gd name="T11" fmla="*/ 3720 h 11144"/>
                  <a:gd name="T12" fmla="*/ 74 w 760"/>
                  <a:gd name="T13" fmla="*/ 4554 h 11144"/>
                  <a:gd name="T14" fmla="*/ 119 w 760"/>
                  <a:gd name="T15" fmla="*/ 5442 h 11144"/>
                  <a:gd name="T16" fmla="*/ 164 w 760"/>
                  <a:gd name="T17" fmla="*/ 6358 h 11144"/>
                  <a:gd name="T18" fmla="*/ 223 w 760"/>
                  <a:gd name="T19" fmla="*/ 7306 h 11144"/>
                  <a:gd name="T20" fmla="*/ 298 w 760"/>
                  <a:gd name="T21" fmla="*/ 8274 h 11144"/>
                  <a:gd name="T22" fmla="*/ 388 w 760"/>
                  <a:gd name="T23" fmla="*/ 9236 h 11144"/>
                  <a:gd name="T24" fmla="*/ 492 w 760"/>
                  <a:gd name="T25" fmla="*/ 10198 h 11144"/>
                  <a:gd name="T26" fmla="*/ 552 w 760"/>
                  <a:gd name="T27" fmla="*/ 10675 h 11144"/>
                  <a:gd name="T28" fmla="*/ 611 w 760"/>
                  <a:gd name="T29" fmla="*/ 11144 h 11144"/>
                  <a:gd name="T30" fmla="*/ 760 w 760"/>
                  <a:gd name="T31" fmla="*/ 11144 h 11144"/>
                  <a:gd name="T32" fmla="*/ 731 w 760"/>
                  <a:gd name="T33" fmla="*/ 10950 h 11144"/>
                  <a:gd name="T34" fmla="*/ 663 w 760"/>
                  <a:gd name="T35" fmla="*/ 10384 h 11144"/>
                  <a:gd name="T36" fmla="*/ 573 w 760"/>
                  <a:gd name="T37" fmla="*/ 9467 h 11144"/>
                  <a:gd name="T38" fmla="*/ 514 w 760"/>
                  <a:gd name="T39" fmla="*/ 8871 h 11144"/>
                  <a:gd name="T40" fmla="*/ 462 w 760"/>
                  <a:gd name="T41" fmla="*/ 8200 h 11144"/>
                  <a:gd name="T42" fmla="*/ 403 w 760"/>
                  <a:gd name="T43" fmla="*/ 7448 h 11144"/>
                  <a:gd name="T44" fmla="*/ 350 w 760"/>
                  <a:gd name="T45" fmla="*/ 6604 h 11144"/>
                  <a:gd name="T46" fmla="*/ 298 w 760"/>
                  <a:gd name="T47" fmla="*/ 5696 h 11144"/>
                  <a:gd name="T48" fmla="*/ 246 w 760"/>
                  <a:gd name="T49" fmla="*/ 4703 h 11144"/>
                  <a:gd name="T50" fmla="*/ 202 w 760"/>
                  <a:gd name="T51" fmla="*/ 3638 h 11144"/>
                  <a:gd name="T52" fmla="*/ 171 w 760"/>
                  <a:gd name="T53" fmla="*/ 2497 h 11144"/>
                  <a:gd name="T54" fmla="*/ 142 w 760"/>
                  <a:gd name="T55" fmla="*/ 1290 h 11144"/>
                  <a:gd name="T56" fmla="*/ 127 w 760"/>
                  <a:gd name="T57" fmla="*/ 16 h 11144"/>
                  <a:gd name="T58" fmla="*/ 119 w 760"/>
                  <a:gd name="T59" fmla="*/ 7 h 11144"/>
                  <a:gd name="T60" fmla="*/ 89 w 760"/>
                  <a:gd name="T61" fmla="*/ 0 h 11144"/>
                  <a:gd name="T62" fmla="*/ 53 w 760"/>
                  <a:gd name="T63" fmla="*/ 0 h 11144"/>
                  <a:gd name="T64" fmla="*/ 30 w 760"/>
                  <a:gd name="T65" fmla="*/ 0 h 11144"/>
                  <a:gd name="T66" fmla="*/ 0 w 760"/>
                  <a:gd name="T67" fmla="*/ 16 h 11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0" h="11144">
                    <a:moveTo>
                      <a:pt x="0" y="16"/>
                    </a:moveTo>
                    <a:lnTo>
                      <a:pt x="0" y="291"/>
                    </a:lnTo>
                    <a:lnTo>
                      <a:pt x="0" y="1059"/>
                    </a:lnTo>
                    <a:lnTo>
                      <a:pt x="15" y="2229"/>
                    </a:lnTo>
                    <a:lnTo>
                      <a:pt x="30" y="2937"/>
                    </a:lnTo>
                    <a:lnTo>
                      <a:pt x="53" y="3720"/>
                    </a:lnTo>
                    <a:lnTo>
                      <a:pt x="74" y="4554"/>
                    </a:lnTo>
                    <a:lnTo>
                      <a:pt x="119" y="5442"/>
                    </a:lnTo>
                    <a:lnTo>
                      <a:pt x="164" y="6358"/>
                    </a:lnTo>
                    <a:lnTo>
                      <a:pt x="223" y="7306"/>
                    </a:lnTo>
                    <a:lnTo>
                      <a:pt x="298" y="8274"/>
                    </a:lnTo>
                    <a:lnTo>
                      <a:pt x="388" y="9236"/>
                    </a:lnTo>
                    <a:lnTo>
                      <a:pt x="492" y="10198"/>
                    </a:lnTo>
                    <a:lnTo>
                      <a:pt x="552" y="10675"/>
                    </a:lnTo>
                    <a:lnTo>
                      <a:pt x="611" y="11144"/>
                    </a:lnTo>
                    <a:lnTo>
                      <a:pt x="760" y="11144"/>
                    </a:lnTo>
                    <a:lnTo>
                      <a:pt x="731" y="10950"/>
                    </a:lnTo>
                    <a:lnTo>
                      <a:pt x="663" y="10384"/>
                    </a:lnTo>
                    <a:lnTo>
                      <a:pt x="573" y="9467"/>
                    </a:lnTo>
                    <a:lnTo>
                      <a:pt x="514" y="8871"/>
                    </a:lnTo>
                    <a:lnTo>
                      <a:pt x="462" y="8200"/>
                    </a:lnTo>
                    <a:lnTo>
                      <a:pt x="403" y="7448"/>
                    </a:lnTo>
                    <a:lnTo>
                      <a:pt x="350" y="6604"/>
                    </a:lnTo>
                    <a:lnTo>
                      <a:pt x="298" y="5696"/>
                    </a:lnTo>
                    <a:lnTo>
                      <a:pt x="246" y="4703"/>
                    </a:lnTo>
                    <a:lnTo>
                      <a:pt x="202" y="3638"/>
                    </a:lnTo>
                    <a:lnTo>
                      <a:pt x="171" y="2497"/>
                    </a:lnTo>
                    <a:lnTo>
                      <a:pt x="142" y="1290"/>
                    </a:lnTo>
                    <a:lnTo>
                      <a:pt x="127" y="16"/>
                    </a:lnTo>
                    <a:lnTo>
                      <a:pt x="119" y="7"/>
                    </a:lnTo>
                    <a:lnTo>
                      <a:pt x="89" y="0"/>
                    </a:lnTo>
                    <a:lnTo>
                      <a:pt x="53" y="0"/>
                    </a:lnTo>
                    <a:lnTo>
                      <a:pt x="30" y="0"/>
                    </a:lnTo>
                    <a:lnTo>
                      <a:pt x="0" y="16"/>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40"/>
              <p:cNvSpPr>
                <a:spLocks/>
              </p:cNvSpPr>
              <p:nvPr/>
            </p:nvSpPr>
            <p:spPr bwMode="auto">
              <a:xfrm>
                <a:off x="783" y="3374"/>
                <a:ext cx="418" cy="18"/>
              </a:xfrm>
              <a:custGeom>
                <a:avLst/>
                <a:gdLst>
                  <a:gd name="T0" fmla="*/ 23 w 9604"/>
                  <a:gd name="T1" fmla="*/ 255 h 395"/>
                  <a:gd name="T2" fmla="*/ 247 w 9604"/>
                  <a:gd name="T3" fmla="*/ 239 h 395"/>
                  <a:gd name="T4" fmla="*/ 872 w 9604"/>
                  <a:gd name="T5" fmla="*/ 187 h 395"/>
                  <a:gd name="T6" fmla="*/ 1841 w 9604"/>
                  <a:gd name="T7" fmla="*/ 120 h 395"/>
                  <a:gd name="T8" fmla="*/ 2436 w 9604"/>
                  <a:gd name="T9" fmla="*/ 83 h 395"/>
                  <a:gd name="T10" fmla="*/ 3085 w 9604"/>
                  <a:gd name="T11" fmla="*/ 52 h 395"/>
                  <a:gd name="T12" fmla="*/ 3793 w 9604"/>
                  <a:gd name="T13" fmla="*/ 31 h 395"/>
                  <a:gd name="T14" fmla="*/ 4553 w 9604"/>
                  <a:gd name="T15" fmla="*/ 8 h 395"/>
                  <a:gd name="T16" fmla="*/ 5343 w 9604"/>
                  <a:gd name="T17" fmla="*/ 0 h 395"/>
                  <a:gd name="T18" fmla="*/ 6162 w 9604"/>
                  <a:gd name="T19" fmla="*/ 0 h 395"/>
                  <a:gd name="T20" fmla="*/ 7011 w 9604"/>
                  <a:gd name="T21" fmla="*/ 8 h 395"/>
                  <a:gd name="T22" fmla="*/ 7869 w 9604"/>
                  <a:gd name="T23" fmla="*/ 38 h 395"/>
                  <a:gd name="T24" fmla="*/ 8300 w 9604"/>
                  <a:gd name="T25" fmla="*/ 61 h 395"/>
                  <a:gd name="T26" fmla="*/ 8732 w 9604"/>
                  <a:gd name="T27" fmla="*/ 83 h 395"/>
                  <a:gd name="T28" fmla="*/ 9164 w 9604"/>
                  <a:gd name="T29" fmla="*/ 113 h 395"/>
                  <a:gd name="T30" fmla="*/ 9597 w 9604"/>
                  <a:gd name="T31" fmla="*/ 149 h 395"/>
                  <a:gd name="T32" fmla="*/ 9604 w 9604"/>
                  <a:gd name="T33" fmla="*/ 276 h 395"/>
                  <a:gd name="T34" fmla="*/ 9403 w 9604"/>
                  <a:gd name="T35" fmla="*/ 262 h 395"/>
                  <a:gd name="T36" fmla="*/ 8836 w 9604"/>
                  <a:gd name="T37" fmla="*/ 224 h 395"/>
                  <a:gd name="T38" fmla="*/ 8427 w 9604"/>
                  <a:gd name="T39" fmla="*/ 194 h 395"/>
                  <a:gd name="T40" fmla="*/ 7943 w 9604"/>
                  <a:gd name="T41" fmla="*/ 172 h 395"/>
                  <a:gd name="T42" fmla="*/ 7384 w 9604"/>
                  <a:gd name="T43" fmla="*/ 149 h 395"/>
                  <a:gd name="T44" fmla="*/ 6765 w 9604"/>
                  <a:gd name="T45" fmla="*/ 135 h 395"/>
                  <a:gd name="T46" fmla="*/ 6080 w 9604"/>
                  <a:gd name="T47" fmla="*/ 120 h 395"/>
                  <a:gd name="T48" fmla="*/ 5343 w 9604"/>
                  <a:gd name="T49" fmla="*/ 120 h 395"/>
                  <a:gd name="T50" fmla="*/ 4553 w 9604"/>
                  <a:gd name="T51" fmla="*/ 127 h 395"/>
                  <a:gd name="T52" fmla="*/ 3710 w 9604"/>
                  <a:gd name="T53" fmla="*/ 149 h 395"/>
                  <a:gd name="T54" fmla="*/ 2832 w 9604"/>
                  <a:gd name="T55" fmla="*/ 180 h 395"/>
                  <a:gd name="T56" fmla="*/ 1923 w 9604"/>
                  <a:gd name="T57" fmla="*/ 232 h 395"/>
                  <a:gd name="T58" fmla="*/ 976 w 9604"/>
                  <a:gd name="T59" fmla="*/ 298 h 395"/>
                  <a:gd name="T60" fmla="*/ 500 w 9604"/>
                  <a:gd name="T61" fmla="*/ 343 h 395"/>
                  <a:gd name="T62" fmla="*/ 8 w 9604"/>
                  <a:gd name="T63" fmla="*/ 395 h 395"/>
                  <a:gd name="T64" fmla="*/ 8 w 9604"/>
                  <a:gd name="T65" fmla="*/ 373 h 395"/>
                  <a:gd name="T66" fmla="*/ 0 w 9604"/>
                  <a:gd name="T67" fmla="*/ 343 h 395"/>
                  <a:gd name="T68" fmla="*/ 0 w 9604"/>
                  <a:gd name="T69" fmla="*/ 298 h 395"/>
                  <a:gd name="T70" fmla="*/ 8 w 9604"/>
                  <a:gd name="T71" fmla="*/ 276 h 395"/>
                  <a:gd name="T72" fmla="*/ 23 w 9604"/>
                  <a:gd name="T73" fmla="*/ 255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04" h="395">
                    <a:moveTo>
                      <a:pt x="23" y="255"/>
                    </a:moveTo>
                    <a:lnTo>
                      <a:pt x="247" y="239"/>
                    </a:lnTo>
                    <a:lnTo>
                      <a:pt x="872" y="187"/>
                    </a:lnTo>
                    <a:lnTo>
                      <a:pt x="1841" y="120"/>
                    </a:lnTo>
                    <a:lnTo>
                      <a:pt x="2436" y="83"/>
                    </a:lnTo>
                    <a:lnTo>
                      <a:pt x="3085" y="52"/>
                    </a:lnTo>
                    <a:lnTo>
                      <a:pt x="3793" y="31"/>
                    </a:lnTo>
                    <a:lnTo>
                      <a:pt x="4553" y="8"/>
                    </a:lnTo>
                    <a:lnTo>
                      <a:pt x="5343" y="0"/>
                    </a:lnTo>
                    <a:lnTo>
                      <a:pt x="6162" y="0"/>
                    </a:lnTo>
                    <a:lnTo>
                      <a:pt x="7011" y="8"/>
                    </a:lnTo>
                    <a:lnTo>
                      <a:pt x="7869" y="38"/>
                    </a:lnTo>
                    <a:lnTo>
                      <a:pt x="8300" y="61"/>
                    </a:lnTo>
                    <a:lnTo>
                      <a:pt x="8732" y="83"/>
                    </a:lnTo>
                    <a:lnTo>
                      <a:pt x="9164" y="113"/>
                    </a:lnTo>
                    <a:lnTo>
                      <a:pt x="9597" y="149"/>
                    </a:lnTo>
                    <a:lnTo>
                      <a:pt x="9604" y="276"/>
                    </a:lnTo>
                    <a:lnTo>
                      <a:pt x="9403" y="262"/>
                    </a:lnTo>
                    <a:lnTo>
                      <a:pt x="8836" y="224"/>
                    </a:lnTo>
                    <a:lnTo>
                      <a:pt x="8427" y="194"/>
                    </a:lnTo>
                    <a:lnTo>
                      <a:pt x="7943" y="172"/>
                    </a:lnTo>
                    <a:lnTo>
                      <a:pt x="7384" y="149"/>
                    </a:lnTo>
                    <a:lnTo>
                      <a:pt x="6765" y="135"/>
                    </a:lnTo>
                    <a:lnTo>
                      <a:pt x="6080" y="120"/>
                    </a:lnTo>
                    <a:lnTo>
                      <a:pt x="5343" y="120"/>
                    </a:lnTo>
                    <a:lnTo>
                      <a:pt x="4553" y="127"/>
                    </a:lnTo>
                    <a:lnTo>
                      <a:pt x="3710" y="149"/>
                    </a:lnTo>
                    <a:lnTo>
                      <a:pt x="2832" y="180"/>
                    </a:lnTo>
                    <a:lnTo>
                      <a:pt x="1923" y="232"/>
                    </a:lnTo>
                    <a:lnTo>
                      <a:pt x="976" y="298"/>
                    </a:lnTo>
                    <a:lnTo>
                      <a:pt x="500" y="343"/>
                    </a:lnTo>
                    <a:lnTo>
                      <a:pt x="8" y="395"/>
                    </a:lnTo>
                    <a:lnTo>
                      <a:pt x="8" y="373"/>
                    </a:lnTo>
                    <a:lnTo>
                      <a:pt x="0" y="343"/>
                    </a:lnTo>
                    <a:lnTo>
                      <a:pt x="0" y="298"/>
                    </a:lnTo>
                    <a:lnTo>
                      <a:pt x="8" y="276"/>
                    </a:lnTo>
                    <a:lnTo>
                      <a:pt x="23" y="255"/>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Freeform 41"/>
              <p:cNvSpPr>
                <a:spLocks/>
              </p:cNvSpPr>
              <p:nvPr/>
            </p:nvSpPr>
            <p:spPr bwMode="auto">
              <a:xfrm>
                <a:off x="785" y="3429"/>
                <a:ext cx="418" cy="17"/>
              </a:xfrm>
              <a:custGeom>
                <a:avLst/>
                <a:gdLst>
                  <a:gd name="T0" fmla="*/ 23 w 9633"/>
                  <a:gd name="T1" fmla="*/ 253 h 388"/>
                  <a:gd name="T2" fmla="*/ 246 w 9633"/>
                  <a:gd name="T3" fmla="*/ 239 h 388"/>
                  <a:gd name="T4" fmla="*/ 879 w 9633"/>
                  <a:gd name="T5" fmla="*/ 187 h 388"/>
                  <a:gd name="T6" fmla="*/ 1848 w 9633"/>
                  <a:gd name="T7" fmla="*/ 119 h 388"/>
                  <a:gd name="T8" fmla="*/ 2444 w 9633"/>
                  <a:gd name="T9" fmla="*/ 90 h 388"/>
                  <a:gd name="T10" fmla="*/ 3100 w 9633"/>
                  <a:gd name="T11" fmla="*/ 59 h 388"/>
                  <a:gd name="T12" fmla="*/ 3807 w 9633"/>
                  <a:gd name="T13" fmla="*/ 30 h 388"/>
                  <a:gd name="T14" fmla="*/ 4568 w 9633"/>
                  <a:gd name="T15" fmla="*/ 15 h 388"/>
                  <a:gd name="T16" fmla="*/ 5357 w 9633"/>
                  <a:gd name="T17" fmla="*/ 0 h 388"/>
                  <a:gd name="T18" fmla="*/ 6184 w 9633"/>
                  <a:gd name="T19" fmla="*/ 0 h 388"/>
                  <a:gd name="T20" fmla="*/ 7026 w 9633"/>
                  <a:gd name="T21" fmla="*/ 15 h 388"/>
                  <a:gd name="T22" fmla="*/ 7883 w 9633"/>
                  <a:gd name="T23" fmla="*/ 45 h 388"/>
                  <a:gd name="T24" fmla="*/ 8315 w 9633"/>
                  <a:gd name="T25" fmla="*/ 59 h 388"/>
                  <a:gd name="T26" fmla="*/ 8747 w 9633"/>
                  <a:gd name="T27" fmla="*/ 90 h 388"/>
                  <a:gd name="T28" fmla="*/ 9179 w 9633"/>
                  <a:gd name="T29" fmla="*/ 119 h 388"/>
                  <a:gd name="T30" fmla="*/ 9612 w 9633"/>
                  <a:gd name="T31" fmla="*/ 149 h 388"/>
                  <a:gd name="T32" fmla="*/ 9626 w 9633"/>
                  <a:gd name="T33" fmla="*/ 208 h 388"/>
                  <a:gd name="T34" fmla="*/ 9633 w 9633"/>
                  <a:gd name="T35" fmla="*/ 298 h 388"/>
                  <a:gd name="T36" fmla="*/ 9432 w 9633"/>
                  <a:gd name="T37" fmla="*/ 276 h 388"/>
                  <a:gd name="T38" fmla="*/ 8867 w 9633"/>
                  <a:gd name="T39" fmla="*/ 239 h 388"/>
                  <a:gd name="T40" fmla="*/ 8456 w 9633"/>
                  <a:gd name="T41" fmla="*/ 208 h 388"/>
                  <a:gd name="T42" fmla="*/ 7965 w 9633"/>
                  <a:gd name="T43" fmla="*/ 187 h 388"/>
                  <a:gd name="T44" fmla="*/ 7406 w 9633"/>
                  <a:gd name="T45" fmla="*/ 164 h 388"/>
                  <a:gd name="T46" fmla="*/ 6780 w 9633"/>
                  <a:gd name="T47" fmla="*/ 142 h 388"/>
                  <a:gd name="T48" fmla="*/ 6095 w 9633"/>
                  <a:gd name="T49" fmla="*/ 127 h 388"/>
                  <a:gd name="T50" fmla="*/ 5350 w 9633"/>
                  <a:gd name="T51" fmla="*/ 127 h 388"/>
                  <a:gd name="T52" fmla="*/ 4561 w 9633"/>
                  <a:gd name="T53" fmla="*/ 134 h 388"/>
                  <a:gd name="T54" fmla="*/ 3718 w 9633"/>
                  <a:gd name="T55" fmla="*/ 149 h 388"/>
                  <a:gd name="T56" fmla="*/ 2839 w 9633"/>
                  <a:gd name="T57" fmla="*/ 179 h 388"/>
                  <a:gd name="T58" fmla="*/ 1922 w 9633"/>
                  <a:gd name="T59" fmla="*/ 231 h 388"/>
                  <a:gd name="T60" fmla="*/ 1453 w 9633"/>
                  <a:gd name="T61" fmla="*/ 261 h 388"/>
                  <a:gd name="T62" fmla="*/ 976 w 9633"/>
                  <a:gd name="T63" fmla="*/ 298 h 388"/>
                  <a:gd name="T64" fmla="*/ 499 w 9633"/>
                  <a:gd name="T65" fmla="*/ 343 h 388"/>
                  <a:gd name="T66" fmla="*/ 7 w 9633"/>
                  <a:gd name="T67" fmla="*/ 388 h 388"/>
                  <a:gd name="T68" fmla="*/ 7 w 9633"/>
                  <a:gd name="T69" fmla="*/ 373 h 388"/>
                  <a:gd name="T70" fmla="*/ 0 w 9633"/>
                  <a:gd name="T71" fmla="*/ 336 h 388"/>
                  <a:gd name="T72" fmla="*/ 0 w 9633"/>
                  <a:gd name="T73" fmla="*/ 298 h 388"/>
                  <a:gd name="T74" fmla="*/ 7 w 9633"/>
                  <a:gd name="T75" fmla="*/ 276 h 388"/>
                  <a:gd name="T76" fmla="*/ 23 w 9633"/>
                  <a:gd name="T77" fmla="*/ 25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633" h="388">
                    <a:moveTo>
                      <a:pt x="23" y="253"/>
                    </a:moveTo>
                    <a:lnTo>
                      <a:pt x="246" y="239"/>
                    </a:lnTo>
                    <a:lnTo>
                      <a:pt x="879" y="187"/>
                    </a:lnTo>
                    <a:lnTo>
                      <a:pt x="1848" y="119"/>
                    </a:lnTo>
                    <a:lnTo>
                      <a:pt x="2444" y="90"/>
                    </a:lnTo>
                    <a:lnTo>
                      <a:pt x="3100" y="59"/>
                    </a:lnTo>
                    <a:lnTo>
                      <a:pt x="3807" y="30"/>
                    </a:lnTo>
                    <a:lnTo>
                      <a:pt x="4568" y="15"/>
                    </a:lnTo>
                    <a:lnTo>
                      <a:pt x="5357" y="0"/>
                    </a:lnTo>
                    <a:lnTo>
                      <a:pt x="6184" y="0"/>
                    </a:lnTo>
                    <a:lnTo>
                      <a:pt x="7026" y="15"/>
                    </a:lnTo>
                    <a:lnTo>
                      <a:pt x="7883" y="45"/>
                    </a:lnTo>
                    <a:lnTo>
                      <a:pt x="8315" y="59"/>
                    </a:lnTo>
                    <a:lnTo>
                      <a:pt x="8747" y="90"/>
                    </a:lnTo>
                    <a:lnTo>
                      <a:pt x="9179" y="119"/>
                    </a:lnTo>
                    <a:lnTo>
                      <a:pt x="9612" y="149"/>
                    </a:lnTo>
                    <a:lnTo>
                      <a:pt x="9626" y="208"/>
                    </a:lnTo>
                    <a:lnTo>
                      <a:pt x="9633" y="298"/>
                    </a:lnTo>
                    <a:lnTo>
                      <a:pt x="9432" y="276"/>
                    </a:lnTo>
                    <a:lnTo>
                      <a:pt x="8867" y="239"/>
                    </a:lnTo>
                    <a:lnTo>
                      <a:pt x="8456" y="208"/>
                    </a:lnTo>
                    <a:lnTo>
                      <a:pt x="7965" y="187"/>
                    </a:lnTo>
                    <a:lnTo>
                      <a:pt x="7406" y="164"/>
                    </a:lnTo>
                    <a:lnTo>
                      <a:pt x="6780" y="142"/>
                    </a:lnTo>
                    <a:lnTo>
                      <a:pt x="6095" y="127"/>
                    </a:lnTo>
                    <a:lnTo>
                      <a:pt x="5350" y="127"/>
                    </a:lnTo>
                    <a:lnTo>
                      <a:pt x="4561" y="134"/>
                    </a:lnTo>
                    <a:lnTo>
                      <a:pt x="3718" y="149"/>
                    </a:lnTo>
                    <a:lnTo>
                      <a:pt x="2839" y="179"/>
                    </a:lnTo>
                    <a:lnTo>
                      <a:pt x="1922" y="231"/>
                    </a:lnTo>
                    <a:lnTo>
                      <a:pt x="1453" y="261"/>
                    </a:lnTo>
                    <a:lnTo>
                      <a:pt x="976" y="298"/>
                    </a:lnTo>
                    <a:lnTo>
                      <a:pt x="499" y="343"/>
                    </a:lnTo>
                    <a:lnTo>
                      <a:pt x="7" y="388"/>
                    </a:lnTo>
                    <a:lnTo>
                      <a:pt x="7" y="373"/>
                    </a:lnTo>
                    <a:lnTo>
                      <a:pt x="0" y="336"/>
                    </a:lnTo>
                    <a:lnTo>
                      <a:pt x="0" y="298"/>
                    </a:lnTo>
                    <a:lnTo>
                      <a:pt x="7" y="276"/>
                    </a:lnTo>
                    <a:lnTo>
                      <a:pt x="23" y="253"/>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42"/>
              <p:cNvSpPr>
                <a:spLocks/>
              </p:cNvSpPr>
              <p:nvPr/>
            </p:nvSpPr>
            <p:spPr bwMode="auto">
              <a:xfrm>
                <a:off x="788" y="3484"/>
                <a:ext cx="419" cy="18"/>
              </a:xfrm>
              <a:custGeom>
                <a:avLst/>
                <a:gdLst>
                  <a:gd name="T0" fmla="*/ 22 w 9633"/>
                  <a:gd name="T1" fmla="*/ 253 h 395"/>
                  <a:gd name="T2" fmla="*/ 246 w 9633"/>
                  <a:gd name="T3" fmla="*/ 238 h 395"/>
                  <a:gd name="T4" fmla="*/ 879 w 9633"/>
                  <a:gd name="T5" fmla="*/ 186 h 395"/>
                  <a:gd name="T6" fmla="*/ 1848 w 9633"/>
                  <a:gd name="T7" fmla="*/ 118 h 395"/>
                  <a:gd name="T8" fmla="*/ 2443 w 9633"/>
                  <a:gd name="T9" fmla="*/ 89 h 395"/>
                  <a:gd name="T10" fmla="*/ 3099 w 9633"/>
                  <a:gd name="T11" fmla="*/ 59 h 395"/>
                  <a:gd name="T12" fmla="*/ 3814 w 9633"/>
                  <a:gd name="T13" fmla="*/ 30 h 395"/>
                  <a:gd name="T14" fmla="*/ 4566 w 9633"/>
                  <a:gd name="T15" fmla="*/ 14 h 395"/>
                  <a:gd name="T16" fmla="*/ 5357 w 9633"/>
                  <a:gd name="T17" fmla="*/ 0 h 395"/>
                  <a:gd name="T18" fmla="*/ 6184 w 9633"/>
                  <a:gd name="T19" fmla="*/ 0 h 395"/>
                  <a:gd name="T20" fmla="*/ 7026 w 9633"/>
                  <a:gd name="T21" fmla="*/ 14 h 395"/>
                  <a:gd name="T22" fmla="*/ 7890 w 9633"/>
                  <a:gd name="T23" fmla="*/ 44 h 395"/>
                  <a:gd name="T24" fmla="*/ 8322 w 9633"/>
                  <a:gd name="T25" fmla="*/ 59 h 395"/>
                  <a:gd name="T26" fmla="*/ 8754 w 9633"/>
                  <a:gd name="T27" fmla="*/ 89 h 395"/>
                  <a:gd name="T28" fmla="*/ 9186 w 9633"/>
                  <a:gd name="T29" fmla="*/ 118 h 395"/>
                  <a:gd name="T30" fmla="*/ 9618 w 9633"/>
                  <a:gd name="T31" fmla="*/ 149 h 395"/>
                  <a:gd name="T32" fmla="*/ 9626 w 9633"/>
                  <a:gd name="T33" fmla="*/ 208 h 395"/>
                  <a:gd name="T34" fmla="*/ 9633 w 9633"/>
                  <a:gd name="T35" fmla="*/ 298 h 395"/>
                  <a:gd name="T36" fmla="*/ 9439 w 9633"/>
                  <a:gd name="T37" fmla="*/ 276 h 395"/>
                  <a:gd name="T38" fmla="*/ 8866 w 9633"/>
                  <a:gd name="T39" fmla="*/ 238 h 395"/>
                  <a:gd name="T40" fmla="*/ 8456 w 9633"/>
                  <a:gd name="T41" fmla="*/ 208 h 395"/>
                  <a:gd name="T42" fmla="*/ 7972 w 9633"/>
                  <a:gd name="T43" fmla="*/ 186 h 395"/>
                  <a:gd name="T44" fmla="*/ 7413 w 9633"/>
                  <a:gd name="T45" fmla="*/ 163 h 395"/>
                  <a:gd name="T46" fmla="*/ 6787 w 9633"/>
                  <a:gd name="T47" fmla="*/ 141 h 395"/>
                  <a:gd name="T48" fmla="*/ 6094 w 9633"/>
                  <a:gd name="T49" fmla="*/ 127 h 395"/>
                  <a:gd name="T50" fmla="*/ 5357 w 9633"/>
                  <a:gd name="T51" fmla="*/ 127 h 395"/>
                  <a:gd name="T52" fmla="*/ 4559 w 9633"/>
                  <a:gd name="T53" fmla="*/ 134 h 395"/>
                  <a:gd name="T54" fmla="*/ 3717 w 9633"/>
                  <a:gd name="T55" fmla="*/ 149 h 395"/>
                  <a:gd name="T56" fmla="*/ 2838 w 9633"/>
                  <a:gd name="T57" fmla="*/ 186 h 395"/>
                  <a:gd name="T58" fmla="*/ 1929 w 9633"/>
                  <a:gd name="T59" fmla="*/ 231 h 395"/>
                  <a:gd name="T60" fmla="*/ 1460 w 9633"/>
                  <a:gd name="T61" fmla="*/ 268 h 395"/>
                  <a:gd name="T62" fmla="*/ 983 w 9633"/>
                  <a:gd name="T63" fmla="*/ 305 h 395"/>
                  <a:gd name="T64" fmla="*/ 499 w 9633"/>
                  <a:gd name="T65" fmla="*/ 342 h 395"/>
                  <a:gd name="T66" fmla="*/ 14 w 9633"/>
                  <a:gd name="T67" fmla="*/ 395 h 395"/>
                  <a:gd name="T68" fmla="*/ 7 w 9633"/>
                  <a:gd name="T69" fmla="*/ 373 h 395"/>
                  <a:gd name="T70" fmla="*/ 0 w 9633"/>
                  <a:gd name="T71" fmla="*/ 342 h 395"/>
                  <a:gd name="T72" fmla="*/ 7 w 9633"/>
                  <a:gd name="T73" fmla="*/ 298 h 395"/>
                  <a:gd name="T74" fmla="*/ 14 w 9633"/>
                  <a:gd name="T75" fmla="*/ 276 h 395"/>
                  <a:gd name="T76" fmla="*/ 22 w 9633"/>
                  <a:gd name="T77" fmla="*/ 253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633" h="395">
                    <a:moveTo>
                      <a:pt x="22" y="253"/>
                    </a:moveTo>
                    <a:lnTo>
                      <a:pt x="246" y="238"/>
                    </a:lnTo>
                    <a:lnTo>
                      <a:pt x="879" y="186"/>
                    </a:lnTo>
                    <a:lnTo>
                      <a:pt x="1848" y="118"/>
                    </a:lnTo>
                    <a:lnTo>
                      <a:pt x="2443" y="89"/>
                    </a:lnTo>
                    <a:lnTo>
                      <a:pt x="3099" y="59"/>
                    </a:lnTo>
                    <a:lnTo>
                      <a:pt x="3814" y="30"/>
                    </a:lnTo>
                    <a:lnTo>
                      <a:pt x="4566" y="14"/>
                    </a:lnTo>
                    <a:lnTo>
                      <a:pt x="5357" y="0"/>
                    </a:lnTo>
                    <a:lnTo>
                      <a:pt x="6184" y="0"/>
                    </a:lnTo>
                    <a:lnTo>
                      <a:pt x="7026" y="14"/>
                    </a:lnTo>
                    <a:lnTo>
                      <a:pt x="7890" y="44"/>
                    </a:lnTo>
                    <a:lnTo>
                      <a:pt x="8322" y="59"/>
                    </a:lnTo>
                    <a:lnTo>
                      <a:pt x="8754" y="89"/>
                    </a:lnTo>
                    <a:lnTo>
                      <a:pt x="9186" y="118"/>
                    </a:lnTo>
                    <a:lnTo>
                      <a:pt x="9618" y="149"/>
                    </a:lnTo>
                    <a:lnTo>
                      <a:pt x="9626" y="208"/>
                    </a:lnTo>
                    <a:lnTo>
                      <a:pt x="9633" y="298"/>
                    </a:lnTo>
                    <a:lnTo>
                      <a:pt x="9439" y="276"/>
                    </a:lnTo>
                    <a:lnTo>
                      <a:pt x="8866" y="238"/>
                    </a:lnTo>
                    <a:lnTo>
                      <a:pt x="8456" y="208"/>
                    </a:lnTo>
                    <a:lnTo>
                      <a:pt x="7972" y="186"/>
                    </a:lnTo>
                    <a:lnTo>
                      <a:pt x="7413" y="163"/>
                    </a:lnTo>
                    <a:lnTo>
                      <a:pt x="6787" y="141"/>
                    </a:lnTo>
                    <a:lnTo>
                      <a:pt x="6094" y="127"/>
                    </a:lnTo>
                    <a:lnTo>
                      <a:pt x="5357" y="127"/>
                    </a:lnTo>
                    <a:lnTo>
                      <a:pt x="4559" y="134"/>
                    </a:lnTo>
                    <a:lnTo>
                      <a:pt x="3717" y="149"/>
                    </a:lnTo>
                    <a:lnTo>
                      <a:pt x="2838" y="186"/>
                    </a:lnTo>
                    <a:lnTo>
                      <a:pt x="1929" y="231"/>
                    </a:lnTo>
                    <a:lnTo>
                      <a:pt x="1460" y="268"/>
                    </a:lnTo>
                    <a:lnTo>
                      <a:pt x="983" y="305"/>
                    </a:lnTo>
                    <a:lnTo>
                      <a:pt x="499" y="342"/>
                    </a:lnTo>
                    <a:lnTo>
                      <a:pt x="14" y="395"/>
                    </a:lnTo>
                    <a:lnTo>
                      <a:pt x="7" y="373"/>
                    </a:lnTo>
                    <a:lnTo>
                      <a:pt x="0" y="342"/>
                    </a:lnTo>
                    <a:lnTo>
                      <a:pt x="7" y="298"/>
                    </a:lnTo>
                    <a:lnTo>
                      <a:pt x="14" y="276"/>
                    </a:lnTo>
                    <a:lnTo>
                      <a:pt x="22" y="253"/>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43"/>
              <p:cNvSpPr>
                <a:spLocks/>
              </p:cNvSpPr>
              <p:nvPr/>
            </p:nvSpPr>
            <p:spPr bwMode="auto">
              <a:xfrm>
                <a:off x="790" y="3537"/>
                <a:ext cx="421" cy="17"/>
              </a:xfrm>
              <a:custGeom>
                <a:avLst/>
                <a:gdLst>
                  <a:gd name="T0" fmla="*/ 22 w 9671"/>
                  <a:gd name="T1" fmla="*/ 253 h 388"/>
                  <a:gd name="T2" fmla="*/ 246 w 9671"/>
                  <a:gd name="T3" fmla="*/ 231 h 388"/>
                  <a:gd name="T4" fmla="*/ 879 w 9671"/>
                  <a:gd name="T5" fmla="*/ 187 h 388"/>
                  <a:gd name="T6" fmla="*/ 1863 w 9671"/>
                  <a:gd name="T7" fmla="*/ 119 h 388"/>
                  <a:gd name="T8" fmla="*/ 2459 w 9671"/>
                  <a:gd name="T9" fmla="*/ 82 h 388"/>
                  <a:gd name="T10" fmla="*/ 3115 w 9671"/>
                  <a:gd name="T11" fmla="*/ 52 h 388"/>
                  <a:gd name="T12" fmla="*/ 3829 w 9671"/>
                  <a:gd name="T13" fmla="*/ 30 h 388"/>
                  <a:gd name="T14" fmla="*/ 4590 w 9671"/>
                  <a:gd name="T15" fmla="*/ 7 h 388"/>
                  <a:gd name="T16" fmla="*/ 5387 w 9671"/>
                  <a:gd name="T17" fmla="*/ 0 h 388"/>
                  <a:gd name="T18" fmla="*/ 6214 w 9671"/>
                  <a:gd name="T19" fmla="*/ 0 h 388"/>
                  <a:gd name="T20" fmla="*/ 7063 w 9671"/>
                  <a:gd name="T21" fmla="*/ 15 h 388"/>
                  <a:gd name="T22" fmla="*/ 7927 w 9671"/>
                  <a:gd name="T23" fmla="*/ 45 h 388"/>
                  <a:gd name="T24" fmla="*/ 8360 w 9671"/>
                  <a:gd name="T25" fmla="*/ 59 h 388"/>
                  <a:gd name="T26" fmla="*/ 8792 w 9671"/>
                  <a:gd name="T27" fmla="*/ 90 h 388"/>
                  <a:gd name="T28" fmla="*/ 9224 w 9671"/>
                  <a:gd name="T29" fmla="*/ 112 h 388"/>
                  <a:gd name="T30" fmla="*/ 9655 w 9671"/>
                  <a:gd name="T31" fmla="*/ 149 h 388"/>
                  <a:gd name="T32" fmla="*/ 9664 w 9671"/>
                  <a:gd name="T33" fmla="*/ 209 h 388"/>
                  <a:gd name="T34" fmla="*/ 9671 w 9671"/>
                  <a:gd name="T35" fmla="*/ 298 h 388"/>
                  <a:gd name="T36" fmla="*/ 9470 w 9671"/>
                  <a:gd name="T37" fmla="*/ 276 h 388"/>
                  <a:gd name="T38" fmla="*/ 8896 w 9671"/>
                  <a:gd name="T39" fmla="*/ 231 h 388"/>
                  <a:gd name="T40" fmla="*/ 8487 w 9671"/>
                  <a:gd name="T41" fmla="*/ 209 h 388"/>
                  <a:gd name="T42" fmla="*/ 7994 w 9671"/>
                  <a:gd name="T43" fmla="*/ 187 h 388"/>
                  <a:gd name="T44" fmla="*/ 7428 w 9671"/>
                  <a:gd name="T45" fmla="*/ 156 h 388"/>
                  <a:gd name="T46" fmla="*/ 6802 w 9671"/>
                  <a:gd name="T47" fmla="*/ 142 h 388"/>
                  <a:gd name="T48" fmla="*/ 6110 w 9671"/>
                  <a:gd name="T49" fmla="*/ 127 h 388"/>
                  <a:gd name="T50" fmla="*/ 5365 w 9671"/>
                  <a:gd name="T51" fmla="*/ 127 h 388"/>
                  <a:gd name="T52" fmla="*/ 4567 w 9671"/>
                  <a:gd name="T53" fmla="*/ 127 h 388"/>
                  <a:gd name="T54" fmla="*/ 3725 w 9671"/>
                  <a:gd name="T55" fmla="*/ 149 h 388"/>
                  <a:gd name="T56" fmla="*/ 2839 w 9671"/>
                  <a:gd name="T57" fmla="*/ 179 h 388"/>
                  <a:gd name="T58" fmla="*/ 1922 w 9671"/>
                  <a:gd name="T59" fmla="*/ 231 h 388"/>
                  <a:gd name="T60" fmla="*/ 1452 w 9671"/>
                  <a:gd name="T61" fmla="*/ 261 h 388"/>
                  <a:gd name="T62" fmla="*/ 976 w 9671"/>
                  <a:gd name="T63" fmla="*/ 298 h 388"/>
                  <a:gd name="T64" fmla="*/ 492 w 9671"/>
                  <a:gd name="T65" fmla="*/ 343 h 388"/>
                  <a:gd name="T66" fmla="*/ 7 w 9671"/>
                  <a:gd name="T67" fmla="*/ 388 h 388"/>
                  <a:gd name="T68" fmla="*/ 0 w 9671"/>
                  <a:gd name="T69" fmla="*/ 373 h 388"/>
                  <a:gd name="T70" fmla="*/ 0 w 9671"/>
                  <a:gd name="T71" fmla="*/ 336 h 388"/>
                  <a:gd name="T72" fmla="*/ 0 w 9671"/>
                  <a:gd name="T73" fmla="*/ 291 h 388"/>
                  <a:gd name="T74" fmla="*/ 7 w 9671"/>
                  <a:gd name="T75" fmla="*/ 276 h 388"/>
                  <a:gd name="T76" fmla="*/ 22 w 9671"/>
                  <a:gd name="T77" fmla="*/ 25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671" h="388">
                    <a:moveTo>
                      <a:pt x="22" y="253"/>
                    </a:moveTo>
                    <a:lnTo>
                      <a:pt x="246" y="231"/>
                    </a:lnTo>
                    <a:lnTo>
                      <a:pt x="879" y="187"/>
                    </a:lnTo>
                    <a:lnTo>
                      <a:pt x="1863" y="119"/>
                    </a:lnTo>
                    <a:lnTo>
                      <a:pt x="2459" y="82"/>
                    </a:lnTo>
                    <a:lnTo>
                      <a:pt x="3115" y="52"/>
                    </a:lnTo>
                    <a:lnTo>
                      <a:pt x="3829" y="30"/>
                    </a:lnTo>
                    <a:lnTo>
                      <a:pt x="4590" y="7"/>
                    </a:lnTo>
                    <a:lnTo>
                      <a:pt x="5387" y="0"/>
                    </a:lnTo>
                    <a:lnTo>
                      <a:pt x="6214" y="0"/>
                    </a:lnTo>
                    <a:lnTo>
                      <a:pt x="7063" y="15"/>
                    </a:lnTo>
                    <a:lnTo>
                      <a:pt x="7927" y="45"/>
                    </a:lnTo>
                    <a:lnTo>
                      <a:pt x="8360" y="59"/>
                    </a:lnTo>
                    <a:lnTo>
                      <a:pt x="8792" y="90"/>
                    </a:lnTo>
                    <a:lnTo>
                      <a:pt x="9224" y="112"/>
                    </a:lnTo>
                    <a:lnTo>
                      <a:pt x="9655" y="149"/>
                    </a:lnTo>
                    <a:lnTo>
                      <a:pt x="9664" y="209"/>
                    </a:lnTo>
                    <a:lnTo>
                      <a:pt x="9671" y="298"/>
                    </a:lnTo>
                    <a:lnTo>
                      <a:pt x="9470" y="276"/>
                    </a:lnTo>
                    <a:lnTo>
                      <a:pt x="8896" y="231"/>
                    </a:lnTo>
                    <a:lnTo>
                      <a:pt x="8487" y="209"/>
                    </a:lnTo>
                    <a:lnTo>
                      <a:pt x="7994" y="187"/>
                    </a:lnTo>
                    <a:lnTo>
                      <a:pt x="7428" y="156"/>
                    </a:lnTo>
                    <a:lnTo>
                      <a:pt x="6802" y="142"/>
                    </a:lnTo>
                    <a:lnTo>
                      <a:pt x="6110" y="127"/>
                    </a:lnTo>
                    <a:lnTo>
                      <a:pt x="5365" y="127"/>
                    </a:lnTo>
                    <a:lnTo>
                      <a:pt x="4567" y="127"/>
                    </a:lnTo>
                    <a:lnTo>
                      <a:pt x="3725" y="149"/>
                    </a:lnTo>
                    <a:lnTo>
                      <a:pt x="2839" y="179"/>
                    </a:lnTo>
                    <a:lnTo>
                      <a:pt x="1922" y="231"/>
                    </a:lnTo>
                    <a:lnTo>
                      <a:pt x="1452" y="261"/>
                    </a:lnTo>
                    <a:lnTo>
                      <a:pt x="976" y="298"/>
                    </a:lnTo>
                    <a:lnTo>
                      <a:pt x="492" y="343"/>
                    </a:lnTo>
                    <a:lnTo>
                      <a:pt x="7" y="388"/>
                    </a:lnTo>
                    <a:lnTo>
                      <a:pt x="0" y="373"/>
                    </a:lnTo>
                    <a:lnTo>
                      <a:pt x="0" y="336"/>
                    </a:lnTo>
                    <a:lnTo>
                      <a:pt x="0" y="291"/>
                    </a:lnTo>
                    <a:lnTo>
                      <a:pt x="7" y="276"/>
                    </a:lnTo>
                    <a:lnTo>
                      <a:pt x="22" y="253"/>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Freeform 44"/>
              <p:cNvSpPr>
                <a:spLocks/>
              </p:cNvSpPr>
              <p:nvPr/>
            </p:nvSpPr>
            <p:spPr bwMode="auto">
              <a:xfrm>
                <a:off x="796" y="3595"/>
                <a:ext cx="423" cy="17"/>
              </a:xfrm>
              <a:custGeom>
                <a:avLst/>
                <a:gdLst>
                  <a:gd name="T0" fmla="*/ 30 w 9731"/>
                  <a:gd name="T1" fmla="*/ 246 h 388"/>
                  <a:gd name="T2" fmla="*/ 253 w 9731"/>
                  <a:gd name="T3" fmla="*/ 232 h 388"/>
                  <a:gd name="T4" fmla="*/ 895 w 9731"/>
                  <a:gd name="T5" fmla="*/ 180 h 388"/>
                  <a:gd name="T6" fmla="*/ 1878 w 9731"/>
                  <a:gd name="T7" fmla="*/ 112 h 388"/>
                  <a:gd name="T8" fmla="*/ 2474 w 9731"/>
                  <a:gd name="T9" fmla="*/ 83 h 388"/>
                  <a:gd name="T10" fmla="*/ 3138 w 9731"/>
                  <a:gd name="T11" fmla="*/ 53 h 388"/>
                  <a:gd name="T12" fmla="*/ 3860 w 9731"/>
                  <a:gd name="T13" fmla="*/ 31 h 388"/>
                  <a:gd name="T14" fmla="*/ 4620 w 9731"/>
                  <a:gd name="T15" fmla="*/ 8 h 388"/>
                  <a:gd name="T16" fmla="*/ 5424 w 9731"/>
                  <a:gd name="T17" fmla="*/ 0 h 388"/>
                  <a:gd name="T18" fmla="*/ 6251 w 9731"/>
                  <a:gd name="T19" fmla="*/ 0 h 388"/>
                  <a:gd name="T20" fmla="*/ 7101 w 9731"/>
                  <a:gd name="T21" fmla="*/ 15 h 388"/>
                  <a:gd name="T22" fmla="*/ 7973 w 9731"/>
                  <a:gd name="T23" fmla="*/ 45 h 388"/>
                  <a:gd name="T24" fmla="*/ 8404 w 9731"/>
                  <a:gd name="T25" fmla="*/ 60 h 388"/>
                  <a:gd name="T26" fmla="*/ 8844 w 9731"/>
                  <a:gd name="T27" fmla="*/ 90 h 388"/>
                  <a:gd name="T28" fmla="*/ 9276 w 9731"/>
                  <a:gd name="T29" fmla="*/ 119 h 388"/>
                  <a:gd name="T30" fmla="*/ 9709 w 9731"/>
                  <a:gd name="T31" fmla="*/ 150 h 388"/>
                  <a:gd name="T32" fmla="*/ 9723 w 9731"/>
                  <a:gd name="T33" fmla="*/ 209 h 388"/>
                  <a:gd name="T34" fmla="*/ 9731 w 9731"/>
                  <a:gd name="T35" fmla="*/ 299 h 388"/>
                  <a:gd name="T36" fmla="*/ 9529 w 9731"/>
                  <a:gd name="T37" fmla="*/ 277 h 388"/>
                  <a:gd name="T38" fmla="*/ 8949 w 9731"/>
                  <a:gd name="T39" fmla="*/ 232 h 388"/>
                  <a:gd name="T40" fmla="*/ 8531 w 9731"/>
                  <a:gd name="T41" fmla="*/ 209 h 388"/>
                  <a:gd name="T42" fmla="*/ 8040 w 9731"/>
                  <a:gd name="T43" fmla="*/ 187 h 388"/>
                  <a:gd name="T44" fmla="*/ 7473 w 9731"/>
                  <a:gd name="T45" fmla="*/ 157 h 388"/>
                  <a:gd name="T46" fmla="*/ 6840 w 9731"/>
                  <a:gd name="T47" fmla="*/ 142 h 388"/>
                  <a:gd name="T48" fmla="*/ 6147 w 9731"/>
                  <a:gd name="T49" fmla="*/ 128 h 388"/>
                  <a:gd name="T50" fmla="*/ 5395 w 9731"/>
                  <a:gd name="T51" fmla="*/ 128 h 388"/>
                  <a:gd name="T52" fmla="*/ 4590 w 9731"/>
                  <a:gd name="T53" fmla="*/ 128 h 388"/>
                  <a:gd name="T54" fmla="*/ 3741 w 9731"/>
                  <a:gd name="T55" fmla="*/ 150 h 388"/>
                  <a:gd name="T56" fmla="*/ 2854 w 9731"/>
                  <a:gd name="T57" fmla="*/ 180 h 388"/>
                  <a:gd name="T58" fmla="*/ 1930 w 9731"/>
                  <a:gd name="T59" fmla="*/ 232 h 388"/>
                  <a:gd name="T60" fmla="*/ 1461 w 9731"/>
                  <a:gd name="T61" fmla="*/ 261 h 388"/>
                  <a:gd name="T62" fmla="*/ 976 w 9731"/>
                  <a:gd name="T63" fmla="*/ 299 h 388"/>
                  <a:gd name="T64" fmla="*/ 492 w 9731"/>
                  <a:gd name="T65" fmla="*/ 343 h 388"/>
                  <a:gd name="T66" fmla="*/ 0 w 9731"/>
                  <a:gd name="T67" fmla="*/ 388 h 388"/>
                  <a:gd name="T68" fmla="*/ 0 w 9731"/>
                  <a:gd name="T69" fmla="*/ 336 h 388"/>
                  <a:gd name="T70" fmla="*/ 9 w 9731"/>
                  <a:gd name="T71" fmla="*/ 291 h 388"/>
                  <a:gd name="T72" fmla="*/ 16 w 9731"/>
                  <a:gd name="T73" fmla="*/ 269 h 388"/>
                  <a:gd name="T74" fmla="*/ 30 w 9731"/>
                  <a:gd name="T75" fmla="*/ 246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31" h="388">
                    <a:moveTo>
                      <a:pt x="30" y="246"/>
                    </a:moveTo>
                    <a:lnTo>
                      <a:pt x="253" y="232"/>
                    </a:lnTo>
                    <a:lnTo>
                      <a:pt x="895" y="180"/>
                    </a:lnTo>
                    <a:lnTo>
                      <a:pt x="1878" y="112"/>
                    </a:lnTo>
                    <a:lnTo>
                      <a:pt x="2474" y="83"/>
                    </a:lnTo>
                    <a:lnTo>
                      <a:pt x="3138" y="53"/>
                    </a:lnTo>
                    <a:lnTo>
                      <a:pt x="3860" y="31"/>
                    </a:lnTo>
                    <a:lnTo>
                      <a:pt x="4620" y="8"/>
                    </a:lnTo>
                    <a:lnTo>
                      <a:pt x="5424" y="0"/>
                    </a:lnTo>
                    <a:lnTo>
                      <a:pt x="6251" y="0"/>
                    </a:lnTo>
                    <a:lnTo>
                      <a:pt x="7101" y="15"/>
                    </a:lnTo>
                    <a:lnTo>
                      <a:pt x="7973" y="45"/>
                    </a:lnTo>
                    <a:lnTo>
                      <a:pt x="8404" y="60"/>
                    </a:lnTo>
                    <a:lnTo>
                      <a:pt x="8844" y="90"/>
                    </a:lnTo>
                    <a:lnTo>
                      <a:pt x="9276" y="119"/>
                    </a:lnTo>
                    <a:lnTo>
                      <a:pt x="9709" y="150"/>
                    </a:lnTo>
                    <a:lnTo>
                      <a:pt x="9723" y="209"/>
                    </a:lnTo>
                    <a:lnTo>
                      <a:pt x="9731" y="299"/>
                    </a:lnTo>
                    <a:lnTo>
                      <a:pt x="9529" y="277"/>
                    </a:lnTo>
                    <a:lnTo>
                      <a:pt x="8949" y="232"/>
                    </a:lnTo>
                    <a:lnTo>
                      <a:pt x="8531" y="209"/>
                    </a:lnTo>
                    <a:lnTo>
                      <a:pt x="8040" y="187"/>
                    </a:lnTo>
                    <a:lnTo>
                      <a:pt x="7473" y="157"/>
                    </a:lnTo>
                    <a:lnTo>
                      <a:pt x="6840" y="142"/>
                    </a:lnTo>
                    <a:lnTo>
                      <a:pt x="6147" y="128"/>
                    </a:lnTo>
                    <a:lnTo>
                      <a:pt x="5395" y="128"/>
                    </a:lnTo>
                    <a:lnTo>
                      <a:pt x="4590" y="128"/>
                    </a:lnTo>
                    <a:lnTo>
                      <a:pt x="3741" y="150"/>
                    </a:lnTo>
                    <a:lnTo>
                      <a:pt x="2854" y="180"/>
                    </a:lnTo>
                    <a:lnTo>
                      <a:pt x="1930" y="232"/>
                    </a:lnTo>
                    <a:lnTo>
                      <a:pt x="1461" y="261"/>
                    </a:lnTo>
                    <a:lnTo>
                      <a:pt x="976" y="299"/>
                    </a:lnTo>
                    <a:lnTo>
                      <a:pt x="492" y="343"/>
                    </a:lnTo>
                    <a:lnTo>
                      <a:pt x="0" y="388"/>
                    </a:lnTo>
                    <a:lnTo>
                      <a:pt x="0" y="336"/>
                    </a:lnTo>
                    <a:lnTo>
                      <a:pt x="9" y="291"/>
                    </a:lnTo>
                    <a:lnTo>
                      <a:pt x="16" y="269"/>
                    </a:lnTo>
                    <a:lnTo>
                      <a:pt x="30" y="246"/>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Freeform 45"/>
              <p:cNvSpPr>
                <a:spLocks/>
              </p:cNvSpPr>
              <p:nvPr/>
            </p:nvSpPr>
            <p:spPr bwMode="auto">
              <a:xfrm>
                <a:off x="798" y="3648"/>
                <a:ext cx="428" cy="18"/>
              </a:xfrm>
              <a:custGeom>
                <a:avLst/>
                <a:gdLst>
                  <a:gd name="T0" fmla="*/ 22 w 9827"/>
                  <a:gd name="T1" fmla="*/ 290 h 425"/>
                  <a:gd name="T2" fmla="*/ 253 w 9827"/>
                  <a:gd name="T3" fmla="*/ 268 h 425"/>
                  <a:gd name="T4" fmla="*/ 894 w 9827"/>
                  <a:gd name="T5" fmla="*/ 215 h 425"/>
                  <a:gd name="T6" fmla="*/ 1884 w 9827"/>
                  <a:gd name="T7" fmla="*/ 141 h 425"/>
                  <a:gd name="T8" fmla="*/ 2488 w 9827"/>
                  <a:gd name="T9" fmla="*/ 104 h 425"/>
                  <a:gd name="T10" fmla="*/ 3158 w 9827"/>
                  <a:gd name="T11" fmla="*/ 74 h 425"/>
                  <a:gd name="T12" fmla="*/ 3881 w 9827"/>
                  <a:gd name="T13" fmla="*/ 44 h 425"/>
                  <a:gd name="T14" fmla="*/ 4656 w 9827"/>
                  <a:gd name="T15" fmla="*/ 22 h 425"/>
                  <a:gd name="T16" fmla="*/ 5469 w 9827"/>
                  <a:gd name="T17" fmla="*/ 0 h 425"/>
                  <a:gd name="T18" fmla="*/ 6303 w 9827"/>
                  <a:gd name="T19" fmla="*/ 0 h 425"/>
                  <a:gd name="T20" fmla="*/ 7168 w 9827"/>
                  <a:gd name="T21" fmla="*/ 7 h 425"/>
                  <a:gd name="T22" fmla="*/ 8046 w 9827"/>
                  <a:gd name="T23" fmla="*/ 29 h 425"/>
                  <a:gd name="T24" fmla="*/ 8485 w 9827"/>
                  <a:gd name="T25" fmla="*/ 44 h 425"/>
                  <a:gd name="T26" fmla="*/ 8925 w 9827"/>
                  <a:gd name="T27" fmla="*/ 66 h 425"/>
                  <a:gd name="T28" fmla="*/ 9373 w 9827"/>
                  <a:gd name="T29" fmla="*/ 97 h 425"/>
                  <a:gd name="T30" fmla="*/ 9812 w 9827"/>
                  <a:gd name="T31" fmla="*/ 126 h 425"/>
                  <a:gd name="T32" fmla="*/ 9820 w 9827"/>
                  <a:gd name="T33" fmla="*/ 186 h 425"/>
                  <a:gd name="T34" fmla="*/ 9827 w 9827"/>
                  <a:gd name="T35" fmla="*/ 276 h 425"/>
                  <a:gd name="T36" fmla="*/ 9626 w 9827"/>
                  <a:gd name="T37" fmla="*/ 253 h 425"/>
                  <a:gd name="T38" fmla="*/ 9045 w 9827"/>
                  <a:gd name="T39" fmla="*/ 215 h 425"/>
                  <a:gd name="T40" fmla="*/ 8627 w 9827"/>
                  <a:gd name="T41" fmla="*/ 194 h 425"/>
                  <a:gd name="T42" fmla="*/ 8128 w 9827"/>
                  <a:gd name="T43" fmla="*/ 171 h 425"/>
                  <a:gd name="T44" fmla="*/ 7554 w 9827"/>
                  <a:gd name="T45" fmla="*/ 149 h 425"/>
                  <a:gd name="T46" fmla="*/ 6921 w 9827"/>
                  <a:gd name="T47" fmla="*/ 134 h 425"/>
                  <a:gd name="T48" fmla="*/ 6221 w 9827"/>
                  <a:gd name="T49" fmla="*/ 126 h 425"/>
                  <a:gd name="T50" fmla="*/ 5461 w 9827"/>
                  <a:gd name="T51" fmla="*/ 126 h 425"/>
                  <a:gd name="T52" fmla="*/ 4649 w 9827"/>
                  <a:gd name="T53" fmla="*/ 141 h 425"/>
                  <a:gd name="T54" fmla="*/ 3792 w 9827"/>
                  <a:gd name="T55" fmla="*/ 163 h 425"/>
                  <a:gd name="T56" fmla="*/ 2898 w 9827"/>
                  <a:gd name="T57" fmla="*/ 201 h 425"/>
                  <a:gd name="T58" fmla="*/ 1967 w 9827"/>
                  <a:gd name="T59" fmla="*/ 253 h 425"/>
                  <a:gd name="T60" fmla="*/ 1482 w 9827"/>
                  <a:gd name="T61" fmla="*/ 290 h 425"/>
                  <a:gd name="T62" fmla="*/ 998 w 9827"/>
                  <a:gd name="T63" fmla="*/ 328 h 425"/>
                  <a:gd name="T64" fmla="*/ 506 w 9827"/>
                  <a:gd name="T65" fmla="*/ 372 h 425"/>
                  <a:gd name="T66" fmla="*/ 15 w 9827"/>
                  <a:gd name="T67" fmla="*/ 425 h 425"/>
                  <a:gd name="T68" fmla="*/ 7 w 9827"/>
                  <a:gd name="T69" fmla="*/ 409 h 425"/>
                  <a:gd name="T70" fmla="*/ 0 w 9827"/>
                  <a:gd name="T71" fmla="*/ 372 h 425"/>
                  <a:gd name="T72" fmla="*/ 0 w 9827"/>
                  <a:gd name="T73" fmla="*/ 328 h 425"/>
                  <a:gd name="T74" fmla="*/ 7 w 9827"/>
                  <a:gd name="T75" fmla="*/ 305 h 425"/>
                  <a:gd name="T76" fmla="*/ 22 w 9827"/>
                  <a:gd name="T77" fmla="*/ 29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827" h="425">
                    <a:moveTo>
                      <a:pt x="22" y="290"/>
                    </a:moveTo>
                    <a:lnTo>
                      <a:pt x="253" y="268"/>
                    </a:lnTo>
                    <a:lnTo>
                      <a:pt x="894" y="215"/>
                    </a:lnTo>
                    <a:lnTo>
                      <a:pt x="1884" y="141"/>
                    </a:lnTo>
                    <a:lnTo>
                      <a:pt x="2488" y="104"/>
                    </a:lnTo>
                    <a:lnTo>
                      <a:pt x="3158" y="74"/>
                    </a:lnTo>
                    <a:lnTo>
                      <a:pt x="3881" y="44"/>
                    </a:lnTo>
                    <a:lnTo>
                      <a:pt x="4656" y="22"/>
                    </a:lnTo>
                    <a:lnTo>
                      <a:pt x="5469" y="0"/>
                    </a:lnTo>
                    <a:lnTo>
                      <a:pt x="6303" y="0"/>
                    </a:lnTo>
                    <a:lnTo>
                      <a:pt x="7168" y="7"/>
                    </a:lnTo>
                    <a:lnTo>
                      <a:pt x="8046" y="29"/>
                    </a:lnTo>
                    <a:lnTo>
                      <a:pt x="8485" y="44"/>
                    </a:lnTo>
                    <a:lnTo>
                      <a:pt x="8925" y="66"/>
                    </a:lnTo>
                    <a:lnTo>
                      <a:pt x="9373" y="97"/>
                    </a:lnTo>
                    <a:lnTo>
                      <a:pt x="9812" y="126"/>
                    </a:lnTo>
                    <a:lnTo>
                      <a:pt x="9820" y="186"/>
                    </a:lnTo>
                    <a:lnTo>
                      <a:pt x="9827" y="276"/>
                    </a:lnTo>
                    <a:lnTo>
                      <a:pt x="9626" y="253"/>
                    </a:lnTo>
                    <a:lnTo>
                      <a:pt x="9045" y="215"/>
                    </a:lnTo>
                    <a:lnTo>
                      <a:pt x="8627" y="194"/>
                    </a:lnTo>
                    <a:lnTo>
                      <a:pt x="8128" y="171"/>
                    </a:lnTo>
                    <a:lnTo>
                      <a:pt x="7554" y="149"/>
                    </a:lnTo>
                    <a:lnTo>
                      <a:pt x="6921" y="134"/>
                    </a:lnTo>
                    <a:lnTo>
                      <a:pt x="6221" y="126"/>
                    </a:lnTo>
                    <a:lnTo>
                      <a:pt x="5461" y="126"/>
                    </a:lnTo>
                    <a:lnTo>
                      <a:pt x="4649" y="141"/>
                    </a:lnTo>
                    <a:lnTo>
                      <a:pt x="3792" y="163"/>
                    </a:lnTo>
                    <a:lnTo>
                      <a:pt x="2898" y="201"/>
                    </a:lnTo>
                    <a:lnTo>
                      <a:pt x="1967" y="253"/>
                    </a:lnTo>
                    <a:lnTo>
                      <a:pt x="1482" y="290"/>
                    </a:lnTo>
                    <a:lnTo>
                      <a:pt x="998" y="328"/>
                    </a:lnTo>
                    <a:lnTo>
                      <a:pt x="506" y="372"/>
                    </a:lnTo>
                    <a:lnTo>
                      <a:pt x="15" y="425"/>
                    </a:lnTo>
                    <a:lnTo>
                      <a:pt x="7" y="409"/>
                    </a:lnTo>
                    <a:lnTo>
                      <a:pt x="0" y="372"/>
                    </a:lnTo>
                    <a:lnTo>
                      <a:pt x="0" y="328"/>
                    </a:lnTo>
                    <a:lnTo>
                      <a:pt x="7" y="305"/>
                    </a:lnTo>
                    <a:lnTo>
                      <a:pt x="22" y="290"/>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46"/>
              <p:cNvSpPr>
                <a:spLocks/>
              </p:cNvSpPr>
              <p:nvPr/>
            </p:nvSpPr>
            <p:spPr bwMode="auto">
              <a:xfrm>
                <a:off x="807" y="3698"/>
                <a:ext cx="424" cy="24"/>
              </a:xfrm>
              <a:custGeom>
                <a:avLst/>
                <a:gdLst>
                  <a:gd name="T0" fmla="*/ 23 w 9769"/>
                  <a:gd name="T1" fmla="*/ 409 h 536"/>
                  <a:gd name="T2" fmla="*/ 247 w 9769"/>
                  <a:gd name="T3" fmla="*/ 379 h 536"/>
                  <a:gd name="T4" fmla="*/ 881 w 9769"/>
                  <a:gd name="T5" fmla="*/ 320 h 536"/>
                  <a:gd name="T6" fmla="*/ 1864 w 9769"/>
                  <a:gd name="T7" fmla="*/ 230 h 536"/>
                  <a:gd name="T8" fmla="*/ 2460 w 9769"/>
                  <a:gd name="T9" fmla="*/ 185 h 536"/>
                  <a:gd name="T10" fmla="*/ 3122 w 9769"/>
                  <a:gd name="T11" fmla="*/ 133 h 536"/>
                  <a:gd name="T12" fmla="*/ 3845 w 9769"/>
                  <a:gd name="T13" fmla="*/ 97 h 536"/>
                  <a:gd name="T14" fmla="*/ 4606 w 9769"/>
                  <a:gd name="T15" fmla="*/ 59 h 536"/>
                  <a:gd name="T16" fmla="*/ 5410 w 9769"/>
                  <a:gd name="T17" fmla="*/ 29 h 536"/>
                  <a:gd name="T18" fmla="*/ 6244 w 9769"/>
                  <a:gd name="T19" fmla="*/ 7 h 536"/>
                  <a:gd name="T20" fmla="*/ 7101 w 9769"/>
                  <a:gd name="T21" fmla="*/ 0 h 536"/>
                  <a:gd name="T22" fmla="*/ 7981 w 9769"/>
                  <a:gd name="T23" fmla="*/ 7 h 536"/>
                  <a:gd name="T24" fmla="*/ 8420 w 9769"/>
                  <a:gd name="T25" fmla="*/ 22 h 536"/>
                  <a:gd name="T26" fmla="*/ 8860 w 9769"/>
                  <a:gd name="T27" fmla="*/ 29 h 536"/>
                  <a:gd name="T28" fmla="*/ 9299 w 9769"/>
                  <a:gd name="T29" fmla="*/ 52 h 536"/>
                  <a:gd name="T30" fmla="*/ 9739 w 9769"/>
                  <a:gd name="T31" fmla="*/ 74 h 536"/>
                  <a:gd name="T32" fmla="*/ 9753 w 9769"/>
                  <a:gd name="T33" fmla="*/ 133 h 536"/>
                  <a:gd name="T34" fmla="*/ 9769 w 9769"/>
                  <a:gd name="T35" fmla="*/ 223 h 536"/>
                  <a:gd name="T36" fmla="*/ 9567 w 9769"/>
                  <a:gd name="T37" fmla="*/ 208 h 536"/>
                  <a:gd name="T38" fmla="*/ 8994 w 9769"/>
                  <a:gd name="T39" fmla="*/ 178 h 536"/>
                  <a:gd name="T40" fmla="*/ 8576 w 9769"/>
                  <a:gd name="T41" fmla="*/ 156 h 536"/>
                  <a:gd name="T42" fmla="*/ 8085 w 9769"/>
                  <a:gd name="T43" fmla="*/ 141 h 536"/>
                  <a:gd name="T44" fmla="*/ 7518 w 9769"/>
                  <a:gd name="T45" fmla="*/ 133 h 536"/>
                  <a:gd name="T46" fmla="*/ 6885 w 9769"/>
                  <a:gd name="T47" fmla="*/ 126 h 536"/>
                  <a:gd name="T48" fmla="*/ 6192 w 9769"/>
                  <a:gd name="T49" fmla="*/ 133 h 536"/>
                  <a:gd name="T50" fmla="*/ 5440 w 9769"/>
                  <a:gd name="T51" fmla="*/ 141 h 536"/>
                  <a:gd name="T52" fmla="*/ 4635 w 9769"/>
                  <a:gd name="T53" fmla="*/ 171 h 536"/>
                  <a:gd name="T54" fmla="*/ 3786 w 9769"/>
                  <a:gd name="T55" fmla="*/ 208 h 536"/>
                  <a:gd name="T56" fmla="*/ 2892 w 9769"/>
                  <a:gd name="T57" fmla="*/ 260 h 536"/>
                  <a:gd name="T58" fmla="*/ 1968 w 9769"/>
                  <a:gd name="T59" fmla="*/ 327 h 536"/>
                  <a:gd name="T60" fmla="*/ 1491 w 9769"/>
                  <a:gd name="T61" fmla="*/ 372 h 536"/>
                  <a:gd name="T62" fmla="*/ 1007 w 9769"/>
                  <a:gd name="T63" fmla="*/ 424 h 536"/>
                  <a:gd name="T64" fmla="*/ 515 w 9769"/>
                  <a:gd name="T65" fmla="*/ 476 h 536"/>
                  <a:gd name="T66" fmla="*/ 23 w 9769"/>
                  <a:gd name="T67" fmla="*/ 536 h 536"/>
                  <a:gd name="T68" fmla="*/ 16 w 9769"/>
                  <a:gd name="T69" fmla="*/ 521 h 536"/>
                  <a:gd name="T70" fmla="*/ 9 w 9769"/>
                  <a:gd name="T71" fmla="*/ 484 h 536"/>
                  <a:gd name="T72" fmla="*/ 0 w 9769"/>
                  <a:gd name="T73" fmla="*/ 447 h 536"/>
                  <a:gd name="T74" fmla="*/ 9 w 9769"/>
                  <a:gd name="T75" fmla="*/ 424 h 536"/>
                  <a:gd name="T76" fmla="*/ 23 w 9769"/>
                  <a:gd name="T77" fmla="*/ 409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769" h="536">
                    <a:moveTo>
                      <a:pt x="23" y="409"/>
                    </a:moveTo>
                    <a:lnTo>
                      <a:pt x="247" y="379"/>
                    </a:lnTo>
                    <a:lnTo>
                      <a:pt x="881" y="320"/>
                    </a:lnTo>
                    <a:lnTo>
                      <a:pt x="1864" y="230"/>
                    </a:lnTo>
                    <a:lnTo>
                      <a:pt x="2460" y="185"/>
                    </a:lnTo>
                    <a:lnTo>
                      <a:pt x="3122" y="133"/>
                    </a:lnTo>
                    <a:lnTo>
                      <a:pt x="3845" y="97"/>
                    </a:lnTo>
                    <a:lnTo>
                      <a:pt x="4606" y="59"/>
                    </a:lnTo>
                    <a:lnTo>
                      <a:pt x="5410" y="29"/>
                    </a:lnTo>
                    <a:lnTo>
                      <a:pt x="6244" y="7"/>
                    </a:lnTo>
                    <a:lnTo>
                      <a:pt x="7101" y="0"/>
                    </a:lnTo>
                    <a:lnTo>
                      <a:pt x="7981" y="7"/>
                    </a:lnTo>
                    <a:lnTo>
                      <a:pt x="8420" y="22"/>
                    </a:lnTo>
                    <a:lnTo>
                      <a:pt x="8860" y="29"/>
                    </a:lnTo>
                    <a:lnTo>
                      <a:pt x="9299" y="52"/>
                    </a:lnTo>
                    <a:lnTo>
                      <a:pt x="9739" y="74"/>
                    </a:lnTo>
                    <a:lnTo>
                      <a:pt x="9753" y="133"/>
                    </a:lnTo>
                    <a:lnTo>
                      <a:pt x="9769" y="223"/>
                    </a:lnTo>
                    <a:lnTo>
                      <a:pt x="9567" y="208"/>
                    </a:lnTo>
                    <a:lnTo>
                      <a:pt x="8994" y="178"/>
                    </a:lnTo>
                    <a:lnTo>
                      <a:pt x="8576" y="156"/>
                    </a:lnTo>
                    <a:lnTo>
                      <a:pt x="8085" y="141"/>
                    </a:lnTo>
                    <a:lnTo>
                      <a:pt x="7518" y="133"/>
                    </a:lnTo>
                    <a:lnTo>
                      <a:pt x="6885" y="126"/>
                    </a:lnTo>
                    <a:lnTo>
                      <a:pt x="6192" y="133"/>
                    </a:lnTo>
                    <a:lnTo>
                      <a:pt x="5440" y="141"/>
                    </a:lnTo>
                    <a:lnTo>
                      <a:pt x="4635" y="171"/>
                    </a:lnTo>
                    <a:lnTo>
                      <a:pt x="3786" y="208"/>
                    </a:lnTo>
                    <a:lnTo>
                      <a:pt x="2892" y="260"/>
                    </a:lnTo>
                    <a:lnTo>
                      <a:pt x="1968" y="327"/>
                    </a:lnTo>
                    <a:lnTo>
                      <a:pt x="1491" y="372"/>
                    </a:lnTo>
                    <a:lnTo>
                      <a:pt x="1007" y="424"/>
                    </a:lnTo>
                    <a:lnTo>
                      <a:pt x="515" y="476"/>
                    </a:lnTo>
                    <a:lnTo>
                      <a:pt x="23" y="536"/>
                    </a:lnTo>
                    <a:lnTo>
                      <a:pt x="16" y="521"/>
                    </a:lnTo>
                    <a:lnTo>
                      <a:pt x="9" y="484"/>
                    </a:lnTo>
                    <a:lnTo>
                      <a:pt x="0" y="447"/>
                    </a:lnTo>
                    <a:lnTo>
                      <a:pt x="9" y="424"/>
                    </a:lnTo>
                    <a:lnTo>
                      <a:pt x="23" y="409"/>
                    </a:lnTo>
                    <a:close/>
                  </a:path>
                </a:pathLst>
              </a:custGeom>
              <a:solidFill>
                <a:srgbClr val="D7D8D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47"/>
              <p:cNvSpPr>
                <a:spLocks/>
              </p:cNvSpPr>
              <p:nvPr/>
            </p:nvSpPr>
            <p:spPr bwMode="auto">
              <a:xfrm>
                <a:off x="842" y="3489"/>
                <a:ext cx="312" cy="55"/>
              </a:xfrm>
              <a:custGeom>
                <a:avLst/>
                <a:gdLst>
                  <a:gd name="T0" fmla="*/ 0 w 7196"/>
                  <a:gd name="T1" fmla="*/ 172 h 1267"/>
                  <a:gd name="T2" fmla="*/ 722 w 7196"/>
                  <a:gd name="T3" fmla="*/ 127 h 1267"/>
                  <a:gd name="T4" fmla="*/ 1519 w 7196"/>
                  <a:gd name="T5" fmla="*/ 82 h 1267"/>
                  <a:gd name="T6" fmla="*/ 2510 w 7196"/>
                  <a:gd name="T7" fmla="*/ 38 h 1267"/>
                  <a:gd name="T8" fmla="*/ 3062 w 7196"/>
                  <a:gd name="T9" fmla="*/ 16 h 1267"/>
                  <a:gd name="T10" fmla="*/ 3635 w 7196"/>
                  <a:gd name="T11" fmla="*/ 7 h 1267"/>
                  <a:gd name="T12" fmla="*/ 4223 w 7196"/>
                  <a:gd name="T13" fmla="*/ 0 h 1267"/>
                  <a:gd name="T14" fmla="*/ 4820 w 7196"/>
                  <a:gd name="T15" fmla="*/ 0 h 1267"/>
                  <a:gd name="T16" fmla="*/ 5409 w 7196"/>
                  <a:gd name="T17" fmla="*/ 7 h 1267"/>
                  <a:gd name="T18" fmla="*/ 5990 w 7196"/>
                  <a:gd name="T19" fmla="*/ 23 h 1267"/>
                  <a:gd name="T20" fmla="*/ 6548 w 7196"/>
                  <a:gd name="T21" fmla="*/ 61 h 1267"/>
                  <a:gd name="T22" fmla="*/ 7085 w 7196"/>
                  <a:gd name="T23" fmla="*/ 104 h 1267"/>
                  <a:gd name="T24" fmla="*/ 7196 w 7196"/>
                  <a:gd name="T25" fmla="*/ 1178 h 1267"/>
                  <a:gd name="T26" fmla="*/ 6511 w 7196"/>
                  <a:gd name="T27" fmla="*/ 1156 h 1267"/>
                  <a:gd name="T28" fmla="*/ 5744 w 7196"/>
                  <a:gd name="T29" fmla="*/ 1141 h 1267"/>
                  <a:gd name="T30" fmla="*/ 4768 w 7196"/>
                  <a:gd name="T31" fmla="*/ 1126 h 1267"/>
                  <a:gd name="T32" fmla="*/ 3651 w 7196"/>
                  <a:gd name="T33" fmla="*/ 1126 h 1267"/>
                  <a:gd name="T34" fmla="*/ 3062 w 7196"/>
                  <a:gd name="T35" fmla="*/ 1134 h 1267"/>
                  <a:gd name="T36" fmla="*/ 2458 w 7196"/>
                  <a:gd name="T37" fmla="*/ 1149 h 1267"/>
                  <a:gd name="T38" fmla="*/ 1847 w 7196"/>
                  <a:gd name="T39" fmla="*/ 1163 h 1267"/>
                  <a:gd name="T40" fmla="*/ 1236 w 7196"/>
                  <a:gd name="T41" fmla="*/ 1193 h 1267"/>
                  <a:gd name="T42" fmla="*/ 640 w 7196"/>
                  <a:gd name="T43" fmla="*/ 1223 h 1267"/>
                  <a:gd name="T44" fmla="*/ 52 w 7196"/>
                  <a:gd name="T45" fmla="*/ 1267 h 1267"/>
                  <a:gd name="T46" fmla="*/ 0 w 7196"/>
                  <a:gd name="T47" fmla="*/ 172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196" h="1267">
                    <a:moveTo>
                      <a:pt x="0" y="172"/>
                    </a:moveTo>
                    <a:lnTo>
                      <a:pt x="722" y="127"/>
                    </a:lnTo>
                    <a:lnTo>
                      <a:pt x="1519" y="82"/>
                    </a:lnTo>
                    <a:lnTo>
                      <a:pt x="2510" y="38"/>
                    </a:lnTo>
                    <a:lnTo>
                      <a:pt x="3062" y="16"/>
                    </a:lnTo>
                    <a:lnTo>
                      <a:pt x="3635" y="7"/>
                    </a:lnTo>
                    <a:lnTo>
                      <a:pt x="4223" y="0"/>
                    </a:lnTo>
                    <a:lnTo>
                      <a:pt x="4820" y="0"/>
                    </a:lnTo>
                    <a:lnTo>
                      <a:pt x="5409" y="7"/>
                    </a:lnTo>
                    <a:lnTo>
                      <a:pt x="5990" y="23"/>
                    </a:lnTo>
                    <a:lnTo>
                      <a:pt x="6548" y="61"/>
                    </a:lnTo>
                    <a:lnTo>
                      <a:pt x="7085" y="104"/>
                    </a:lnTo>
                    <a:lnTo>
                      <a:pt x="7196" y="1178"/>
                    </a:lnTo>
                    <a:lnTo>
                      <a:pt x="6511" y="1156"/>
                    </a:lnTo>
                    <a:lnTo>
                      <a:pt x="5744" y="1141"/>
                    </a:lnTo>
                    <a:lnTo>
                      <a:pt x="4768" y="1126"/>
                    </a:lnTo>
                    <a:lnTo>
                      <a:pt x="3651" y="1126"/>
                    </a:lnTo>
                    <a:lnTo>
                      <a:pt x="3062" y="1134"/>
                    </a:lnTo>
                    <a:lnTo>
                      <a:pt x="2458" y="1149"/>
                    </a:lnTo>
                    <a:lnTo>
                      <a:pt x="1847" y="1163"/>
                    </a:lnTo>
                    <a:lnTo>
                      <a:pt x="1236" y="1193"/>
                    </a:lnTo>
                    <a:lnTo>
                      <a:pt x="640" y="1223"/>
                    </a:lnTo>
                    <a:lnTo>
                      <a:pt x="52" y="1267"/>
                    </a:lnTo>
                    <a:lnTo>
                      <a:pt x="0" y="172"/>
                    </a:lnTo>
                    <a:close/>
                  </a:path>
                </a:pathLst>
              </a:custGeom>
              <a:solidFill>
                <a:srgbClr val="F2ED4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Freeform 48"/>
              <p:cNvSpPr>
                <a:spLocks/>
              </p:cNvSpPr>
              <p:nvPr/>
            </p:nvSpPr>
            <p:spPr bwMode="auto">
              <a:xfrm>
                <a:off x="865" y="3499"/>
                <a:ext cx="19" cy="33"/>
              </a:xfrm>
              <a:custGeom>
                <a:avLst/>
                <a:gdLst>
                  <a:gd name="T0" fmla="*/ 416 w 447"/>
                  <a:gd name="T1" fmla="*/ 679 h 746"/>
                  <a:gd name="T2" fmla="*/ 350 w 447"/>
                  <a:gd name="T3" fmla="*/ 701 h 746"/>
                  <a:gd name="T4" fmla="*/ 253 w 447"/>
                  <a:gd name="T5" fmla="*/ 724 h 746"/>
                  <a:gd name="T6" fmla="*/ 163 w 447"/>
                  <a:gd name="T7" fmla="*/ 738 h 746"/>
                  <a:gd name="T8" fmla="*/ 89 w 447"/>
                  <a:gd name="T9" fmla="*/ 746 h 746"/>
                  <a:gd name="T10" fmla="*/ 52 w 447"/>
                  <a:gd name="T11" fmla="*/ 738 h 746"/>
                  <a:gd name="T12" fmla="*/ 22 w 447"/>
                  <a:gd name="T13" fmla="*/ 731 h 746"/>
                  <a:gd name="T14" fmla="*/ 14 w 447"/>
                  <a:gd name="T15" fmla="*/ 724 h 746"/>
                  <a:gd name="T16" fmla="*/ 7 w 447"/>
                  <a:gd name="T17" fmla="*/ 701 h 746"/>
                  <a:gd name="T18" fmla="*/ 0 w 447"/>
                  <a:gd name="T19" fmla="*/ 664 h 746"/>
                  <a:gd name="T20" fmla="*/ 7 w 447"/>
                  <a:gd name="T21" fmla="*/ 507 h 746"/>
                  <a:gd name="T22" fmla="*/ 7 w 447"/>
                  <a:gd name="T23" fmla="*/ 291 h 746"/>
                  <a:gd name="T24" fmla="*/ 14 w 447"/>
                  <a:gd name="T25" fmla="*/ 45 h 746"/>
                  <a:gd name="T26" fmla="*/ 14 w 447"/>
                  <a:gd name="T27" fmla="*/ 31 h 746"/>
                  <a:gd name="T28" fmla="*/ 22 w 447"/>
                  <a:gd name="T29" fmla="*/ 15 h 746"/>
                  <a:gd name="T30" fmla="*/ 37 w 447"/>
                  <a:gd name="T31" fmla="*/ 8 h 746"/>
                  <a:gd name="T32" fmla="*/ 59 w 447"/>
                  <a:gd name="T33" fmla="*/ 0 h 746"/>
                  <a:gd name="T34" fmla="*/ 74 w 447"/>
                  <a:gd name="T35" fmla="*/ 0 h 746"/>
                  <a:gd name="T36" fmla="*/ 89 w 447"/>
                  <a:gd name="T37" fmla="*/ 15 h 746"/>
                  <a:gd name="T38" fmla="*/ 97 w 447"/>
                  <a:gd name="T39" fmla="*/ 31 h 746"/>
                  <a:gd name="T40" fmla="*/ 104 w 447"/>
                  <a:gd name="T41" fmla="*/ 45 h 746"/>
                  <a:gd name="T42" fmla="*/ 104 w 447"/>
                  <a:gd name="T43" fmla="*/ 291 h 746"/>
                  <a:gd name="T44" fmla="*/ 97 w 447"/>
                  <a:gd name="T45" fmla="*/ 515 h 746"/>
                  <a:gd name="T46" fmla="*/ 89 w 447"/>
                  <a:gd name="T47" fmla="*/ 582 h 746"/>
                  <a:gd name="T48" fmla="*/ 89 w 447"/>
                  <a:gd name="T49" fmla="*/ 649 h 746"/>
                  <a:gd name="T50" fmla="*/ 149 w 447"/>
                  <a:gd name="T51" fmla="*/ 649 h 746"/>
                  <a:gd name="T52" fmla="*/ 223 w 447"/>
                  <a:gd name="T53" fmla="*/ 634 h 746"/>
                  <a:gd name="T54" fmla="*/ 298 w 447"/>
                  <a:gd name="T55" fmla="*/ 620 h 746"/>
                  <a:gd name="T56" fmla="*/ 387 w 447"/>
                  <a:gd name="T57" fmla="*/ 589 h 746"/>
                  <a:gd name="T58" fmla="*/ 402 w 447"/>
                  <a:gd name="T59" fmla="*/ 589 h 746"/>
                  <a:gd name="T60" fmla="*/ 416 w 447"/>
                  <a:gd name="T61" fmla="*/ 597 h 746"/>
                  <a:gd name="T62" fmla="*/ 432 w 447"/>
                  <a:gd name="T63" fmla="*/ 604 h 746"/>
                  <a:gd name="T64" fmla="*/ 439 w 447"/>
                  <a:gd name="T65" fmla="*/ 620 h 746"/>
                  <a:gd name="T66" fmla="*/ 447 w 447"/>
                  <a:gd name="T67" fmla="*/ 634 h 746"/>
                  <a:gd name="T68" fmla="*/ 439 w 447"/>
                  <a:gd name="T69" fmla="*/ 664 h 746"/>
                  <a:gd name="T70" fmla="*/ 416 w 447"/>
                  <a:gd name="T71" fmla="*/ 67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7" h="746">
                    <a:moveTo>
                      <a:pt x="416" y="679"/>
                    </a:moveTo>
                    <a:lnTo>
                      <a:pt x="350" y="701"/>
                    </a:lnTo>
                    <a:lnTo>
                      <a:pt x="253" y="724"/>
                    </a:lnTo>
                    <a:lnTo>
                      <a:pt x="163" y="738"/>
                    </a:lnTo>
                    <a:lnTo>
                      <a:pt x="89" y="746"/>
                    </a:lnTo>
                    <a:lnTo>
                      <a:pt x="52" y="738"/>
                    </a:lnTo>
                    <a:lnTo>
                      <a:pt x="22" y="731"/>
                    </a:lnTo>
                    <a:lnTo>
                      <a:pt x="14" y="724"/>
                    </a:lnTo>
                    <a:lnTo>
                      <a:pt x="7" y="701"/>
                    </a:lnTo>
                    <a:lnTo>
                      <a:pt x="0" y="664"/>
                    </a:lnTo>
                    <a:lnTo>
                      <a:pt x="7" y="507"/>
                    </a:lnTo>
                    <a:lnTo>
                      <a:pt x="7" y="291"/>
                    </a:lnTo>
                    <a:lnTo>
                      <a:pt x="14" y="45"/>
                    </a:lnTo>
                    <a:lnTo>
                      <a:pt x="14" y="31"/>
                    </a:lnTo>
                    <a:lnTo>
                      <a:pt x="22" y="15"/>
                    </a:lnTo>
                    <a:lnTo>
                      <a:pt x="37" y="8"/>
                    </a:lnTo>
                    <a:lnTo>
                      <a:pt x="59" y="0"/>
                    </a:lnTo>
                    <a:lnTo>
                      <a:pt x="74" y="0"/>
                    </a:lnTo>
                    <a:lnTo>
                      <a:pt x="89" y="15"/>
                    </a:lnTo>
                    <a:lnTo>
                      <a:pt x="97" y="31"/>
                    </a:lnTo>
                    <a:lnTo>
                      <a:pt x="104" y="45"/>
                    </a:lnTo>
                    <a:lnTo>
                      <a:pt x="104" y="291"/>
                    </a:lnTo>
                    <a:lnTo>
                      <a:pt x="97" y="515"/>
                    </a:lnTo>
                    <a:lnTo>
                      <a:pt x="89" y="582"/>
                    </a:lnTo>
                    <a:lnTo>
                      <a:pt x="89" y="649"/>
                    </a:lnTo>
                    <a:lnTo>
                      <a:pt x="149" y="649"/>
                    </a:lnTo>
                    <a:lnTo>
                      <a:pt x="223" y="634"/>
                    </a:lnTo>
                    <a:lnTo>
                      <a:pt x="298" y="620"/>
                    </a:lnTo>
                    <a:lnTo>
                      <a:pt x="387" y="589"/>
                    </a:lnTo>
                    <a:lnTo>
                      <a:pt x="402" y="589"/>
                    </a:lnTo>
                    <a:lnTo>
                      <a:pt x="416" y="597"/>
                    </a:lnTo>
                    <a:lnTo>
                      <a:pt x="432" y="604"/>
                    </a:lnTo>
                    <a:lnTo>
                      <a:pt x="439" y="620"/>
                    </a:lnTo>
                    <a:lnTo>
                      <a:pt x="447" y="634"/>
                    </a:lnTo>
                    <a:lnTo>
                      <a:pt x="439" y="664"/>
                    </a:lnTo>
                    <a:lnTo>
                      <a:pt x="416" y="679"/>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49"/>
              <p:cNvSpPr>
                <a:spLocks/>
              </p:cNvSpPr>
              <p:nvPr/>
            </p:nvSpPr>
            <p:spPr bwMode="auto">
              <a:xfrm>
                <a:off x="888" y="3500"/>
                <a:ext cx="24" cy="30"/>
              </a:xfrm>
              <a:custGeom>
                <a:avLst/>
                <a:gdLst>
                  <a:gd name="T0" fmla="*/ 298 w 566"/>
                  <a:gd name="T1" fmla="*/ 708 h 708"/>
                  <a:gd name="T2" fmla="*/ 230 w 566"/>
                  <a:gd name="T3" fmla="*/ 701 h 708"/>
                  <a:gd name="T4" fmla="*/ 171 w 566"/>
                  <a:gd name="T5" fmla="*/ 686 h 708"/>
                  <a:gd name="T6" fmla="*/ 126 w 566"/>
                  <a:gd name="T7" fmla="*/ 664 h 708"/>
                  <a:gd name="T8" fmla="*/ 81 w 566"/>
                  <a:gd name="T9" fmla="*/ 626 h 708"/>
                  <a:gd name="T10" fmla="*/ 59 w 566"/>
                  <a:gd name="T11" fmla="*/ 589 h 708"/>
                  <a:gd name="T12" fmla="*/ 36 w 566"/>
                  <a:gd name="T13" fmla="*/ 544 h 708"/>
                  <a:gd name="T14" fmla="*/ 22 w 566"/>
                  <a:gd name="T15" fmla="*/ 492 h 708"/>
                  <a:gd name="T16" fmla="*/ 7 w 566"/>
                  <a:gd name="T17" fmla="*/ 432 h 708"/>
                  <a:gd name="T18" fmla="*/ 7 w 566"/>
                  <a:gd name="T19" fmla="*/ 343 h 708"/>
                  <a:gd name="T20" fmla="*/ 0 w 566"/>
                  <a:gd name="T21" fmla="*/ 201 h 708"/>
                  <a:gd name="T22" fmla="*/ 0 w 566"/>
                  <a:gd name="T23" fmla="*/ 97 h 708"/>
                  <a:gd name="T24" fmla="*/ 7 w 566"/>
                  <a:gd name="T25" fmla="*/ 37 h 708"/>
                  <a:gd name="T26" fmla="*/ 22 w 566"/>
                  <a:gd name="T27" fmla="*/ 14 h 708"/>
                  <a:gd name="T28" fmla="*/ 36 w 566"/>
                  <a:gd name="T29" fmla="*/ 7 h 708"/>
                  <a:gd name="T30" fmla="*/ 52 w 566"/>
                  <a:gd name="T31" fmla="*/ 7 h 708"/>
                  <a:gd name="T32" fmla="*/ 67 w 566"/>
                  <a:gd name="T33" fmla="*/ 14 h 708"/>
                  <a:gd name="T34" fmla="*/ 81 w 566"/>
                  <a:gd name="T35" fmla="*/ 23 h 708"/>
                  <a:gd name="T36" fmla="*/ 88 w 566"/>
                  <a:gd name="T37" fmla="*/ 52 h 708"/>
                  <a:gd name="T38" fmla="*/ 97 w 566"/>
                  <a:gd name="T39" fmla="*/ 82 h 708"/>
                  <a:gd name="T40" fmla="*/ 97 w 566"/>
                  <a:gd name="T41" fmla="*/ 350 h 708"/>
                  <a:gd name="T42" fmla="*/ 97 w 566"/>
                  <a:gd name="T43" fmla="*/ 418 h 708"/>
                  <a:gd name="T44" fmla="*/ 111 w 566"/>
                  <a:gd name="T45" fmla="*/ 470 h 708"/>
                  <a:gd name="T46" fmla="*/ 126 w 566"/>
                  <a:gd name="T47" fmla="*/ 522 h 708"/>
                  <a:gd name="T48" fmla="*/ 149 w 566"/>
                  <a:gd name="T49" fmla="*/ 559 h 708"/>
                  <a:gd name="T50" fmla="*/ 171 w 566"/>
                  <a:gd name="T51" fmla="*/ 589 h 708"/>
                  <a:gd name="T52" fmla="*/ 208 w 566"/>
                  <a:gd name="T53" fmla="*/ 612 h 708"/>
                  <a:gd name="T54" fmla="*/ 246 w 566"/>
                  <a:gd name="T55" fmla="*/ 619 h 708"/>
                  <a:gd name="T56" fmla="*/ 291 w 566"/>
                  <a:gd name="T57" fmla="*/ 626 h 708"/>
                  <a:gd name="T58" fmla="*/ 335 w 566"/>
                  <a:gd name="T59" fmla="*/ 619 h 708"/>
                  <a:gd name="T60" fmla="*/ 372 w 566"/>
                  <a:gd name="T61" fmla="*/ 596 h 708"/>
                  <a:gd name="T62" fmla="*/ 402 w 566"/>
                  <a:gd name="T63" fmla="*/ 559 h 708"/>
                  <a:gd name="T64" fmla="*/ 424 w 566"/>
                  <a:gd name="T65" fmla="*/ 507 h 708"/>
                  <a:gd name="T66" fmla="*/ 447 w 566"/>
                  <a:gd name="T67" fmla="*/ 440 h 708"/>
                  <a:gd name="T68" fmla="*/ 461 w 566"/>
                  <a:gd name="T69" fmla="*/ 366 h 708"/>
                  <a:gd name="T70" fmla="*/ 469 w 566"/>
                  <a:gd name="T71" fmla="*/ 269 h 708"/>
                  <a:gd name="T72" fmla="*/ 469 w 566"/>
                  <a:gd name="T73" fmla="*/ 156 h 708"/>
                  <a:gd name="T74" fmla="*/ 469 w 566"/>
                  <a:gd name="T75" fmla="*/ 111 h 708"/>
                  <a:gd name="T76" fmla="*/ 469 w 566"/>
                  <a:gd name="T77" fmla="*/ 75 h 708"/>
                  <a:gd name="T78" fmla="*/ 469 w 566"/>
                  <a:gd name="T79" fmla="*/ 52 h 708"/>
                  <a:gd name="T80" fmla="*/ 476 w 566"/>
                  <a:gd name="T81" fmla="*/ 30 h 708"/>
                  <a:gd name="T82" fmla="*/ 492 w 566"/>
                  <a:gd name="T83" fmla="*/ 7 h 708"/>
                  <a:gd name="T84" fmla="*/ 513 w 566"/>
                  <a:gd name="T85" fmla="*/ 0 h 708"/>
                  <a:gd name="T86" fmla="*/ 536 w 566"/>
                  <a:gd name="T87" fmla="*/ 0 h 708"/>
                  <a:gd name="T88" fmla="*/ 551 w 566"/>
                  <a:gd name="T89" fmla="*/ 14 h 708"/>
                  <a:gd name="T90" fmla="*/ 558 w 566"/>
                  <a:gd name="T91" fmla="*/ 37 h 708"/>
                  <a:gd name="T92" fmla="*/ 558 w 566"/>
                  <a:gd name="T93" fmla="*/ 59 h 708"/>
                  <a:gd name="T94" fmla="*/ 566 w 566"/>
                  <a:gd name="T95" fmla="*/ 120 h 708"/>
                  <a:gd name="T96" fmla="*/ 566 w 566"/>
                  <a:gd name="T97" fmla="*/ 172 h 708"/>
                  <a:gd name="T98" fmla="*/ 558 w 566"/>
                  <a:gd name="T99" fmla="*/ 298 h 708"/>
                  <a:gd name="T100" fmla="*/ 551 w 566"/>
                  <a:gd name="T101" fmla="*/ 402 h 708"/>
                  <a:gd name="T102" fmla="*/ 529 w 566"/>
                  <a:gd name="T103" fmla="*/ 499 h 708"/>
                  <a:gd name="T104" fmla="*/ 499 w 566"/>
                  <a:gd name="T105" fmla="*/ 574 h 708"/>
                  <a:gd name="T106" fmla="*/ 461 w 566"/>
                  <a:gd name="T107" fmla="*/ 626 h 708"/>
                  <a:gd name="T108" fmla="*/ 439 w 566"/>
                  <a:gd name="T109" fmla="*/ 648 h 708"/>
                  <a:gd name="T110" fmla="*/ 417 w 566"/>
                  <a:gd name="T111" fmla="*/ 671 h 708"/>
                  <a:gd name="T112" fmla="*/ 387 w 566"/>
                  <a:gd name="T113" fmla="*/ 686 h 708"/>
                  <a:gd name="T114" fmla="*/ 357 w 566"/>
                  <a:gd name="T115" fmla="*/ 693 h 708"/>
                  <a:gd name="T116" fmla="*/ 298 w 566"/>
                  <a:gd name="T117" fmla="*/ 70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6" h="708">
                    <a:moveTo>
                      <a:pt x="298" y="708"/>
                    </a:moveTo>
                    <a:lnTo>
                      <a:pt x="230" y="701"/>
                    </a:lnTo>
                    <a:lnTo>
                      <a:pt x="171" y="686"/>
                    </a:lnTo>
                    <a:lnTo>
                      <a:pt x="126" y="664"/>
                    </a:lnTo>
                    <a:lnTo>
                      <a:pt x="81" y="626"/>
                    </a:lnTo>
                    <a:lnTo>
                      <a:pt x="59" y="589"/>
                    </a:lnTo>
                    <a:lnTo>
                      <a:pt x="36" y="544"/>
                    </a:lnTo>
                    <a:lnTo>
                      <a:pt x="22" y="492"/>
                    </a:lnTo>
                    <a:lnTo>
                      <a:pt x="7" y="432"/>
                    </a:lnTo>
                    <a:lnTo>
                      <a:pt x="7" y="343"/>
                    </a:lnTo>
                    <a:lnTo>
                      <a:pt x="0" y="201"/>
                    </a:lnTo>
                    <a:lnTo>
                      <a:pt x="0" y="97"/>
                    </a:lnTo>
                    <a:lnTo>
                      <a:pt x="7" y="37"/>
                    </a:lnTo>
                    <a:lnTo>
                      <a:pt x="22" y="14"/>
                    </a:lnTo>
                    <a:lnTo>
                      <a:pt x="36" y="7"/>
                    </a:lnTo>
                    <a:lnTo>
                      <a:pt x="52" y="7"/>
                    </a:lnTo>
                    <a:lnTo>
                      <a:pt x="67" y="14"/>
                    </a:lnTo>
                    <a:lnTo>
                      <a:pt x="81" y="23"/>
                    </a:lnTo>
                    <a:lnTo>
                      <a:pt x="88" y="52"/>
                    </a:lnTo>
                    <a:lnTo>
                      <a:pt x="97" y="82"/>
                    </a:lnTo>
                    <a:lnTo>
                      <a:pt x="97" y="350"/>
                    </a:lnTo>
                    <a:lnTo>
                      <a:pt x="97" y="418"/>
                    </a:lnTo>
                    <a:lnTo>
                      <a:pt x="111" y="470"/>
                    </a:lnTo>
                    <a:lnTo>
                      <a:pt x="126" y="522"/>
                    </a:lnTo>
                    <a:lnTo>
                      <a:pt x="149" y="559"/>
                    </a:lnTo>
                    <a:lnTo>
                      <a:pt x="171" y="589"/>
                    </a:lnTo>
                    <a:lnTo>
                      <a:pt x="208" y="612"/>
                    </a:lnTo>
                    <a:lnTo>
                      <a:pt x="246" y="619"/>
                    </a:lnTo>
                    <a:lnTo>
                      <a:pt x="291" y="626"/>
                    </a:lnTo>
                    <a:lnTo>
                      <a:pt x="335" y="619"/>
                    </a:lnTo>
                    <a:lnTo>
                      <a:pt x="372" y="596"/>
                    </a:lnTo>
                    <a:lnTo>
                      <a:pt x="402" y="559"/>
                    </a:lnTo>
                    <a:lnTo>
                      <a:pt x="424" y="507"/>
                    </a:lnTo>
                    <a:lnTo>
                      <a:pt x="447" y="440"/>
                    </a:lnTo>
                    <a:lnTo>
                      <a:pt x="461" y="366"/>
                    </a:lnTo>
                    <a:lnTo>
                      <a:pt x="469" y="269"/>
                    </a:lnTo>
                    <a:lnTo>
                      <a:pt x="469" y="156"/>
                    </a:lnTo>
                    <a:lnTo>
                      <a:pt x="469" y="111"/>
                    </a:lnTo>
                    <a:lnTo>
                      <a:pt x="469" y="75"/>
                    </a:lnTo>
                    <a:lnTo>
                      <a:pt x="469" y="52"/>
                    </a:lnTo>
                    <a:lnTo>
                      <a:pt x="476" y="30"/>
                    </a:lnTo>
                    <a:lnTo>
                      <a:pt x="492" y="7"/>
                    </a:lnTo>
                    <a:lnTo>
                      <a:pt x="513" y="0"/>
                    </a:lnTo>
                    <a:lnTo>
                      <a:pt x="536" y="0"/>
                    </a:lnTo>
                    <a:lnTo>
                      <a:pt x="551" y="14"/>
                    </a:lnTo>
                    <a:lnTo>
                      <a:pt x="558" y="37"/>
                    </a:lnTo>
                    <a:lnTo>
                      <a:pt x="558" y="59"/>
                    </a:lnTo>
                    <a:lnTo>
                      <a:pt x="566" y="120"/>
                    </a:lnTo>
                    <a:lnTo>
                      <a:pt x="566" y="172"/>
                    </a:lnTo>
                    <a:lnTo>
                      <a:pt x="558" y="298"/>
                    </a:lnTo>
                    <a:lnTo>
                      <a:pt x="551" y="402"/>
                    </a:lnTo>
                    <a:lnTo>
                      <a:pt x="529" y="499"/>
                    </a:lnTo>
                    <a:lnTo>
                      <a:pt x="499" y="574"/>
                    </a:lnTo>
                    <a:lnTo>
                      <a:pt x="461" y="626"/>
                    </a:lnTo>
                    <a:lnTo>
                      <a:pt x="439" y="648"/>
                    </a:lnTo>
                    <a:lnTo>
                      <a:pt x="417" y="671"/>
                    </a:lnTo>
                    <a:lnTo>
                      <a:pt x="387" y="686"/>
                    </a:lnTo>
                    <a:lnTo>
                      <a:pt x="357" y="693"/>
                    </a:lnTo>
                    <a:lnTo>
                      <a:pt x="298" y="708"/>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50"/>
              <p:cNvSpPr>
                <a:spLocks/>
              </p:cNvSpPr>
              <p:nvPr/>
            </p:nvSpPr>
            <p:spPr bwMode="auto">
              <a:xfrm>
                <a:off x="917" y="3499"/>
                <a:ext cx="28" cy="32"/>
              </a:xfrm>
              <a:custGeom>
                <a:avLst/>
                <a:gdLst>
                  <a:gd name="T0" fmla="*/ 656 w 656"/>
                  <a:gd name="T1" fmla="*/ 596 h 738"/>
                  <a:gd name="T2" fmla="*/ 649 w 656"/>
                  <a:gd name="T3" fmla="*/ 670 h 738"/>
                  <a:gd name="T4" fmla="*/ 640 w 656"/>
                  <a:gd name="T5" fmla="*/ 693 h 738"/>
                  <a:gd name="T6" fmla="*/ 633 w 656"/>
                  <a:gd name="T7" fmla="*/ 708 h 738"/>
                  <a:gd name="T8" fmla="*/ 618 w 656"/>
                  <a:gd name="T9" fmla="*/ 715 h 738"/>
                  <a:gd name="T10" fmla="*/ 597 w 656"/>
                  <a:gd name="T11" fmla="*/ 715 h 738"/>
                  <a:gd name="T12" fmla="*/ 574 w 656"/>
                  <a:gd name="T13" fmla="*/ 708 h 738"/>
                  <a:gd name="T14" fmla="*/ 536 w 656"/>
                  <a:gd name="T15" fmla="*/ 686 h 738"/>
                  <a:gd name="T16" fmla="*/ 439 w 656"/>
                  <a:gd name="T17" fmla="*/ 589 h 738"/>
                  <a:gd name="T18" fmla="*/ 335 w 656"/>
                  <a:gd name="T19" fmla="*/ 469 h 738"/>
                  <a:gd name="T20" fmla="*/ 224 w 656"/>
                  <a:gd name="T21" fmla="*/ 335 h 738"/>
                  <a:gd name="T22" fmla="*/ 104 w 656"/>
                  <a:gd name="T23" fmla="*/ 186 h 738"/>
                  <a:gd name="T24" fmla="*/ 104 w 656"/>
                  <a:gd name="T25" fmla="*/ 283 h 738"/>
                  <a:gd name="T26" fmla="*/ 104 w 656"/>
                  <a:gd name="T27" fmla="*/ 388 h 738"/>
                  <a:gd name="T28" fmla="*/ 112 w 656"/>
                  <a:gd name="T29" fmla="*/ 506 h 738"/>
                  <a:gd name="T30" fmla="*/ 112 w 656"/>
                  <a:gd name="T31" fmla="*/ 618 h 738"/>
                  <a:gd name="T32" fmla="*/ 112 w 656"/>
                  <a:gd name="T33" fmla="*/ 670 h 738"/>
                  <a:gd name="T34" fmla="*/ 97 w 656"/>
                  <a:gd name="T35" fmla="*/ 708 h 738"/>
                  <a:gd name="T36" fmla="*/ 89 w 656"/>
                  <a:gd name="T37" fmla="*/ 730 h 738"/>
                  <a:gd name="T38" fmla="*/ 67 w 656"/>
                  <a:gd name="T39" fmla="*/ 738 h 738"/>
                  <a:gd name="T40" fmla="*/ 44 w 656"/>
                  <a:gd name="T41" fmla="*/ 738 h 738"/>
                  <a:gd name="T42" fmla="*/ 23 w 656"/>
                  <a:gd name="T43" fmla="*/ 723 h 738"/>
                  <a:gd name="T44" fmla="*/ 15 w 656"/>
                  <a:gd name="T45" fmla="*/ 708 h 738"/>
                  <a:gd name="T46" fmla="*/ 15 w 656"/>
                  <a:gd name="T47" fmla="*/ 693 h 738"/>
                  <a:gd name="T48" fmla="*/ 15 w 656"/>
                  <a:gd name="T49" fmla="*/ 634 h 738"/>
                  <a:gd name="T50" fmla="*/ 15 w 656"/>
                  <a:gd name="T51" fmla="*/ 573 h 738"/>
                  <a:gd name="T52" fmla="*/ 15 w 656"/>
                  <a:gd name="T53" fmla="*/ 492 h 738"/>
                  <a:gd name="T54" fmla="*/ 15 w 656"/>
                  <a:gd name="T55" fmla="*/ 409 h 738"/>
                  <a:gd name="T56" fmla="*/ 15 w 656"/>
                  <a:gd name="T57" fmla="*/ 313 h 738"/>
                  <a:gd name="T58" fmla="*/ 15 w 656"/>
                  <a:gd name="T59" fmla="*/ 223 h 738"/>
                  <a:gd name="T60" fmla="*/ 8 w 656"/>
                  <a:gd name="T61" fmla="*/ 142 h 738"/>
                  <a:gd name="T62" fmla="*/ 0 w 656"/>
                  <a:gd name="T63" fmla="*/ 52 h 738"/>
                  <a:gd name="T64" fmla="*/ 8 w 656"/>
                  <a:gd name="T65" fmla="*/ 36 h 738"/>
                  <a:gd name="T66" fmla="*/ 15 w 656"/>
                  <a:gd name="T67" fmla="*/ 14 h 738"/>
                  <a:gd name="T68" fmla="*/ 37 w 656"/>
                  <a:gd name="T69" fmla="*/ 0 h 738"/>
                  <a:gd name="T70" fmla="*/ 60 w 656"/>
                  <a:gd name="T71" fmla="*/ 0 h 738"/>
                  <a:gd name="T72" fmla="*/ 75 w 656"/>
                  <a:gd name="T73" fmla="*/ 0 h 738"/>
                  <a:gd name="T74" fmla="*/ 89 w 656"/>
                  <a:gd name="T75" fmla="*/ 7 h 738"/>
                  <a:gd name="T76" fmla="*/ 119 w 656"/>
                  <a:gd name="T77" fmla="*/ 52 h 738"/>
                  <a:gd name="T78" fmla="*/ 231 w 656"/>
                  <a:gd name="T79" fmla="*/ 201 h 738"/>
                  <a:gd name="T80" fmla="*/ 328 w 656"/>
                  <a:gd name="T81" fmla="*/ 327 h 738"/>
                  <a:gd name="T82" fmla="*/ 439 w 656"/>
                  <a:gd name="T83" fmla="*/ 462 h 738"/>
                  <a:gd name="T84" fmla="*/ 566 w 656"/>
                  <a:gd name="T85" fmla="*/ 581 h 738"/>
                  <a:gd name="T86" fmla="*/ 566 w 656"/>
                  <a:gd name="T87" fmla="*/ 529 h 738"/>
                  <a:gd name="T88" fmla="*/ 559 w 656"/>
                  <a:gd name="T89" fmla="*/ 469 h 738"/>
                  <a:gd name="T90" fmla="*/ 559 w 656"/>
                  <a:gd name="T91" fmla="*/ 291 h 738"/>
                  <a:gd name="T92" fmla="*/ 543 w 656"/>
                  <a:gd name="T93" fmla="*/ 149 h 738"/>
                  <a:gd name="T94" fmla="*/ 529 w 656"/>
                  <a:gd name="T95" fmla="*/ 104 h 738"/>
                  <a:gd name="T96" fmla="*/ 522 w 656"/>
                  <a:gd name="T97" fmla="*/ 52 h 738"/>
                  <a:gd name="T98" fmla="*/ 522 w 656"/>
                  <a:gd name="T99" fmla="*/ 29 h 738"/>
                  <a:gd name="T100" fmla="*/ 536 w 656"/>
                  <a:gd name="T101" fmla="*/ 14 h 738"/>
                  <a:gd name="T102" fmla="*/ 552 w 656"/>
                  <a:gd name="T103" fmla="*/ 7 h 738"/>
                  <a:gd name="T104" fmla="*/ 566 w 656"/>
                  <a:gd name="T105" fmla="*/ 0 h 738"/>
                  <a:gd name="T106" fmla="*/ 588 w 656"/>
                  <a:gd name="T107" fmla="*/ 7 h 738"/>
                  <a:gd name="T108" fmla="*/ 604 w 656"/>
                  <a:gd name="T109" fmla="*/ 22 h 738"/>
                  <a:gd name="T110" fmla="*/ 618 w 656"/>
                  <a:gd name="T111" fmla="*/ 45 h 738"/>
                  <a:gd name="T112" fmla="*/ 633 w 656"/>
                  <a:gd name="T113" fmla="*/ 74 h 738"/>
                  <a:gd name="T114" fmla="*/ 649 w 656"/>
                  <a:gd name="T115" fmla="*/ 163 h 738"/>
                  <a:gd name="T116" fmla="*/ 649 w 656"/>
                  <a:gd name="T117" fmla="*/ 298 h 738"/>
                  <a:gd name="T118" fmla="*/ 656 w 656"/>
                  <a:gd name="T119" fmla="*/ 447 h 738"/>
                  <a:gd name="T120" fmla="*/ 656 w 656"/>
                  <a:gd name="T121" fmla="*/ 596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6" h="738">
                    <a:moveTo>
                      <a:pt x="656" y="596"/>
                    </a:moveTo>
                    <a:lnTo>
                      <a:pt x="649" y="670"/>
                    </a:lnTo>
                    <a:lnTo>
                      <a:pt x="640" y="693"/>
                    </a:lnTo>
                    <a:lnTo>
                      <a:pt x="633" y="708"/>
                    </a:lnTo>
                    <a:lnTo>
                      <a:pt x="618" y="715"/>
                    </a:lnTo>
                    <a:lnTo>
                      <a:pt x="597" y="715"/>
                    </a:lnTo>
                    <a:lnTo>
                      <a:pt x="574" y="708"/>
                    </a:lnTo>
                    <a:lnTo>
                      <a:pt x="536" y="686"/>
                    </a:lnTo>
                    <a:lnTo>
                      <a:pt x="439" y="589"/>
                    </a:lnTo>
                    <a:lnTo>
                      <a:pt x="335" y="469"/>
                    </a:lnTo>
                    <a:lnTo>
                      <a:pt x="224" y="335"/>
                    </a:lnTo>
                    <a:lnTo>
                      <a:pt x="104" y="186"/>
                    </a:lnTo>
                    <a:lnTo>
                      <a:pt x="104" y="283"/>
                    </a:lnTo>
                    <a:lnTo>
                      <a:pt x="104" y="388"/>
                    </a:lnTo>
                    <a:lnTo>
                      <a:pt x="112" y="506"/>
                    </a:lnTo>
                    <a:lnTo>
                      <a:pt x="112" y="618"/>
                    </a:lnTo>
                    <a:lnTo>
                      <a:pt x="112" y="670"/>
                    </a:lnTo>
                    <a:lnTo>
                      <a:pt x="97" y="708"/>
                    </a:lnTo>
                    <a:lnTo>
                      <a:pt x="89" y="730"/>
                    </a:lnTo>
                    <a:lnTo>
                      <a:pt x="67" y="738"/>
                    </a:lnTo>
                    <a:lnTo>
                      <a:pt x="44" y="738"/>
                    </a:lnTo>
                    <a:lnTo>
                      <a:pt x="23" y="723"/>
                    </a:lnTo>
                    <a:lnTo>
                      <a:pt x="15" y="708"/>
                    </a:lnTo>
                    <a:lnTo>
                      <a:pt x="15" y="693"/>
                    </a:lnTo>
                    <a:lnTo>
                      <a:pt x="15" y="634"/>
                    </a:lnTo>
                    <a:lnTo>
                      <a:pt x="15" y="573"/>
                    </a:lnTo>
                    <a:lnTo>
                      <a:pt x="15" y="492"/>
                    </a:lnTo>
                    <a:lnTo>
                      <a:pt x="15" y="409"/>
                    </a:lnTo>
                    <a:lnTo>
                      <a:pt x="15" y="313"/>
                    </a:lnTo>
                    <a:lnTo>
                      <a:pt x="15" y="223"/>
                    </a:lnTo>
                    <a:lnTo>
                      <a:pt x="8" y="142"/>
                    </a:lnTo>
                    <a:lnTo>
                      <a:pt x="0" y="52"/>
                    </a:lnTo>
                    <a:lnTo>
                      <a:pt x="8" y="36"/>
                    </a:lnTo>
                    <a:lnTo>
                      <a:pt x="15" y="14"/>
                    </a:lnTo>
                    <a:lnTo>
                      <a:pt x="37" y="0"/>
                    </a:lnTo>
                    <a:lnTo>
                      <a:pt x="60" y="0"/>
                    </a:lnTo>
                    <a:lnTo>
                      <a:pt x="75" y="0"/>
                    </a:lnTo>
                    <a:lnTo>
                      <a:pt x="89" y="7"/>
                    </a:lnTo>
                    <a:lnTo>
                      <a:pt x="119" y="52"/>
                    </a:lnTo>
                    <a:lnTo>
                      <a:pt x="231" y="201"/>
                    </a:lnTo>
                    <a:lnTo>
                      <a:pt x="328" y="327"/>
                    </a:lnTo>
                    <a:lnTo>
                      <a:pt x="439" y="462"/>
                    </a:lnTo>
                    <a:lnTo>
                      <a:pt x="566" y="581"/>
                    </a:lnTo>
                    <a:lnTo>
                      <a:pt x="566" y="529"/>
                    </a:lnTo>
                    <a:lnTo>
                      <a:pt x="559" y="469"/>
                    </a:lnTo>
                    <a:lnTo>
                      <a:pt x="559" y="291"/>
                    </a:lnTo>
                    <a:lnTo>
                      <a:pt x="543" y="149"/>
                    </a:lnTo>
                    <a:lnTo>
                      <a:pt x="529" y="104"/>
                    </a:lnTo>
                    <a:lnTo>
                      <a:pt x="522" y="52"/>
                    </a:lnTo>
                    <a:lnTo>
                      <a:pt x="522" y="29"/>
                    </a:lnTo>
                    <a:lnTo>
                      <a:pt x="536" y="14"/>
                    </a:lnTo>
                    <a:lnTo>
                      <a:pt x="552" y="7"/>
                    </a:lnTo>
                    <a:lnTo>
                      <a:pt x="566" y="0"/>
                    </a:lnTo>
                    <a:lnTo>
                      <a:pt x="588" y="7"/>
                    </a:lnTo>
                    <a:lnTo>
                      <a:pt x="604" y="22"/>
                    </a:lnTo>
                    <a:lnTo>
                      <a:pt x="618" y="45"/>
                    </a:lnTo>
                    <a:lnTo>
                      <a:pt x="633" y="74"/>
                    </a:lnTo>
                    <a:lnTo>
                      <a:pt x="649" y="163"/>
                    </a:lnTo>
                    <a:lnTo>
                      <a:pt x="649" y="298"/>
                    </a:lnTo>
                    <a:lnTo>
                      <a:pt x="656" y="447"/>
                    </a:lnTo>
                    <a:lnTo>
                      <a:pt x="656" y="596"/>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51"/>
              <p:cNvSpPr>
                <a:spLocks/>
              </p:cNvSpPr>
              <p:nvPr/>
            </p:nvSpPr>
            <p:spPr bwMode="auto">
              <a:xfrm>
                <a:off x="948" y="3499"/>
                <a:ext cx="22" cy="30"/>
              </a:xfrm>
              <a:custGeom>
                <a:avLst/>
                <a:gdLst>
                  <a:gd name="T0" fmla="*/ 447 w 507"/>
                  <a:gd name="T1" fmla="*/ 178 h 708"/>
                  <a:gd name="T2" fmla="*/ 418 w 507"/>
                  <a:gd name="T3" fmla="*/ 149 h 708"/>
                  <a:gd name="T4" fmla="*/ 395 w 507"/>
                  <a:gd name="T5" fmla="*/ 111 h 708"/>
                  <a:gd name="T6" fmla="*/ 313 w 507"/>
                  <a:gd name="T7" fmla="*/ 111 h 708"/>
                  <a:gd name="T8" fmla="*/ 238 w 507"/>
                  <a:gd name="T9" fmla="*/ 163 h 708"/>
                  <a:gd name="T10" fmla="*/ 157 w 507"/>
                  <a:gd name="T11" fmla="*/ 275 h 708"/>
                  <a:gd name="T12" fmla="*/ 97 w 507"/>
                  <a:gd name="T13" fmla="*/ 409 h 708"/>
                  <a:gd name="T14" fmla="*/ 97 w 507"/>
                  <a:gd name="T15" fmla="*/ 499 h 708"/>
                  <a:gd name="T16" fmla="*/ 120 w 507"/>
                  <a:gd name="T17" fmla="*/ 551 h 708"/>
                  <a:gd name="T18" fmla="*/ 157 w 507"/>
                  <a:gd name="T19" fmla="*/ 589 h 708"/>
                  <a:gd name="T20" fmla="*/ 201 w 507"/>
                  <a:gd name="T21" fmla="*/ 611 h 708"/>
                  <a:gd name="T22" fmla="*/ 276 w 507"/>
                  <a:gd name="T23" fmla="*/ 603 h 708"/>
                  <a:gd name="T24" fmla="*/ 403 w 507"/>
                  <a:gd name="T25" fmla="*/ 529 h 708"/>
                  <a:gd name="T26" fmla="*/ 439 w 507"/>
                  <a:gd name="T27" fmla="*/ 514 h 708"/>
                  <a:gd name="T28" fmla="*/ 470 w 507"/>
                  <a:gd name="T29" fmla="*/ 529 h 708"/>
                  <a:gd name="T30" fmla="*/ 484 w 507"/>
                  <a:gd name="T31" fmla="*/ 558 h 708"/>
                  <a:gd name="T32" fmla="*/ 470 w 507"/>
                  <a:gd name="T33" fmla="*/ 596 h 708"/>
                  <a:gd name="T34" fmla="*/ 350 w 507"/>
                  <a:gd name="T35" fmla="*/ 678 h 708"/>
                  <a:gd name="T36" fmla="*/ 231 w 507"/>
                  <a:gd name="T37" fmla="*/ 708 h 708"/>
                  <a:gd name="T38" fmla="*/ 142 w 507"/>
                  <a:gd name="T39" fmla="*/ 686 h 708"/>
                  <a:gd name="T40" fmla="*/ 68 w 507"/>
                  <a:gd name="T41" fmla="*/ 634 h 708"/>
                  <a:gd name="T42" fmla="*/ 23 w 507"/>
                  <a:gd name="T43" fmla="*/ 558 h 708"/>
                  <a:gd name="T44" fmla="*/ 0 w 507"/>
                  <a:gd name="T45" fmla="*/ 469 h 708"/>
                  <a:gd name="T46" fmla="*/ 37 w 507"/>
                  <a:gd name="T47" fmla="*/ 313 h 708"/>
                  <a:gd name="T48" fmla="*/ 127 w 507"/>
                  <a:gd name="T49" fmla="*/ 149 h 708"/>
                  <a:gd name="T50" fmla="*/ 238 w 507"/>
                  <a:gd name="T51" fmla="*/ 52 h 708"/>
                  <a:gd name="T52" fmla="*/ 343 w 507"/>
                  <a:gd name="T53" fmla="*/ 14 h 708"/>
                  <a:gd name="T54" fmla="*/ 418 w 507"/>
                  <a:gd name="T55" fmla="*/ 22 h 708"/>
                  <a:gd name="T56" fmla="*/ 455 w 507"/>
                  <a:gd name="T57" fmla="*/ 0 h 708"/>
                  <a:gd name="T58" fmla="*/ 484 w 507"/>
                  <a:gd name="T59" fmla="*/ 7 h 708"/>
                  <a:gd name="T60" fmla="*/ 500 w 507"/>
                  <a:gd name="T61" fmla="*/ 36 h 708"/>
                  <a:gd name="T62" fmla="*/ 507 w 507"/>
                  <a:gd name="T63" fmla="*/ 149 h 708"/>
                  <a:gd name="T64" fmla="*/ 484 w 507"/>
                  <a:gd name="T65" fmla="*/ 17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7" h="708">
                    <a:moveTo>
                      <a:pt x="462" y="186"/>
                    </a:moveTo>
                    <a:lnTo>
                      <a:pt x="447" y="178"/>
                    </a:lnTo>
                    <a:lnTo>
                      <a:pt x="439" y="171"/>
                    </a:lnTo>
                    <a:lnTo>
                      <a:pt x="418" y="149"/>
                    </a:lnTo>
                    <a:lnTo>
                      <a:pt x="403" y="126"/>
                    </a:lnTo>
                    <a:lnTo>
                      <a:pt x="395" y="111"/>
                    </a:lnTo>
                    <a:lnTo>
                      <a:pt x="343" y="111"/>
                    </a:lnTo>
                    <a:lnTo>
                      <a:pt x="313" y="111"/>
                    </a:lnTo>
                    <a:lnTo>
                      <a:pt x="276" y="133"/>
                    </a:lnTo>
                    <a:lnTo>
                      <a:pt x="238" y="163"/>
                    </a:lnTo>
                    <a:lnTo>
                      <a:pt x="201" y="208"/>
                    </a:lnTo>
                    <a:lnTo>
                      <a:pt x="157" y="275"/>
                    </a:lnTo>
                    <a:lnTo>
                      <a:pt x="120" y="343"/>
                    </a:lnTo>
                    <a:lnTo>
                      <a:pt x="97" y="409"/>
                    </a:lnTo>
                    <a:lnTo>
                      <a:pt x="97" y="469"/>
                    </a:lnTo>
                    <a:lnTo>
                      <a:pt x="97" y="499"/>
                    </a:lnTo>
                    <a:lnTo>
                      <a:pt x="105" y="521"/>
                    </a:lnTo>
                    <a:lnTo>
                      <a:pt x="120" y="551"/>
                    </a:lnTo>
                    <a:lnTo>
                      <a:pt x="134" y="566"/>
                    </a:lnTo>
                    <a:lnTo>
                      <a:pt x="157" y="589"/>
                    </a:lnTo>
                    <a:lnTo>
                      <a:pt x="179" y="603"/>
                    </a:lnTo>
                    <a:lnTo>
                      <a:pt x="201" y="611"/>
                    </a:lnTo>
                    <a:lnTo>
                      <a:pt x="224" y="611"/>
                    </a:lnTo>
                    <a:lnTo>
                      <a:pt x="276" y="603"/>
                    </a:lnTo>
                    <a:lnTo>
                      <a:pt x="321" y="589"/>
                    </a:lnTo>
                    <a:lnTo>
                      <a:pt x="403" y="529"/>
                    </a:lnTo>
                    <a:lnTo>
                      <a:pt x="425" y="521"/>
                    </a:lnTo>
                    <a:lnTo>
                      <a:pt x="439" y="514"/>
                    </a:lnTo>
                    <a:lnTo>
                      <a:pt x="455" y="514"/>
                    </a:lnTo>
                    <a:lnTo>
                      <a:pt x="470" y="529"/>
                    </a:lnTo>
                    <a:lnTo>
                      <a:pt x="484" y="544"/>
                    </a:lnTo>
                    <a:lnTo>
                      <a:pt x="484" y="558"/>
                    </a:lnTo>
                    <a:lnTo>
                      <a:pt x="484" y="581"/>
                    </a:lnTo>
                    <a:lnTo>
                      <a:pt x="470" y="596"/>
                    </a:lnTo>
                    <a:lnTo>
                      <a:pt x="410" y="641"/>
                    </a:lnTo>
                    <a:lnTo>
                      <a:pt x="350" y="678"/>
                    </a:lnTo>
                    <a:lnTo>
                      <a:pt x="291" y="700"/>
                    </a:lnTo>
                    <a:lnTo>
                      <a:pt x="231" y="708"/>
                    </a:lnTo>
                    <a:lnTo>
                      <a:pt x="179" y="700"/>
                    </a:lnTo>
                    <a:lnTo>
                      <a:pt x="142" y="686"/>
                    </a:lnTo>
                    <a:lnTo>
                      <a:pt x="105" y="663"/>
                    </a:lnTo>
                    <a:lnTo>
                      <a:pt x="68" y="634"/>
                    </a:lnTo>
                    <a:lnTo>
                      <a:pt x="37" y="596"/>
                    </a:lnTo>
                    <a:lnTo>
                      <a:pt x="23" y="558"/>
                    </a:lnTo>
                    <a:lnTo>
                      <a:pt x="7" y="514"/>
                    </a:lnTo>
                    <a:lnTo>
                      <a:pt x="0" y="469"/>
                    </a:lnTo>
                    <a:lnTo>
                      <a:pt x="7" y="395"/>
                    </a:lnTo>
                    <a:lnTo>
                      <a:pt x="37" y="313"/>
                    </a:lnTo>
                    <a:lnTo>
                      <a:pt x="75" y="230"/>
                    </a:lnTo>
                    <a:lnTo>
                      <a:pt x="127" y="149"/>
                    </a:lnTo>
                    <a:lnTo>
                      <a:pt x="186" y="90"/>
                    </a:lnTo>
                    <a:lnTo>
                      <a:pt x="238" y="52"/>
                    </a:lnTo>
                    <a:lnTo>
                      <a:pt x="291" y="22"/>
                    </a:lnTo>
                    <a:lnTo>
                      <a:pt x="343" y="14"/>
                    </a:lnTo>
                    <a:lnTo>
                      <a:pt x="387" y="14"/>
                    </a:lnTo>
                    <a:lnTo>
                      <a:pt x="418" y="22"/>
                    </a:lnTo>
                    <a:lnTo>
                      <a:pt x="432" y="7"/>
                    </a:lnTo>
                    <a:lnTo>
                      <a:pt x="455" y="0"/>
                    </a:lnTo>
                    <a:lnTo>
                      <a:pt x="470" y="0"/>
                    </a:lnTo>
                    <a:lnTo>
                      <a:pt x="484" y="7"/>
                    </a:lnTo>
                    <a:lnTo>
                      <a:pt x="492" y="22"/>
                    </a:lnTo>
                    <a:lnTo>
                      <a:pt x="500" y="36"/>
                    </a:lnTo>
                    <a:lnTo>
                      <a:pt x="507" y="133"/>
                    </a:lnTo>
                    <a:lnTo>
                      <a:pt x="507" y="149"/>
                    </a:lnTo>
                    <a:lnTo>
                      <a:pt x="500" y="163"/>
                    </a:lnTo>
                    <a:lnTo>
                      <a:pt x="484" y="178"/>
                    </a:lnTo>
                    <a:lnTo>
                      <a:pt x="462" y="186"/>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52"/>
              <p:cNvSpPr>
                <a:spLocks/>
              </p:cNvSpPr>
              <p:nvPr/>
            </p:nvSpPr>
            <p:spPr bwMode="auto">
              <a:xfrm>
                <a:off x="974" y="3498"/>
                <a:ext cx="26" cy="32"/>
              </a:xfrm>
              <a:custGeom>
                <a:avLst/>
                <a:gdLst>
                  <a:gd name="T0" fmla="*/ 580 w 588"/>
                  <a:gd name="T1" fmla="*/ 83 h 746"/>
                  <a:gd name="T2" fmla="*/ 580 w 588"/>
                  <a:gd name="T3" fmla="*/ 158 h 746"/>
                  <a:gd name="T4" fmla="*/ 573 w 588"/>
                  <a:gd name="T5" fmla="*/ 329 h 746"/>
                  <a:gd name="T6" fmla="*/ 573 w 588"/>
                  <a:gd name="T7" fmla="*/ 574 h 746"/>
                  <a:gd name="T8" fmla="*/ 573 w 588"/>
                  <a:gd name="T9" fmla="*/ 694 h 746"/>
                  <a:gd name="T10" fmla="*/ 551 w 588"/>
                  <a:gd name="T11" fmla="*/ 716 h 746"/>
                  <a:gd name="T12" fmla="*/ 521 w 588"/>
                  <a:gd name="T13" fmla="*/ 716 h 746"/>
                  <a:gd name="T14" fmla="*/ 499 w 588"/>
                  <a:gd name="T15" fmla="*/ 694 h 746"/>
                  <a:gd name="T16" fmla="*/ 483 w 588"/>
                  <a:gd name="T17" fmla="*/ 574 h 746"/>
                  <a:gd name="T18" fmla="*/ 483 w 588"/>
                  <a:gd name="T19" fmla="*/ 404 h 746"/>
                  <a:gd name="T20" fmla="*/ 289 w 588"/>
                  <a:gd name="T21" fmla="*/ 425 h 746"/>
                  <a:gd name="T22" fmla="*/ 97 w 588"/>
                  <a:gd name="T23" fmla="*/ 582 h 746"/>
                  <a:gd name="T24" fmla="*/ 81 w 588"/>
                  <a:gd name="T25" fmla="*/ 716 h 746"/>
                  <a:gd name="T26" fmla="*/ 59 w 588"/>
                  <a:gd name="T27" fmla="*/ 739 h 746"/>
                  <a:gd name="T28" fmla="*/ 29 w 588"/>
                  <a:gd name="T29" fmla="*/ 739 h 746"/>
                  <a:gd name="T30" fmla="*/ 0 w 588"/>
                  <a:gd name="T31" fmla="*/ 716 h 746"/>
                  <a:gd name="T32" fmla="*/ 7 w 588"/>
                  <a:gd name="T33" fmla="*/ 553 h 746"/>
                  <a:gd name="T34" fmla="*/ 7 w 588"/>
                  <a:gd name="T35" fmla="*/ 336 h 746"/>
                  <a:gd name="T36" fmla="*/ 7 w 588"/>
                  <a:gd name="T37" fmla="*/ 149 h 746"/>
                  <a:gd name="T38" fmla="*/ 14 w 588"/>
                  <a:gd name="T39" fmla="*/ 23 h 746"/>
                  <a:gd name="T40" fmla="*/ 36 w 588"/>
                  <a:gd name="T41" fmla="*/ 0 h 746"/>
                  <a:gd name="T42" fmla="*/ 74 w 588"/>
                  <a:gd name="T43" fmla="*/ 0 h 746"/>
                  <a:gd name="T44" fmla="*/ 97 w 588"/>
                  <a:gd name="T45" fmla="*/ 23 h 746"/>
                  <a:gd name="T46" fmla="*/ 97 w 588"/>
                  <a:gd name="T47" fmla="*/ 149 h 746"/>
                  <a:gd name="T48" fmla="*/ 97 w 588"/>
                  <a:gd name="T49" fmla="*/ 373 h 746"/>
                  <a:gd name="T50" fmla="*/ 402 w 588"/>
                  <a:gd name="T51" fmla="*/ 321 h 746"/>
                  <a:gd name="T52" fmla="*/ 491 w 588"/>
                  <a:gd name="T53" fmla="*/ 113 h 746"/>
                  <a:gd name="T54" fmla="*/ 499 w 588"/>
                  <a:gd name="T55" fmla="*/ 45 h 746"/>
                  <a:gd name="T56" fmla="*/ 528 w 588"/>
                  <a:gd name="T57" fmla="*/ 0 h 746"/>
                  <a:gd name="T58" fmla="*/ 558 w 588"/>
                  <a:gd name="T59" fmla="*/ 0 h 746"/>
                  <a:gd name="T60" fmla="*/ 588 w 588"/>
                  <a:gd name="T61" fmla="*/ 23 h 746"/>
                  <a:gd name="T62" fmla="*/ 588 w 588"/>
                  <a:gd name="T63" fmla="*/ 61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8" h="746">
                    <a:moveTo>
                      <a:pt x="588" y="61"/>
                    </a:moveTo>
                    <a:lnTo>
                      <a:pt x="580" y="83"/>
                    </a:lnTo>
                    <a:lnTo>
                      <a:pt x="580" y="113"/>
                    </a:lnTo>
                    <a:lnTo>
                      <a:pt x="580" y="158"/>
                    </a:lnTo>
                    <a:lnTo>
                      <a:pt x="580" y="194"/>
                    </a:lnTo>
                    <a:lnTo>
                      <a:pt x="573" y="329"/>
                    </a:lnTo>
                    <a:lnTo>
                      <a:pt x="565" y="470"/>
                    </a:lnTo>
                    <a:lnTo>
                      <a:pt x="573" y="574"/>
                    </a:lnTo>
                    <a:lnTo>
                      <a:pt x="580" y="679"/>
                    </a:lnTo>
                    <a:lnTo>
                      <a:pt x="573" y="694"/>
                    </a:lnTo>
                    <a:lnTo>
                      <a:pt x="565" y="709"/>
                    </a:lnTo>
                    <a:lnTo>
                      <a:pt x="551" y="716"/>
                    </a:lnTo>
                    <a:lnTo>
                      <a:pt x="536" y="724"/>
                    </a:lnTo>
                    <a:lnTo>
                      <a:pt x="521" y="716"/>
                    </a:lnTo>
                    <a:lnTo>
                      <a:pt x="506" y="709"/>
                    </a:lnTo>
                    <a:lnTo>
                      <a:pt x="499" y="694"/>
                    </a:lnTo>
                    <a:lnTo>
                      <a:pt x="491" y="679"/>
                    </a:lnTo>
                    <a:lnTo>
                      <a:pt x="483" y="574"/>
                    </a:lnTo>
                    <a:lnTo>
                      <a:pt x="483" y="470"/>
                    </a:lnTo>
                    <a:lnTo>
                      <a:pt x="483" y="404"/>
                    </a:lnTo>
                    <a:lnTo>
                      <a:pt x="395" y="411"/>
                    </a:lnTo>
                    <a:lnTo>
                      <a:pt x="289" y="425"/>
                    </a:lnTo>
                    <a:lnTo>
                      <a:pt x="104" y="463"/>
                    </a:lnTo>
                    <a:lnTo>
                      <a:pt x="97" y="582"/>
                    </a:lnTo>
                    <a:lnTo>
                      <a:pt x="88" y="702"/>
                    </a:lnTo>
                    <a:lnTo>
                      <a:pt x="81" y="716"/>
                    </a:lnTo>
                    <a:lnTo>
                      <a:pt x="74" y="731"/>
                    </a:lnTo>
                    <a:lnTo>
                      <a:pt x="59" y="739"/>
                    </a:lnTo>
                    <a:lnTo>
                      <a:pt x="44" y="746"/>
                    </a:lnTo>
                    <a:lnTo>
                      <a:pt x="29" y="739"/>
                    </a:lnTo>
                    <a:lnTo>
                      <a:pt x="14" y="731"/>
                    </a:lnTo>
                    <a:lnTo>
                      <a:pt x="0" y="716"/>
                    </a:lnTo>
                    <a:lnTo>
                      <a:pt x="0" y="702"/>
                    </a:lnTo>
                    <a:lnTo>
                      <a:pt x="7" y="553"/>
                    </a:lnTo>
                    <a:lnTo>
                      <a:pt x="14" y="411"/>
                    </a:lnTo>
                    <a:lnTo>
                      <a:pt x="7" y="336"/>
                    </a:lnTo>
                    <a:lnTo>
                      <a:pt x="7" y="262"/>
                    </a:lnTo>
                    <a:lnTo>
                      <a:pt x="7" y="149"/>
                    </a:lnTo>
                    <a:lnTo>
                      <a:pt x="14" y="45"/>
                    </a:lnTo>
                    <a:lnTo>
                      <a:pt x="14" y="23"/>
                    </a:lnTo>
                    <a:lnTo>
                      <a:pt x="29" y="9"/>
                    </a:lnTo>
                    <a:lnTo>
                      <a:pt x="36" y="0"/>
                    </a:lnTo>
                    <a:lnTo>
                      <a:pt x="59" y="0"/>
                    </a:lnTo>
                    <a:lnTo>
                      <a:pt x="74" y="0"/>
                    </a:lnTo>
                    <a:lnTo>
                      <a:pt x="88" y="9"/>
                    </a:lnTo>
                    <a:lnTo>
                      <a:pt x="97" y="23"/>
                    </a:lnTo>
                    <a:lnTo>
                      <a:pt x="104" y="45"/>
                    </a:lnTo>
                    <a:lnTo>
                      <a:pt x="97" y="149"/>
                    </a:lnTo>
                    <a:lnTo>
                      <a:pt x="97" y="262"/>
                    </a:lnTo>
                    <a:lnTo>
                      <a:pt x="97" y="373"/>
                    </a:lnTo>
                    <a:lnTo>
                      <a:pt x="289" y="336"/>
                    </a:lnTo>
                    <a:lnTo>
                      <a:pt x="402" y="321"/>
                    </a:lnTo>
                    <a:lnTo>
                      <a:pt x="491" y="314"/>
                    </a:lnTo>
                    <a:lnTo>
                      <a:pt x="491" y="113"/>
                    </a:lnTo>
                    <a:lnTo>
                      <a:pt x="491" y="83"/>
                    </a:lnTo>
                    <a:lnTo>
                      <a:pt x="499" y="45"/>
                    </a:lnTo>
                    <a:lnTo>
                      <a:pt x="521" y="9"/>
                    </a:lnTo>
                    <a:lnTo>
                      <a:pt x="528" y="0"/>
                    </a:lnTo>
                    <a:lnTo>
                      <a:pt x="544" y="0"/>
                    </a:lnTo>
                    <a:lnTo>
                      <a:pt x="558" y="0"/>
                    </a:lnTo>
                    <a:lnTo>
                      <a:pt x="573" y="9"/>
                    </a:lnTo>
                    <a:lnTo>
                      <a:pt x="588" y="23"/>
                    </a:lnTo>
                    <a:lnTo>
                      <a:pt x="588" y="38"/>
                    </a:lnTo>
                    <a:lnTo>
                      <a:pt x="588" y="61"/>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53"/>
              <p:cNvSpPr>
                <a:spLocks/>
              </p:cNvSpPr>
              <p:nvPr/>
            </p:nvSpPr>
            <p:spPr bwMode="auto">
              <a:xfrm>
                <a:off x="1016" y="3498"/>
                <a:ext cx="27" cy="30"/>
              </a:xfrm>
              <a:custGeom>
                <a:avLst/>
                <a:gdLst>
                  <a:gd name="T0" fmla="*/ 567 w 612"/>
                  <a:gd name="T1" fmla="*/ 104 h 685"/>
                  <a:gd name="T2" fmla="*/ 463 w 612"/>
                  <a:gd name="T3" fmla="*/ 104 h 685"/>
                  <a:gd name="T4" fmla="*/ 366 w 612"/>
                  <a:gd name="T5" fmla="*/ 97 h 685"/>
                  <a:gd name="T6" fmla="*/ 329 w 612"/>
                  <a:gd name="T7" fmla="*/ 97 h 685"/>
                  <a:gd name="T8" fmla="*/ 343 w 612"/>
                  <a:gd name="T9" fmla="*/ 305 h 685"/>
                  <a:gd name="T10" fmla="*/ 359 w 612"/>
                  <a:gd name="T11" fmla="*/ 506 h 685"/>
                  <a:gd name="T12" fmla="*/ 359 w 612"/>
                  <a:gd name="T13" fmla="*/ 558 h 685"/>
                  <a:gd name="T14" fmla="*/ 366 w 612"/>
                  <a:gd name="T15" fmla="*/ 603 h 685"/>
                  <a:gd name="T16" fmla="*/ 359 w 612"/>
                  <a:gd name="T17" fmla="*/ 633 h 685"/>
                  <a:gd name="T18" fmla="*/ 351 w 612"/>
                  <a:gd name="T19" fmla="*/ 655 h 685"/>
                  <a:gd name="T20" fmla="*/ 336 w 612"/>
                  <a:gd name="T21" fmla="*/ 677 h 685"/>
                  <a:gd name="T22" fmla="*/ 314 w 612"/>
                  <a:gd name="T23" fmla="*/ 685 h 685"/>
                  <a:gd name="T24" fmla="*/ 298 w 612"/>
                  <a:gd name="T25" fmla="*/ 685 h 685"/>
                  <a:gd name="T26" fmla="*/ 284 w 612"/>
                  <a:gd name="T27" fmla="*/ 677 h 685"/>
                  <a:gd name="T28" fmla="*/ 269 w 612"/>
                  <a:gd name="T29" fmla="*/ 662 h 685"/>
                  <a:gd name="T30" fmla="*/ 269 w 612"/>
                  <a:gd name="T31" fmla="*/ 641 h 685"/>
                  <a:gd name="T32" fmla="*/ 269 w 612"/>
                  <a:gd name="T33" fmla="*/ 625 h 685"/>
                  <a:gd name="T34" fmla="*/ 269 w 612"/>
                  <a:gd name="T35" fmla="*/ 603 h 685"/>
                  <a:gd name="T36" fmla="*/ 269 w 612"/>
                  <a:gd name="T37" fmla="*/ 536 h 685"/>
                  <a:gd name="T38" fmla="*/ 262 w 612"/>
                  <a:gd name="T39" fmla="*/ 469 h 685"/>
                  <a:gd name="T40" fmla="*/ 255 w 612"/>
                  <a:gd name="T41" fmla="*/ 282 h 685"/>
                  <a:gd name="T42" fmla="*/ 239 w 612"/>
                  <a:gd name="T43" fmla="*/ 104 h 685"/>
                  <a:gd name="T44" fmla="*/ 194 w 612"/>
                  <a:gd name="T45" fmla="*/ 104 h 685"/>
                  <a:gd name="T46" fmla="*/ 106 w 612"/>
                  <a:gd name="T47" fmla="*/ 97 h 685"/>
                  <a:gd name="T48" fmla="*/ 38 w 612"/>
                  <a:gd name="T49" fmla="*/ 88 h 685"/>
                  <a:gd name="T50" fmla="*/ 23 w 612"/>
                  <a:gd name="T51" fmla="*/ 81 h 685"/>
                  <a:gd name="T52" fmla="*/ 9 w 612"/>
                  <a:gd name="T53" fmla="*/ 74 h 685"/>
                  <a:gd name="T54" fmla="*/ 9 w 612"/>
                  <a:gd name="T55" fmla="*/ 59 h 685"/>
                  <a:gd name="T56" fmla="*/ 0 w 612"/>
                  <a:gd name="T57" fmla="*/ 43 h 685"/>
                  <a:gd name="T58" fmla="*/ 9 w 612"/>
                  <a:gd name="T59" fmla="*/ 29 h 685"/>
                  <a:gd name="T60" fmla="*/ 16 w 612"/>
                  <a:gd name="T61" fmla="*/ 14 h 685"/>
                  <a:gd name="T62" fmla="*/ 31 w 612"/>
                  <a:gd name="T63" fmla="*/ 0 h 685"/>
                  <a:gd name="T64" fmla="*/ 45 w 612"/>
                  <a:gd name="T65" fmla="*/ 0 h 685"/>
                  <a:gd name="T66" fmla="*/ 120 w 612"/>
                  <a:gd name="T67" fmla="*/ 7 h 685"/>
                  <a:gd name="T68" fmla="*/ 194 w 612"/>
                  <a:gd name="T69" fmla="*/ 7 h 685"/>
                  <a:gd name="T70" fmla="*/ 276 w 612"/>
                  <a:gd name="T71" fmla="*/ 7 h 685"/>
                  <a:gd name="T72" fmla="*/ 359 w 612"/>
                  <a:gd name="T73" fmla="*/ 7 h 685"/>
                  <a:gd name="T74" fmla="*/ 463 w 612"/>
                  <a:gd name="T75" fmla="*/ 7 h 685"/>
                  <a:gd name="T76" fmla="*/ 567 w 612"/>
                  <a:gd name="T77" fmla="*/ 14 h 685"/>
                  <a:gd name="T78" fmla="*/ 589 w 612"/>
                  <a:gd name="T79" fmla="*/ 14 h 685"/>
                  <a:gd name="T80" fmla="*/ 605 w 612"/>
                  <a:gd name="T81" fmla="*/ 29 h 685"/>
                  <a:gd name="T82" fmla="*/ 612 w 612"/>
                  <a:gd name="T83" fmla="*/ 43 h 685"/>
                  <a:gd name="T84" fmla="*/ 612 w 612"/>
                  <a:gd name="T85" fmla="*/ 59 h 685"/>
                  <a:gd name="T86" fmla="*/ 612 w 612"/>
                  <a:gd name="T87" fmla="*/ 74 h 685"/>
                  <a:gd name="T88" fmla="*/ 605 w 612"/>
                  <a:gd name="T89" fmla="*/ 88 h 685"/>
                  <a:gd name="T90" fmla="*/ 589 w 612"/>
                  <a:gd name="T91" fmla="*/ 104 h 685"/>
                  <a:gd name="T92" fmla="*/ 567 w 612"/>
                  <a:gd name="T93" fmla="*/ 104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2" h="685">
                    <a:moveTo>
                      <a:pt x="567" y="104"/>
                    </a:moveTo>
                    <a:lnTo>
                      <a:pt x="463" y="104"/>
                    </a:lnTo>
                    <a:lnTo>
                      <a:pt x="366" y="97"/>
                    </a:lnTo>
                    <a:lnTo>
                      <a:pt x="329" y="97"/>
                    </a:lnTo>
                    <a:lnTo>
                      <a:pt x="343" y="305"/>
                    </a:lnTo>
                    <a:lnTo>
                      <a:pt x="359" y="506"/>
                    </a:lnTo>
                    <a:lnTo>
                      <a:pt x="359" y="558"/>
                    </a:lnTo>
                    <a:lnTo>
                      <a:pt x="366" y="603"/>
                    </a:lnTo>
                    <a:lnTo>
                      <a:pt x="359" y="633"/>
                    </a:lnTo>
                    <a:lnTo>
                      <a:pt x="351" y="655"/>
                    </a:lnTo>
                    <a:lnTo>
                      <a:pt x="336" y="677"/>
                    </a:lnTo>
                    <a:lnTo>
                      <a:pt x="314" y="685"/>
                    </a:lnTo>
                    <a:lnTo>
                      <a:pt x="298" y="685"/>
                    </a:lnTo>
                    <a:lnTo>
                      <a:pt x="284" y="677"/>
                    </a:lnTo>
                    <a:lnTo>
                      <a:pt x="269" y="662"/>
                    </a:lnTo>
                    <a:lnTo>
                      <a:pt x="269" y="641"/>
                    </a:lnTo>
                    <a:lnTo>
                      <a:pt x="269" y="625"/>
                    </a:lnTo>
                    <a:lnTo>
                      <a:pt x="269" y="603"/>
                    </a:lnTo>
                    <a:lnTo>
                      <a:pt x="269" y="536"/>
                    </a:lnTo>
                    <a:lnTo>
                      <a:pt x="262" y="469"/>
                    </a:lnTo>
                    <a:lnTo>
                      <a:pt x="255" y="282"/>
                    </a:lnTo>
                    <a:lnTo>
                      <a:pt x="239" y="104"/>
                    </a:lnTo>
                    <a:lnTo>
                      <a:pt x="194" y="104"/>
                    </a:lnTo>
                    <a:lnTo>
                      <a:pt x="106" y="97"/>
                    </a:lnTo>
                    <a:lnTo>
                      <a:pt x="38" y="88"/>
                    </a:lnTo>
                    <a:lnTo>
                      <a:pt x="23" y="81"/>
                    </a:lnTo>
                    <a:lnTo>
                      <a:pt x="9" y="74"/>
                    </a:lnTo>
                    <a:lnTo>
                      <a:pt x="9" y="59"/>
                    </a:lnTo>
                    <a:lnTo>
                      <a:pt x="0" y="43"/>
                    </a:lnTo>
                    <a:lnTo>
                      <a:pt x="9" y="29"/>
                    </a:lnTo>
                    <a:lnTo>
                      <a:pt x="16" y="14"/>
                    </a:lnTo>
                    <a:lnTo>
                      <a:pt x="31" y="0"/>
                    </a:lnTo>
                    <a:lnTo>
                      <a:pt x="45" y="0"/>
                    </a:lnTo>
                    <a:lnTo>
                      <a:pt x="120" y="7"/>
                    </a:lnTo>
                    <a:lnTo>
                      <a:pt x="194" y="7"/>
                    </a:lnTo>
                    <a:lnTo>
                      <a:pt x="276" y="7"/>
                    </a:lnTo>
                    <a:lnTo>
                      <a:pt x="359" y="7"/>
                    </a:lnTo>
                    <a:lnTo>
                      <a:pt x="463" y="7"/>
                    </a:lnTo>
                    <a:lnTo>
                      <a:pt x="567" y="14"/>
                    </a:lnTo>
                    <a:lnTo>
                      <a:pt x="589" y="14"/>
                    </a:lnTo>
                    <a:lnTo>
                      <a:pt x="605" y="29"/>
                    </a:lnTo>
                    <a:lnTo>
                      <a:pt x="612" y="43"/>
                    </a:lnTo>
                    <a:lnTo>
                      <a:pt x="612" y="59"/>
                    </a:lnTo>
                    <a:lnTo>
                      <a:pt x="612" y="74"/>
                    </a:lnTo>
                    <a:lnTo>
                      <a:pt x="605" y="88"/>
                    </a:lnTo>
                    <a:lnTo>
                      <a:pt x="589" y="104"/>
                    </a:lnTo>
                    <a:lnTo>
                      <a:pt x="567" y="104"/>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54"/>
              <p:cNvSpPr>
                <a:spLocks/>
              </p:cNvSpPr>
              <p:nvPr/>
            </p:nvSpPr>
            <p:spPr bwMode="auto">
              <a:xfrm>
                <a:off x="1043" y="3498"/>
                <a:ext cx="20" cy="31"/>
              </a:xfrm>
              <a:custGeom>
                <a:avLst/>
                <a:gdLst>
                  <a:gd name="T0" fmla="*/ 402 w 447"/>
                  <a:gd name="T1" fmla="*/ 111 h 700"/>
                  <a:gd name="T2" fmla="*/ 328 w 447"/>
                  <a:gd name="T3" fmla="*/ 104 h 700"/>
                  <a:gd name="T4" fmla="*/ 253 w 447"/>
                  <a:gd name="T5" fmla="*/ 97 h 700"/>
                  <a:gd name="T6" fmla="*/ 246 w 447"/>
                  <a:gd name="T7" fmla="*/ 223 h 700"/>
                  <a:gd name="T8" fmla="*/ 246 w 447"/>
                  <a:gd name="T9" fmla="*/ 350 h 700"/>
                  <a:gd name="T10" fmla="*/ 246 w 447"/>
                  <a:gd name="T11" fmla="*/ 431 h 700"/>
                  <a:gd name="T12" fmla="*/ 253 w 447"/>
                  <a:gd name="T13" fmla="*/ 506 h 700"/>
                  <a:gd name="T14" fmla="*/ 253 w 447"/>
                  <a:gd name="T15" fmla="*/ 588 h 700"/>
                  <a:gd name="T16" fmla="*/ 395 w 447"/>
                  <a:gd name="T17" fmla="*/ 580 h 700"/>
                  <a:gd name="T18" fmla="*/ 410 w 447"/>
                  <a:gd name="T19" fmla="*/ 588 h 700"/>
                  <a:gd name="T20" fmla="*/ 425 w 447"/>
                  <a:gd name="T21" fmla="*/ 596 h 700"/>
                  <a:gd name="T22" fmla="*/ 432 w 447"/>
                  <a:gd name="T23" fmla="*/ 610 h 700"/>
                  <a:gd name="T24" fmla="*/ 440 w 447"/>
                  <a:gd name="T25" fmla="*/ 625 h 700"/>
                  <a:gd name="T26" fmla="*/ 440 w 447"/>
                  <a:gd name="T27" fmla="*/ 648 h 700"/>
                  <a:gd name="T28" fmla="*/ 425 w 447"/>
                  <a:gd name="T29" fmla="*/ 662 h 700"/>
                  <a:gd name="T30" fmla="*/ 410 w 447"/>
                  <a:gd name="T31" fmla="*/ 670 h 700"/>
                  <a:gd name="T32" fmla="*/ 395 w 447"/>
                  <a:gd name="T33" fmla="*/ 677 h 700"/>
                  <a:gd name="T34" fmla="*/ 321 w 447"/>
                  <a:gd name="T35" fmla="*/ 677 h 700"/>
                  <a:gd name="T36" fmla="*/ 239 w 447"/>
                  <a:gd name="T37" fmla="*/ 677 h 700"/>
                  <a:gd name="T38" fmla="*/ 149 w 447"/>
                  <a:gd name="T39" fmla="*/ 685 h 700"/>
                  <a:gd name="T40" fmla="*/ 60 w 447"/>
                  <a:gd name="T41" fmla="*/ 700 h 700"/>
                  <a:gd name="T42" fmla="*/ 45 w 447"/>
                  <a:gd name="T43" fmla="*/ 693 h 700"/>
                  <a:gd name="T44" fmla="*/ 30 w 447"/>
                  <a:gd name="T45" fmla="*/ 685 h 700"/>
                  <a:gd name="T46" fmla="*/ 15 w 447"/>
                  <a:gd name="T47" fmla="*/ 670 h 700"/>
                  <a:gd name="T48" fmla="*/ 15 w 447"/>
                  <a:gd name="T49" fmla="*/ 648 h 700"/>
                  <a:gd name="T50" fmla="*/ 15 w 447"/>
                  <a:gd name="T51" fmla="*/ 633 h 700"/>
                  <a:gd name="T52" fmla="*/ 30 w 447"/>
                  <a:gd name="T53" fmla="*/ 618 h 700"/>
                  <a:gd name="T54" fmla="*/ 45 w 447"/>
                  <a:gd name="T55" fmla="*/ 610 h 700"/>
                  <a:gd name="T56" fmla="*/ 60 w 447"/>
                  <a:gd name="T57" fmla="*/ 603 h 700"/>
                  <a:gd name="T58" fmla="*/ 156 w 447"/>
                  <a:gd name="T59" fmla="*/ 596 h 700"/>
                  <a:gd name="T60" fmla="*/ 164 w 447"/>
                  <a:gd name="T61" fmla="*/ 506 h 700"/>
                  <a:gd name="T62" fmla="*/ 156 w 447"/>
                  <a:gd name="T63" fmla="*/ 431 h 700"/>
                  <a:gd name="T64" fmla="*/ 156 w 447"/>
                  <a:gd name="T65" fmla="*/ 357 h 700"/>
                  <a:gd name="T66" fmla="*/ 156 w 447"/>
                  <a:gd name="T67" fmla="*/ 237 h 700"/>
                  <a:gd name="T68" fmla="*/ 164 w 447"/>
                  <a:gd name="T69" fmla="*/ 97 h 700"/>
                  <a:gd name="T70" fmla="*/ 104 w 447"/>
                  <a:gd name="T71" fmla="*/ 97 h 700"/>
                  <a:gd name="T72" fmla="*/ 45 w 447"/>
                  <a:gd name="T73" fmla="*/ 97 h 700"/>
                  <a:gd name="T74" fmla="*/ 30 w 447"/>
                  <a:gd name="T75" fmla="*/ 97 h 700"/>
                  <a:gd name="T76" fmla="*/ 15 w 447"/>
                  <a:gd name="T77" fmla="*/ 81 h 700"/>
                  <a:gd name="T78" fmla="*/ 0 w 447"/>
                  <a:gd name="T79" fmla="*/ 66 h 700"/>
                  <a:gd name="T80" fmla="*/ 0 w 447"/>
                  <a:gd name="T81" fmla="*/ 52 h 700"/>
                  <a:gd name="T82" fmla="*/ 0 w 447"/>
                  <a:gd name="T83" fmla="*/ 29 h 700"/>
                  <a:gd name="T84" fmla="*/ 7 w 447"/>
                  <a:gd name="T85" fmla="*/ 21 h 700"/>
                  <a:gd name="T86" fmla="*/ 23 w 447"/>
                  <a:gd name="T87" fmla="*/ 7 h 700"/>
                  <a:gd name="T88" fmla="*/ 38 w 447"/>
                  <a:gd name="T89" fmla="*/ 7 h 700"/>
                  <a:gd name="T90" fmla="*/ 179 w 447"/>
                  <a:gd name="T91" fmla="*/ 0 h 700"/>
                  <a:gd name="T92" fmla="*/ 284 w 447"/>
                  <a:gd name="T93" fmla="*/ 7 h 700"/>
                  <a:gd name="T94" fmla="*/ 410 w 447"/>
                  <a:gd name="T95" fmla="*/ 14 h 700"/>
                  <a:gd name="T96" fmla="*/ 425 w 447"/>
                  <a:gd name="T97" fmla="*/ 21 h 700"/>
                  <a:gd name="T98" fmla="*/ 440 w 447"/>
                  <a:gd name="T99" fmla="*/ 29 h 700"/>
                  <a:gd name="T100" fmla="*/ 447 w 447"/>
                  <a:gd name="T101" fmla="*/ 43 h 700"/>
                  <a:gd name="T102" fmla="*/ 447 w 447"/>
                  <a:gd name="T103" fmla="*/ 66 h 700"/>
                  <a:gd name="T104" fmla="*/ 447 w 447"/>
                  <a:gd name="T105" fmla="*/ 81 h 700"/>
                  <a:gd name="T106" fmla="*/ 432 w 447"/>
                  <a:gd name="T107" fmla="*/ 97 h 700"/>
                  <a:gd name="T108" fmla="*/ 418 w 447"/>
                  <a:gd name="T109" fmla="*/ 104 h 700"/>
                  <a:gd name="T110" fmla="*/ 402 w 447"/>
                  <a:gd name="T111" fmla="*/ 111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7" h="700">
                    <a:moveTo>
                      <a:pt x="402" y="111"/>
                    </a:moveTo>
                    <a:lnTo>
                      <a:pt x="328" y="104"/>
                    </a:lnTo>
                    <a:lnTo>
                      <a:pt x="253" y="97"/>
                    </a:lnTo>
                    <a:lnTo>
                      <a:pt x="246" y="223"/>
                    </a:lnTo>
                    <a:lnTo>
                      <a:pt x="246" y="350"/>
                    </a:lnTo>
                    <a:lnTo>
                      <a:pt x="246" y="431"/>
                    </a:lnTo>
                    <a:lnTo>
                      <a:pt x="253" y="506"/>
                    </a:lnTo>
                    <a:lnTo>
                      <a:pt x="253" y="588"/>
                    </a:lnTo>
                    <a:lnTo>
                      <a:pt x="395" y="580"/>
                    </a:lnTo>
                    <a:lnTo>
                      <a:pt x="410" y="588"/>
                    </a:lnTo>
                    <a:lnTo>
                      <a:pt x="425" y="596"/>
                    </a:lnTo>
                    <a:lnTo>
                      <a:pt x="432" y="610"/>
                    </a:lnTo>
                    <a:lnTo>
                      <a:pt x="440" y="625"/>
                    </a:lnTo>
                    <a:lnTo>
                      <a:pt x="440" y="648"/>
                    </a:lnTo>
                    <a:lnTo>
                      <a:pt x="425" y="662"/>
                    </a:lnTo>
                    <a:lnTo>
                      <a:pt x="410" y="670"/>
                    </a:lnTo>
                    <a:lnTo>
                      <a:pt x="395" y="677"/>
                    </a:lnTo>
                    <a:lnTo>
                      <a:pt x="321" y="677"/>
                    </a:lnTo>
                    <a:lnTo>
                      <a:pt x="239" y="677"/>
                    </a:lnTo>
                    <a:lnTo>
                      <a:pt x="149" y="685"/>
                    </a:lnTo>
                    <a:lnTo>
                      <a:pt x="60" y="700"/>
                    </a:lnTo>
                    <a:lnTo>
                      <a:pt x="45" y="693"/>
                    </a:lnTo>
                    <a:lnTo>
                      <a:pt x="30" y="685"/>
                    </a:lnTo>
                    <a:lnTo>
                      <a:pt x="15" y="670"/>
                    </a:lnTo>
                    <a:lnTo>
                      <a:pt x="15" y="648"/>
                    </a:lnTo>
                    <a:lnTo>
                      <a:pt x="15" y="633"/>
                    </a:lnTo>
                    <a:lnTo>
                      <a:pt x="30" y="618"/>
                    </a:lnTo>
                    <a:lnTo>
                      <a:pt x="45" y="610"/>
                    </a:lnTo>
                    <a:lnTo>
                      <a:pt x="60" y="603"/>
                    </a:lnTo>
                    <a:lnTo>
                      <a:pt x="156" y="596"/>
                    </a:lnTo>
                    <a:lnTo>
                      <a:pt x="164" y="506"/>
                    </a:lnTo>
                    <a:lnTo>
                      <a:pt x="156" y="431"/>
                    </a:lnTo>
                    <a:lnTo>
                      <a:pt x="156" y="357"/>
                    </a:lnTo>
                    <a:lnTo>
                      <a:pt x="156" y="237"/>
                    </a:lnTo>
                    <a:lnTo>
                      <a:pt x="164" y="97"/>
                    </a:lnTo>
                    <a:lnTo>
                      <a:pt x="104" y="97"/>
                    </a:lnTo>
                    <a:lnTo>
                      <a:pt x="45" y="97"/>
                    </a:lnTo>
                    <a:lnTo>
                      <a:pt x="30" y="97"/>
                    </a:lnTo>
                    <a:lnTo>
                      <a:pt x="15" y="81"/>
                    </a:lnTo>
                    <a:lnTo>
                      <a:pt x="0" y="66"/>
                    </a:lnTo>
                    <a:lnTo>
                      <a:pt x="0" y="52"/>
                    </a:lnTo>
                    <a:lnTo>
                      <a:pt x="0" y="29"/>
                    </a:lnTo>
                    <a:lnTo>
                      <a:pt x="7" y="21"/>
                    </a:lnTo>
                    <a:lnTo>
                      <a:pt x="23" y="7"/>
                    </a:lnTo>
                    <a:lnTo>
                      <a:pt x="38" y="7"/>
                    </a:lnTo>
                    <a:lnTo>
                      <a:pt x="179" y="0"/>
                    </a:lnTo>
                    <a:lnTo>
                      <a:pt x="284" y="7"/>
                    </a:lnTo>
                    <a:lnTo>
                      <a:pt x="410" y="14"/>
                    </a:lnTo>
                    <a:lnTo>
                      <a:pt x="425" y="21"/>
                    </a:lnTo>
                    <a:lnTo>
                      <a:pt x="440" y="29"/>
                    </a:lnTo>
                    <a:lnTo>
                      <a:pt x="447" y="43"/>
                    </a:lnTo>
                    <a:lnTo>
                      <a:pt x="447" y="66"/>
                    </a:lnTo>
                    <a:lnTo>
                      <a:pt x="447" y="81"/>
                    </a:lnTo>
                    <a:lnTo>
                      <a:pt x="432" y="97"/>
                    </a:lnTo>
                    <a:lnTo>
                      <a:pt x="418" y="104"/>
                    </a:lnTo>
                    <a:lnTo>
                      <a:pt x="402" y="111"/>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55"/>
              <p:cNvSpPr>
                <a:spLocks/>
              </p:cNvSpPr>
              <p:nvPr/>
            </p:nvSpPr>
            <p:spPr bwMode="auto">
              <a:xfrm>
                <a:off x="1066" y="3497"/>
                <a:ext cx="32" cy="32"/>
              </a:xfrm>
              <a:custGeom>
                <a:avLst/>
                <a:gdLst>
                  <a:gd name="T0" fmla="*/ 671 w 738"/>
                  <a:gd name="T1" fmla="*/ 731 h 738"/>
                  <a:gd name="T2" fmla="*/ 641 w 738"/>
                  <a:gd name="T3" fmla="*/ 686 h 738"/>
                  <a:gd name="T4" fmla="*/ 611 w 738"/>
                  <a:gd name="T5" fmla="*/ 559 h 738"/>
                  <a:gd name="T6" fmla="*/ 544 w 738"/>
                  <a:gd name="T7" fmla="*/ 239 h 738"/>
                  <a:gd name="T8" fmla="*/ 433 w 738"/>
                  <a:gd name="T9" fmla="*/ 604 h 738"/>
                  <a:gd name="T10" fmla="*/ 372 w 738"/>
                  <a:gd name="T11" fmla="*/ 716 h 738"/>
                  <a:gd name="T12" fmla="*/ 350 w 738"/>
                  <a:gd name="T13" fmla="*/ 724 h 738"/>
                  <a:gd name="T14" fmla="*/ 306 w 738"/>
                  <a:gd name="T15" fmla="*/ 693 h 738"/>
                  <a:gd name="T16" fmla="*/ 268 w 738"/>
                  <a:gd name="T17" fmla="*/ 596 h 738"/>
                  <a:gd name="T18" fmla="*/ 187 w 738"/>
                  <a:gd name="T19" fmla="*/ 254 h 738"/>
                  <a:gd name="T20" fmla="*/ 119 w 738"/>
                  <a:gd name="T21" fmla="*/ 575 h 738"/>
                  <a:gd name="T22" fmla="*/ 74 w 738"/>
                  <a:gd name="T23" fmla="*/ 724 h 738"/>
                  <a:gd name="T24" fmla="*/ 52 w 738"/>
                  <a:gd name="T25" fmla="*/ 738 h 738"/>
                  <a:gd name="T26" fmla="*/ 15 w 738"/>
                  <a:gd name="T27" fmla="*/ 724 h 738"/>
                  <a:gd name="T28" fmla="*/ 0 w 738"/>
                  <a:gd name="T29" fmla="*/ 686 h 738"/>
                  <a:gd name="T30" fmla="*/ 31 w 738"/>
                  <a:gd name="T31" fmla="*/ 500 h 738"/>
                  <a:gd name="T32" fmla="*/ 105 w 738"/>
                  <a:gd name="T33" fmla="*/ 171 h 738"/>
                  <a:gd name="T34" fmla="*/ 149 w 738"/>
                  <a:gd name="T35" fmla="*/ 38 h 738"/>
                  <a:gd name="T36" fmla="*/ 194 w 738"/>
                  <a:gd name="T37" fmla="*/ 15 h 738"/>
                  <a:gd name="T38" fmla="*/ 216 w 738"/>
                  <a:gd name="T39" fmla="*/ 22 h 738"/>
                  <a:gd name="T40" fmla="*/ 253 w 738"/>
                  <a:gd name="T41" fmla="*/ 105 h 738"/>
                  <a:gd name="T42" fmla="*/ 306 w 738"/>
                  <a:gd name="T43" fmla="*/ 365 h 738"/>
                  <a:gd name="T44" fmla="*/ 417 w 738"/>
                  <a:gd name="T45" fmla="*/ 358 h 738"/>
                  <a:gd name="T46" fmla="*/ 477 w 738"/>
                  <a:gd name="T47" fmla="*/ 105 h 738"/>
                  <a:gd name="T48" fmla="*/ 499 w 738"/>
                  <a:gd name="T49" fmla="*/ 38 h 738"/>
                  <a:gd name="T50" fmla="*/ 551 w 738"/>
                  <a:gd name="T51" fmla="*/ 0 h 738"/>
                  <a:gd name="T52" fmla="*/ 582 w 738"/>
                  <a:gd name="T53" fmla="*/ 22 h 738"/>
                  <a:gd name="T54" fmla="*/ 611 w 738"/>
                  <a:gd name="T55" fmla="*/ 74 h 738"/>
                  <a:gd name="T56" fmla="*/ 656 w 738"/>
                  <a:gd name="T57" fmla="*/ 373 h 738"/>
                  <a:gd name="T58" fmla="*/ 723 w 738"/>
                  <a:gd name="T59" fmla="*/ 611 h 738"/>
                  <a:gd name="T60" fmla="*/ 738 w 738"/>
                  <a:gd name="T61" fmla="*/ 708 h 738"/>
                  <a:gd name="T62" fmla="*/ 708 w 738"/>
                  <a:gd name="T63" fmla="*/ 73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38" h="738">
                    <a:moveTo>
                      <a:pt x="693" y="738"/>
                    </a:moveTo>
                    <a:lnTo>
                      <a:pt x="671" y="731"/>
                    </a:lnTo>
                    <a:lnTo>
                      <a:pt x="648" y="716"/>
                    </a:lnTo>
                    <a:lnTo>
                      <a:pt x="641" y="686"/>
                    </a:lnTo>
                    <a:lnTo>
                      <a:pt x="626" y="641"/>
                    </a:lnTo>
                    <a:lnTo>
                      <a:pt x="611" y="559"/>
                    </a:lnTo>
                    <a:lnTo>
                      <a:pt x="582" y="447"/>
                    </a:lnTo>
                    <a:lnTo>
                      <a:pt x="544" y="239"/>
                    </a:lnTo>
                    <a:lnTo>
                      <a:pt x="455" y="514"/>
                    </a:lnTo>
                    <a:lnTo>
                      <a:pt x="433" y="604"/>
                    </a:lnTo>
                    <a:lnTo>
                      <a:pt x="395" y="686"/>
                    </a:lnTo>
                    <a:lnTo>
                      <a:pt x="372" y="716"/>
                    </a:lnTo>
                    <a:lnTo>
                      <a:pt x="365" y="724"/>
                    </a:lnTo>
                    <a:lnTo>
                      <a:pt x="350" y="724"/>
                    </a:lnTo>
                    <a:lnTo>
                      <a:pt x="320" y="716"/>
                    </a:lnTo>
                    <a:lnTo>
                      <a:pt x="306" y="693"/>
                    </a:lnTo>
                    <a:lnTo>
                      <a:pt x="284" y="649"/>
                    </a:lnTo>
                    <a:lnTo>
                      <a:pt x="268" y="596"/>
                    </a:lnTo>
                    <a:lnTo>
                      <a:pt x="223" y="433"/>
                    </a:lnTo>
                    <a:lnTo>
                      <a:pt x="187" y="254"/>
                    </a:lnTo>
                    <a:lnTo>
                      <a:pt x="171" y="336"/>
                    </a:lnTo>
                    <a:lnTo>
                      <a:pt x="119" y="575"/>
                    </a:lnTo>
                    <a:lnTo>
                      <a:pt x="97" y="701"/>
                    </a:lnTo>
                    <a:lnTo>
                      <a:pt x="74" y="724"/>
                    </a:lnTo>
                    <a:lnTo>
                      <a:pt x="67" y="731"/>
                    </a:lnTo>
                    <a:lnTo>
                      <a:pt x="52" y="738"/>
                    </a:lnTo>
                    <a:lnTo>
                      <a:pt x="31" y="731"/>
                    </a:lnTo>
                    <a:lnTo>
                      <a:pt x="15" y="724"/>
                    </a:lnTo>
                    <a:lnTo>
                      <a:pt x="8" y="708"/>
                    </a:lnTo>
                    <a:lnTo>
                      <a:pt x="0" y="686"/>
                    </a:lnTo>
                    <a:lnTo>
                      <a:pt x="8" y="604"/>
                    </a:lnTo>
                    <a:lnTo>
                      <a:pt x="31" y="500"/>
                    </a:lnTo>
                    <a:lnTo>
                      <a:pt x="83" y="313"/>
                    </a:lnTo>
                    <a:lnTo>
                      <a:pt x="105" y="171"/>
                    </a:lnTo>
                    <a:lnTo>
                      <a:pt x="126" y="90"/>
                    </a:lnTo>
                    <a:lnTo>
                      <a:pt x="149" y="38"/>
                    </a:lnTo>
                    <a:lnTo>
                      <a:pt x="164" y="22"/>
                    </a:lnTo>
                    <a:lnTo>
                      <a:pt x="194" y="15"/>
                    </a:lnTo>
                    <a:lnTo>
                      <a:pt x="201" y="15"/>
                    </a:lnTo>
                    <a:lnTo>
                      <a:pt x="216" y="22"/>
                    </a:lnTo>
                    <a:lnTo>
                      <a:pt x="239" y="45"/>
                    </a:lnTo>
                    <a:lnTo>
                      <a:pt x="253" y="105"/>
                    </a:lnTo>
                    <a:lnTo>
                      <a:pt x="275" y="209"/>
                    </a:lnTo>
                    <a:lnTo>
                      <a:pt x="306" y="365"/>
                    </a:lnTo>
                    <a:lnTo>
                      <a:pt x="350" y="537"/>
                    </a:lnTo>
                    <a:lnTo>
                      <a:pt x="417" y="358"/>
                    </a:lnTo>
                    <a:lnTo>
                      <a:pt x="470" y="164"/>
                    </a:lnTo>
                    <a:lnTo>
                      <a:pt x="477" y="105"/>
                    </a:lnTo>
                    <a:lnTo>
                      <a:pt x="485" y="67"/>
                    </a:lnTo>
                    <a:lnTo>
                      <a:pt x="499" y="38"/>
                    </a:lnTo>
                    <a:lnTo>
                      <a:pt x="522" y="8"/>
                    </a:lnTo>
                    <a:lnTo>
                      <a:pt x="551" y="0"/>
                    </a:lnTo>
                    <a:lnTo>
                      <a:pt x="566" y="8"/>
                    </a:lnTo>
                    <a:lnTo>
                      <a:pt x="582" y="22"/>
                    </a:lnTo>
                    <a:lnTo>
                      <a:pt x="596" y="45"/>
                    </a:lnTo>
                    <a:lnTo>
                      <a:pt x="611" y="74"/>
                    </a:lnTo>
                    <a:lnTo>
                      <a:pt x="626" y="187"/>
                    </a:lnTo>
                    <a:lnTo>
                      <a:pt x="656" y="373"/>
                    </a:lnTo>
                    <a:lnTo>
                      <a:pt x="700" y="537"/>
                    </a:lnTo>
                    <a:lnTo>
                      <a:pt x="723" y="611"/>
                    </a:lnTo>
                    <a:lnTo>
                      <a:pt x="738" y="693"/>
                    </a:lnTo>
                    <a:lnTo>
                      <a:pt x="738" y="708"/>
                    </a:lnTo>
                    <a:lnTo>
                      <a:pt x="723" y="724"/>
                    </a:lnTo>
                    <a:lnTo>
                      <a:pt x="708" y="731"/>
                    </a:lnTo>
                    <a:lnTo>
                      <a:pt x="693" y="738"/>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56"/>
              <p:cNvSpPr>
                <a:spLocks/>
              </p:cNvSpPr>
              <p:nvPr/>
            </p:nvSpPr>
            <p:spPr bwMode="auto">
              <a:xfrm>
                <a:off x="1103" y="3495"/>
                <a:ext cx="21" cy="34"/>
              </a:xfrm>
              <a:custGeom>
                <a:avLst/>
                <a:gdLst>
                  <a:gd name="T0" fmla="*/ 425 w 484"/>
                  <a:gd name="T1" fmla="*/ 111 h 775"/>
                  <a:gd name="T2" fmla="*/ 276 w 484"/>
                  <a:gd name="T3" fmla="*/ 97 h 775"/>
                  <a:gd name="T4" fmla="*/ 104 w 484"/>
                  <a:gd name="T5" fmla="*/ 127 h 775"/>
                  <a:gd name="T6" fmla="*/ 104 w 484"/>
                  <a:gd name="T7" fmla="*/ 343 h 775"/>
                  <a:gd name="T8" fmla="*/ 409 w 484"/>
                  <a:gd name="T9" fmla="*/ 314 h 775"/>
                  <a:gd name="T10" fmla="*/ 439 w 484"/>
                  <a:gd name="T11" fmla="*/ 328 h 775"/>
                  <a:gd name="T12" fmla="*/ 454 w 484"/>
                  <a:gd name="T13" fmla="*/ 358 h 775"/>
                  <a:gd name="T14" fmla="*/ 447 w 484"/>
                  <a:gd name="T15" fmla="*/ 395 h 775"/>
                  <a:gd name="T16" fmla="*/ 416 w 484"/>
                  <a:gd name="T17" fmla="*/ 410 h 775"/>
                  <a:gd name="T18" fmla="*/ 97 w 484"/>
                  <a:gd name="T19" fmla="*/ 440 h 775"/>
                  <a:gd name="T20" fmla="*/ 97 w 484"/>
                  <a:gd name="T21" fmla="*/ 551 h 775"/>
                  <a:gd name="T22" fmla="*/ 104 w 484"/>
                  <a:gd name="T23" fmla="*/ 656 h 775"/>
                  <a:gd name="T24" fmla="*/ 134 w 484"/>
                  <a:gd name="T25" fmla="*/ 678 h 775"/>
                  <a:gd name="T26" fmla="*/ 267 w 484"/>
                  <a:gd name="T27" fmla="*/ 678 h 775"/>
                  <a:gd name="T28" fmla="*/ 380 w 484"/>
                  <a:gd name="T29" fmla="*/ 678 h 775"/>
                  <a:gd name="T30" fmla="*/ 425 w 484"/>
                  <a:gd name="T31" fmla="*/ 678 h 775"/>
                  <a:gd name="T32" fmla="*/ 447 w 484"/>
                  <a:gd name="T33" fmla="*/ 701 h 775"/>
                  <a:gd name="T34" fmla="*/ 447 w 484"/>
                  <a:gd name="T35" fmla="*/ 738 h 775"/>
                  <a:gd name="T36" fmla="*/ 432 w 484"/>
                  <a:gd name="T37" fmla="*/ 761 h 775"/>
                  <a:gd name="T38" fmla="*/ 342 w 484"/>
                  <a:gd name="T39" fmla="*/ 775 h 775"/>
                  <a:gd name="T40" fmla="*/ 163 w 484"/>
                  <a:gd name="T41" fmla="*/ 775 h 775"/>
                  <a:gd name="T42" fmla="*/ 74 w 484"/>
                  <a:gd name="T43" fmla="*/ 761 h 775"/>
                  <a:gd name="T44" fmla="*/ 30 w 484"/>
                  <a:gd name="T45" fmla="*/ 716 h 775"/>
                  <a:gd name="T46" fmla="*/ 7 w 484"/>
                  <a:gd name="T47" fmla="*/ 619 h 775"/>
                  <a:gd name="T48" fmla="*/ 0 w 484"/>
                  <a:gd name="T49" fmla="*/ 492 h 775"/>
                  <a:gd name="T50" fmla="*/ 0 w 484"/>
                  <a:gd name="T51" fmla="*/ 395 h 775"/>
                  <a:gd name="T52" fmla="*/ 7 w 484"/>
                  <a:gd name="T53" fmla="*/ 366 h 775"/>
                  <a:gd name="T54" fmla="*/ 7 w 484"/>
                  <a:gd name="T55" fmla="*/ 127 h 775"/>
                  <a:gd name="T56" fmla="*/ 7 w 484"/>
                  <a:gd name="T57" fmla="*/ 52 h 775"/>
                  <a:gd name="T58" fmla="*/ 30 w 484"/>
                  <a:gd name="T59" fmla="*/ 23 h 775"/>
                  <a:gd name="T60" fmla="*/ 66 w 484"/>
                  <a:gd name="T61" fmla="*/ 23 h 775"/>
                  <a:gd name="T62" fmla="*/ 186 w 484"/>
                  <a:gd name="T63" fmla="*/ 7 h 775"/>
                  <a:gd name="T64" fmla="*/ 380 w 484"/>
                  <a:gd name="T65" fmla="*/ 7 h 775"/>
                  <a:gd name="T66" fmla="*/ 454 w 484"/>
                  <a:gd name="T67" fmla="*/ 23 h 775"/>
                  <a:gd name="T68" fmla="*/ 484 w 484"/>
                  <a:gd name="T69" fmla="*/ 68 h 775"/>
                  <a:gd name="T70" fmla="*/ 477 w 484"/>
                  <a:gd name="T71" fmla="*/ 97 h 775"/>
                  <a:gd name="T72" fmla="*/ 439 w 484"/>
                  <a:gd name="T73" fmla="*/ 120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4" h="775">
                    <a:moveTo>
                      <a:pt x="439" y="120"/>
                    </a:moveTo>
                    <a:lnTo>
                      <a:pt x="425" y="111"/>
                    </a:lnTo>
                    <a:lnTo>
                      <a:pt x="350" y="97"/>
                    </a:lnTo>
                    <a:lnTo>
                      <a:pt x="276" y="97"/>
                    </a:lnTo>
                    <a:lnTo>
                      <a:pt x="193" y="104"/>
                    </a:lnTo>
                    <a:lnTo>
                      <a:pt x="104" y="127"/>
                    </a:lnTo>
                    <a:lnTo>
                      <a:pt x="104" y="172"/>
                    </a:lnTo>
                    <a:lnTo>
                      <a:pt x="104" y="343"/>
                    </a:lnTo>
                    <a:lnTo>
                      <a:pt x="298" y="328"/>
                    </a:lnTo>
                    <a:lnTo>
                      <a:pt x="409" y="314"/>
                    </a:lnTo>
                    <a:lnTo>
                      <a:pt x="425" y="321"/>
                    </a:lnTo>
                    <a:lnTo>
                      <a:pt x="439" y="328"/>
                    </a:lnTo>
                    <a:lnTo>
                      <a:pt x="454" y="343"/>
                    </a:lnTo>
                    <a:lnTo>
                      <a:pt x="454" y="358"/>
                    </a:lnTo>
                    <a:lnTo>
                      <a:pt x="454" y="380"/>
                    </a:lnTo>
                    <a:lnTo>
                      <a:pt x="447" y="395"/>
                    </a:lnTo>
                    <a:lnTo>
                      <a:pt x="432" y="402"/>
                    </a:lnTo>
                    <a:lnTo>
                      <a:pt x="416" y="410"/>
                    </a:lnTo>
                    <a:lnTo>
                      <a:pt x="305" y="418"/>
                    </a:lnTo>
                    <a:lnTo>
                      <a:pt x="97" y="440"/>
                    </a:lnTo>
                    <a:lnTo>
                      <a:pt x="97" y="499"/>
                    </a:lnTo>
                    <a:lnTo>
                      <a:pt x="97" y="551"/>
                    </a:lnTo>
                    <a:lnTo>
                      <a:pt x="97" y="633"/>
                    </a:lnTo>
                    <a:lnTo>
                      <a:pt x="104" y="656"/>
                    </a:lnTo>
                    <a:lnTo>
                      <a:pt x="111" y="671"/>
                    </a:lnTo>
                    <a:lnTo>
                      <a:pt x="134" y="678"/>
                    </a:lnTo>
                    <a:lnTo>
                      <a:pt x="179" y="686"/>
                    </a:lnTo>
                    <a:lnTo>
                      <a:pt x="267" y="678"/>
                    </a:lnTo>
                    <a:lnTo>
                      <a:pt x="350" y="678"/>
                    </a:lnTo>
                    <a:lnTo>
                      <a:pt x="380" y="678"/>
                    </a:lnTo>
                    <a:lnTo>
                      <a:pt x="402" y="671"/>
                    </a:lnTo>
                    <a:lnTo>
                      <a:pt x="425" y="678"/>
                    </a:lnTo>
                    <a:lnTo>
                      <a:pt x="439" y="686"/>
                    </a:lnTo>
                    <a:lnTo>
                      <a:pt x="447" y="701"/>
                    </a:lnTo>
                    <a:lnTo>
                      <a:pt x="454" y="723"/>
                    </a:lnTo>
                    <a:lnTo>
                      <a:pt x="447" y="738"/>
                    </a:lnTo>
                    <a:lnTo>
                      <a:pt x="439" y="753"/>
                    </a:lnTo>
                    <a:lnTo>
                      <a:pt x="432" y="761"/>
                    </a:lnTo>
                    <a:lnTo>
                      <a:pt x="416" y="768"/>
                    </a:lnTo>
                    <a:lnTo>
                      <a:pt x="342" y="775"/>
                    </a:lnTo>
                    <a:lnTo>
                      <a:pt x="231" y="775"/>
                    </a:lnTo>
                    <a:lnTo>
                      <a:pt x="163" y="775"/>
                    </a:lnTo>
                    <a:lnTo>
                      <a:pt x="111" y="768"/>
                    </a:lnTo>
                    <a:lnTo>
                      <a:pt x="74" y="761"/>
                    </a:lnTo>
                    <a:lnTo>
                      <a:pt x="45" y="745"/>
                    </a:lnTo>
                    <a:lnTo>
                      <a:pt x="30" y="716"/>
                    </a:lnTo>
                    <a:lnTo>
                      <a:pt x="14" y="678"/>
                    </a:lnTo>
                    <a:lnTo>
                      <a:pt x="7" y="619"/>
                    </a:lnTo>
                    <a:lnTo>
                      <a:pt x="0" y="559"/>
                    </a:lnTo>
                    <a:lnTo>
                      <a:pt x="0" y="492"/>
                    </a:lnTo>
                    <a:lnTo>
                      <a:pt x="7" y="418"/>
                    </a:lnTo>
                    <a:lnTo>
                      <a:pt x="0" y="395"/>
                    </a:lnTo>
                    <a:lnTo>
                      <a:pt x="0" y="380"/>
                    </a:lnTo>
                    <a:lnTo>
                      <a:pt x="7" y="366"/>
                    </a:lnTo>
                    <a:lnTo>
                      <a:pt x="14" y="172"/>
                    </a:lnTo>
                    <a:lnTo>
                      <a:pt x="7" y="127"/>
                    </a:lnTo>
                    <a:lnTo>
                      <a:pt x="7" y="75"/>
                    </a:lnTo>
                    <a:lnTo>
                      <a:pt x="7" y="52"/>
                    </a:lnTo>
                    <a:lnTo>
                      <a:pt x="14" y="30"/>
                    </a:lnTo>
                    <a:lnTo>
                      <a:pt x="30" y="23"/>
                    </a:lnTo>
                    <a:lnTo>
                      <a:pt x="52" y="23"/>
                    </a:lnTo>
                    <a:lnTo>
                      <a:pt x="66" y="23"/>
                    </a:lnTo>
                    <a:lnTo>
                      <a:pt x="82" y="30"/>
                    </a:lnTo>
                    <a:lnTo>
                      <a:pt x="186" y="7"/>
                    </a:lnTo>
                    <a:lnTo>
                      <a:pt x="276" y="0"/>
                    </a:lnTo>
                    <a:lnTo>
                      <a:pt x="380" y="7"/>
                    </a:lnTo>
                    <a:lnTo>
                      <a:pt x="416" y="15"/>
                    </a:lnTo>
                    <a:lnTo>
                      <a:pt x="454" y="23"/>
                    </a:lnTo>
                    <a:lnTo>
                      <a:pt x="477" y="45"/>
                    </a:lnTo>
                    <a:lnTo>
                      <a:pt x="484" y="68"/>
                    </a:lnTo>
                    <a:lnTo>
                      <a:pt x="484" y="82"/>
                    </a:lnTo>
                    <a:lnTo>
                      <a:pt x="477" y="97"/>
                    </a:lnTo>
                    <a:lnTo>
                      <a:pt x="461" y="111"/>
                    </a:lnTo>
                    <a:lnTo>
                      <a:pt x="439" y="120"/>
                    </a:lnTo>
                    <a:close/>
                  </a:path>
                </a:pathLst>
              </a:custGeom>
              <a:solidFill>
                <a:srgbClr val="B2B3B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57"/>
              <p:cNvSpPr>
                <a:spLocks/>
              </p:cNvSpPr>
              <p:nvPr/>
            </p:nvSpPr>
            <p:spPr bwMode="auto">
              <a:xfrm>
                <a:off x="697" y="3279"/>
                <a:ext cx="38" cy="37"/>
              </a:xfrm>
              <a:custGeom>
                <a:avLst/>
                <a:gdLst>
                  <a:gd name="T0" fmla="*/ 268 w 880"/>
                  <a:gd name="T1" fmla="*/ 52 h 858"/>
                  <a:gd name="T2" fmla="*/ 336 w 880"/>
                  <a:gd name="T3" fmla="*/ 30 h 858"/>
                  <a:gd name="T4" fmla="*/ 402 w 880"/>
                  <a:gd name="T5" fmla="*/ 16 h 858"/>
                  <a:gd name="T6" fmla="*/ 462 w 880"/>
                  <a:gd name="T7" fmla="*/ 9 h 858"/>
                  <a:gd name="T8" fmla="*/ 514 w 880"/>
                  <a:gd name="T9" fmla="*/ 0 h 858"/>
                  <a:gd name="T10" fmla="*/ 574 w 880"/>
                  <a:gd name="T11" fmla="*/ 9 h 858"/>
                  <a:gd name="T12" fmla="*/ 626 w 880"/>
                  <a:gd name="T13" fmla="*/ 16 h 858"/>
                  <a:gd name="T14" fmla="*/ 671 w 880"/>
                  <a:gd name="T15" fmla="*/ 30 h 858"/>
                  <a:gd name="T16" fmla="*/ 715 w 880"/>
                  <a:gd name="T17" fmla="*/ 52 h 858"/>
                  <a:gd name="T18" fmla="*/ 752 w 880"/>
                  <a:gd name="T19" fmla="*/ 83 h 858"/>
                  <a:gd name="T20" fmla="*/ 790 w 880"/>
                  <a:gd name="T21" fmla="*/ 113 h 858"/>
                  <a:gd name="T22" fmla="*/ 820 w 880"/>
                  <a:gd name="T23" fmla="*/ 149 h 858"/>
                  <a:gd name="T24" fmla="*/ 842 w 880"/>
                  <a:gd name="T25" fmla="*/ 194 h 858"/>
                  <a:gd name="T26" fmla="*/ 857 w 880"/>
                  <a:gd name="T27" fmla="*/ 239 h 858"/>
                  <a:gd name="T28" fmla="*/ 872 w 880"/>
                  <a:gd name="T29" fmla="*/ 299 h 858"/>
                  <a:gd name="T30" fmla="*/ 880 w 880"/>
                  <a:gd name="T31" fmla="*/ 351 h 858"/>
                  <a:gd name="T32" fmla="*/ 880 w 880"/>
                  <a:gd name="T33" fmla="*/ 418 h 858"/>
                  <a:gd name="T34" fmla="*/ 872 w 880"/>
                  <a:gd name="T35" fmla="*/ 470 h 858"/>
                  <a:gd name="T36" fmla="*/ 857 w 880"/>
                  <a:gd name="T37" fmla="*/ 522 h 858"/>
                  <a:gd name="T38" fmla="*/ 835 w 880"/>
                  <a:gd name="T39" fmla="*/ 575 h 858"/>
                  <a:gd name="T40" fmla="*/ 805 w 880"/>
                  <a:gd name="T41" fmla="*/ 619 h 858"/>
                  <a:gd name="T42" fmla="*/ 760 w 880"/>
                  <a:gd name="T43" fmla="*/ 664 h 858"/>
                  <a:gd name="T44" fmla="*/ 723 w 880"/>
                  <a:gd name="T45" fmla="*/ 709 h 858"/>
                  <a:gd name="T46" fmla="*/ 671 w 880"/>
                  <a:gd name="T47" fmla="*/ 746 h 858"/>
                  <a:gd name="T48" fmla="*/ 618 w 880"/>
                  <a:gd name="T49" fmla="*/ 783 h 858"/>
                  <a:gd name="T50" fmla="*/ 559 w 880"/>
                  <a:gd name="T51" fmla="*/ 813 h 858"/>
                  <a:gd name="T52" fmla="*/ 499 w 880"/>
                  <a:gd name="T53" fmla="*/ 835 h 858"/>
                  <a:gd name="T54" fmla="*/ 440 w 880"/>
                  <a:gd name="T55" fmla="*/ 851 h 858"/>
                  <a:gd name="T56" fmla="*/ 381 w 880"/>
                  <a:gd name="T57" fmla="*/ 858 h 858"/>
                  <a:gd name="T58" fmla="*/ 313 w 880"/>
                  <a:gd name="T59" fmla="*/ 858 h 858"/>
                  <a:gd name="T60" fmla="*/ 253 w 880"/>
                  <a:gd name="T61" fmla="*/ 851 h 858"/>
                  <a:gd name="T62" fmla="*/ 194 w 880"/>
                  <a:gd name="T63" fmla="*/ 828 h 858"/>
                  <a:gd name="T64" fmla="*/ 142 w 880"/>
                  <a:gd name="T65" fmla="*/ 799 h 858"/>
                  <a:gd name="T66" fmla="*/ 97 w 880"/>
                  <a:gd name="T67" fmla="*/ 768 h 858"/>
                  <a:gd name="T68" fmla="*/ 60 w 880"/>
                  <a:gd name="T69" fmla="*/ 724 h 858"/>
                  <a:gd name="T70" fmla="*/ 30 w 880"/>
                  <a:gd name="T71" fmla="*/ 679 h 858"/>
                  <a:gd name="T72" fmla="*/ 15 w 880"/>
                  <a:gd name="T73" fmla="*/ 627 h 858"/>
                  <a:gd name="T74" fmla="*/ 0 w 880"/>
                  <a:gd name="T75" fmla="*/ 575 h 858"/>
                  <a:gd name="T76" fmla="*/ 0 w 880"/>
                  <a:gd name="T77" fmla="*/ 515 h 858"/>
                  <a:gd name="T78" fmla="*/ 0 w 880"/>
                  <a:gd name="T79" fmla="*/ 463 h 858"/>
                  <a:gd name="T80" fmla="*/ 8 w 880"/>
                  <a:gd name="T81" fmla="*/ 404 h 858"/>
                  <a:gd name="T82" fmla="*/ 22 w 880"/>
                  <a:gd name="T83" fmla="*/ 343 h 858"/>
                  <a:gd name="T84" fmla="*/ 45 w 880"/>
                  <a:gd name="T85" fmla="*/ 284 h 858"/>
                  <a:gd name="T86" fmla="*/ 67 w 880"/>
                  <a:gd name="T87" fmla="*/ 232 h 858"/>
                  <a:gd name="T88" fmla="*/ 97 w 880"/>
                  <a:gd name="T89" fmla="*/ 187 h 858"/>
                  <a:gd name="T90" fmla="*/ 135 w 880"/>
                  <a:gd name="T91" fmla="*/ 142 h 858"/>
                  <a:gd name="T92" fmla="*/ 178 w 880"/>
                  <a:gd name="T93" fmla="*/ 104 h 858"/>
                  <a:gd name="T94" fmla="*/ 223 w 880"/>
                  <a:gd name="T95" fmla="*/ 75 h 858"/>
                  <a:gd name="T96" fmla="*/ 268 w 880"/>
                  <a:gd name="T97" fmla="*/ 52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0" h="858">
                    <a:moveTo>
                      <a:pt x="268" y="52"/>
                    </a:moveTo>
                    <a:lnTo>
                      <a:pt x="336" y="30"/>
                    </a:lnTo>
                    <a:lnTo>
                      <a:pt x="402" y="16"/>
                    </a:lnTo>
                    <a:lnTo>
                      <a:pt x="462" y="9"/>
                    </a:lnTo>
                    <a:lnTo>
                      <a:pt x="514" y="0"/>
                    </a:lnTo>
                    <a:lnTo>
                      <a:pt x="574" y="9"/>
                    </a:lnTo>
                    <a:lnTo>
                      <a:pt x="626" y="16"/>
                    </a:lnTo>
                    <a:lnTo>
                      <a:pt x="671" y="30"/>
                    </a:lnTo>
                    <a:lnTo>
                      <a:pt x="715" y="52"/>
                    </a:lnTo>
                    <a:lnTo>
                      <a:pt x="752" y="83"/>
                    </a:lnTo>
                    <a:lnTo>
                      <a:pt x="790" y="113"/>
                    </a:lnTo>
                    <a:lnTo>
                      <a:pt x="820" y="149"/>
                    </a:lnTo>
                    <a:lnTo>
                      <a:pt x="842" y="194"/>
                    </a:lnTo>
                    <a:lnTo>
                      <a:pt x="857" y="239"/>
                    </a:lnTo>
                    <a:lnTo>
                      <a:pt x="872" y="299"/>
                    </a:lnTo>
                    <a:lnTo>
                      <a:pt x="880" y="351"/>
                    </a:lnTo>
                    <a:lnTo>
                      <a:pt x="880" y="418"/>
                    </a:lnTo>
                    <a:lnTo>
                      <a:pt x="872" y="470"/>
                    </a:lnTo>
                    <a:lnTo>
                      <a:pt x="857" y="522"/>
                    </a:lnTo>
                    <a:lnTo>
                      <a:pt x="835" y="575"/>
                    </a:lnTo>
                    <a:lnTo>
                      <a:pt x="805" y="619"/>
                    </a:lnTo>
                    <a:lnTo>
                      <a:pt x="760" y="664"/>
                    </a:lnTo>
                    <a:lnTo>
                      <a:pt x="723" y="709"/>
                    </a:lnTo>
                    <a:lnTo>
                      <a:pt x="671" y="746"/>
                    </a:lnTo>
                    <a:lnTo>
                      <a:pt x="618" y="783"/>
                    </a:lnTo>
                    <a:lnTo>
                      <a:pt x="559" y="813"/>
                    </a:lnTo>
                    <a:lnTo>
                      <a:pt x="499" y="835"/>
                    </a:lnTo>
                    <a:lnTo>
                      <a:pt x="440" y="851"/>
                    </a:lnTo>
                    <a:lnTo>
                      <a:pt x="381" y="858"/>
                    </a:lnTo>
                    <a:lnTo>
                      <a:pt x="313" y="858"/>
                    </a:lnTo>
                    <a:lnTo>
                      <a:pt x="253" y="851"/>
                    </a:lnTo>
                    <a:lnTo>
                      <a:pt x="194" y="828"/>
                    </a:lnTo>
                    <a:lnTo>
                      <a:pt x="142" y="799"/>
                    </a:lnTo>
                    <a:lnTo>
                      <a:pt x="97" y="768"/>
                    </a:lnTo>
                    <a:lnTo>
                      <a:pt x="60" y="724"/>
                    </a:lnTo>
                    <a:lnTo>
                      <a:pt x="30" y="679"/>
                    </a:lnTo>
                    <a:lnTo>
                      <a:pt x="15" y="627"/>
                    </a:lnTo>
                    <a:lnTo>
                      <a:pt x="0" y="575"/>
                    </a:lnTo>
                    <a:lnTo>
                      <a:pt x="0" y="515"/>
                    </a:lnTo>
                    <a:lnTo>
                      <a:pt x="0" y="463"/>
                    </a:lnTo>
                    <a:lnTo>
                      <a:pt x="8" y="404"/>
                    </a:lnTo>
                    <a:lnTo>
                      <a:pt x="22" y="343"/>
                    </a:lnTo>
                    <a:lnTo>
                      <a:pt x="45" y="284"/>
                    </a:lnTo>
                    <a:lnTo>
                      <a:pt x="67" y="232"/>
                    </a:lnTo>
                    <a:lnTo>
                      <a:pt x="97" y="187"/>
                    </a:lnTo>
                    <a:lnTo>
                      <a:pt x="135" y="142"/>
                    </a:lnTo>
                    <a:lnTo>
                      <a:pt x="178" y="104"/>
                    </a:lnTo>
                    <a:lnTo>
                      <a:pt x="223" y="75"/>
                    </a:lnTo>
                    <a:lnTo>
                      <a:pt x="268" y="52"/>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58"/>
              <p:cNvSpPr>
                <a:spLocks/>
              </p:cNvSpPr>
              <p:nvPr/>
            </p:nvSpPr>
            <p:spPr bwMode="auto">
              <a:xfrm>
                <a:off x="642" y="3264"/>
                <a:ext cx="93" cy="82"/>
              </a:xfrm>
              <a:custGeom>
                <a:avLst/>
                <a:gdLst>
                  <a:gd name="T0" fmla="*/ 2108 w 2139"/>
                  <a:gd name="T1" fmla="*/ 700 h 1878"/>
                  <a:gd name="T2" fmla="*/ 2011 w 2139"/>
                  <a:gd name="T3" fmla="*/ 558 h 1878"/>
                  <a:gd name="T4" fmla="*/ 1855 w 2139"/>
                  <a:gd name="T5" fmla="*/ 379 h 1878"/>
                  <a:gd name="T6" fmla="*/ 1640 w 2139"/>
                  <a:gd name="T7" fmla="*/ 201 h 1878"/>
                  <a:gd name="T8" fmla="*/ 1512 w 2139"/>
                  <a:gd name="T9" fmla="*/ 119 h 1878"/>
                  <a:gd name="T10" fmla="*/ 1371 w 2139"/>
                  <a:gd name="T11" fmla="*/ 59 h 1878"/>
                  <a:gd name="T12" fmla="*/ 1215 w 2139"/>
                  <a:gd name="T13" fmla="*/ 14 h 1878"/>
                  <a:gd name="T14" fmla="*/ 1051 w 2139"/>
                  <a:gd name="T15" fmla="*/ 0 h 1878"/>
                  <a:gd name="T16" fmla="*/ 872 w 2139"/>
                  <a:gd name="T17" fmla="*/ 7 h 1878"/>
                  <a:gd name="T18" fmla="*/ 685 w 2139"/>
                  <a:gd name="T19" fmla="*/ 59 h 1878"/>
                  <a:gd name="T20" fmla="*/ 484 w 2139"/>
                  <a:gd name="T21" fmla="*/ 149 h 1878"/>
                  <a:gd name="T22" fmla="*/ 276 w 2139"/>
                  <a:gd name="T23" fmla="*/ 282 h 1878"/>
                  <a:gd name="T24" fmla="*/ 186 w 2139"/>
                  <a:gd name="T25" fmla="*/ 364 h 1878"/>
                  <a:gd name="T26" fmla="*/ 111 w 2139"/>
                  <a:gd name="T27" fmla="*/ 476 h 1878"/>
                  <a:gd name="T28" fmla="*/ 59 w 2139"/>
                  <a:gd name="T29" fmla="*/ 596 h 1878"/>
                  <a:gd name="T30" fmla="*/ 22 w 2139"/>
                  <a:gd name="T31" fmla="*/ 738 h 1878"/>
                  <a:gd name="T32" fmla="*/ 0 w 2139"/>
                  <a:gd name="T33" fmla="*/ 878 h 1878"/>
                  <a:gd name="T34" fmla="*/ 7 w 2139"/>
                  <a:gd name="T35" fmla="*/ 1028 h 1878"/>
                  <a:gd name="T36" fmla="*/ 30 w 2139"/>
                  <a:gd name="T37" fmla="*/ 1177 h 1878"/>
                  <a:gd name="T38" fmla="*/ 74 w 2139"/>
                  <a:gd name="T39" fmla="*/ 1326 h 1878"/>
                  <a:gd name="T40" fmla="*/ 134 w 2139"/>
                  <a:gd name="T41" fmla="*/ 1460 h 1878"/>
                  <a:gd name="T42" fmla="*/ 216 w 2139"/>
                  <a:gd name="T43" fmla="*/ 1587 h 1878"/>
                  <a:gd name="T44" fmla="*/ 321 w 2139"/>
                  <a:gd name="T45" fmla="*/ 1691 h 1878"/>
                  <a:gd name="T46" fmla="*/ 447 w 2139"/>
                  <a:gd name="T47" fmla="*/ 1781 h 1878"/>
                  <a:gd name="T48" fmla="*/ 603 w 2139"/>
                  <a:gd name="T49" fmla="*/ 1840 h 1878"/>
                  <a:gd name="T50" fmla="*/ 775 w 2139"/>
                  <a:gd name="T51" fmla="*/ 1870 h 1878"/>
                  <a:gd name="T52" fmla="*/ 969 w 2139"/>
                  <a:gd name="T53" fmla="*/ 1870 h 1878"/>
                  <a:gd name="T54" fmla="*/ 1184 w 2139"/>
                  <a:gd name="T55" fmla="*/ 1826 h 1878"/>
                  <a:gd name="T56" fmla="*/ 1170 w 2139"/>
                  <a:gd name="T57" fmla="*/ 1408 h 1878"/>
                  <a:gd name="T58" fmla="*/ 976 w 2139"/>
                  <a:gd name="T59" fmla="*/ 1431 h 1878"/>
                  <a:gd name="T60" fmla="*/ 812 w 2139"/>
                  <a:gd name="T61" fmla="*/ 1423 h 1878"/>
                  <a:gd name="T62" fmla="*/ 707 w 2139"/>
                  <a:gd name="T63" fmla="*/ 1393 h 1878"/>
                  <a:gd name="T64" fmla="*/ 633 w 2139"/>
                  <a:gd name="T65" fmla="*/ 1326 h 1878"/>
                  <a:gd name="T66" fmla="*/ 596 w 2139"/>
                  <a:gd name="T67" fmla="*/ 1214 h 1878"/>
                  <a:gd name="T68" fmla="*/ 610 w 2139"/>
                  <a:gd name="T69" fmla="*/ 1072 h 1878"/>
                  <a:gd name="T70" fmla="*/ 671 w 2139"/>
                  <a:gd name="T71" fmla="*/ 939 h 1878"/>
                  <a:gd name="T72" fmla="*/ 760 w 2139"/>
                  <a:gd name="T73" fmla="*/ 826 h 1878"/>
                  <a:gd name="T74" fmla="*/ 879 w 2139"/>
                  <a:gd name="T75" fmla="*/ 759 h 1878"/>
                  <a:gd name="T76" fmla="*/ 1021 w 2139"/>
                  <a:gd name="T77" fmla="*/ 729 h 1878"/>
                  <a:gd name="T78" fmla="*/ 1177 w 2139"/>
                  <a:gd name="T79" fmla="*/ 767 h 1878"/>
                  <a:gd name="T80" fmla="*/ 1333 w 2139"/>
                  <a:gd name="T81" fmla="*/ 871 h 1878"/>
                  <a:gd name="T82" fmla="*/ 1498 w 2139"/>
                  <a:gd name="T83" fmla="*/ 1058 h 1878"/>
                  <a:gd name="T84" fmla="*/ 1602 w 2139"/>
                  <a:gd name="T85" fmla="*/ 1185 h 1878"/>
                  <a:gd name="T86" fmla="*/ 1758 w 2139"/>
                  <a:gd name="T87" fmla="*/ 1177 h 1878"/>
                  <a:gd name="T88" fmla="*/ 1862 w 2139"/>
                  <a:gd name="T89" fmla="*/ 1154 h 1878"/>
                  <a:gd name="T90" fmla="*/ 1967 w 2139"/>
                  <a:gd name="T91" fmla="*/ 1102 h 1878"/>
                  <a:gd name="T92" fmla="*/ 2056 w 2139"/>
                  <a:gd name="T93" fmla="*/ 1028 h 1878"/>
                  <a:gd name="T94" fmla="*/ 2116 w 2139"/>
                  <a:gd name="T95" fmla="*/ 916 h 1878"/>
                  <a:gd name="T96" fmla="*/ 2139 w 2139"/>
                  <a:gd name="T97" fmla="*/ 752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9" h="1878">
                    <a:moveTo>
                      <a:pt x="2139" y="752"/>
                    </a:moveTo>
                    <a:lnTo>
                      <a:pt x="2108" y="700"/>
                    </a:lnTo>
                    <a:lnTo>
                      <a:pt x="2064" y="633"/>
                    </a:lnTo>
                    <a:lnTo>
                      <a:pt x="2011" y="558"/>
                    </a:lnTo>
                    <a:lnTo>
                      <a:pt x="1937" y="469"/>
                    </a:lnTo>
                    <a:lnTo>
                      <a:pt x="1855" y="379"/>
                    </a:lnTo>
                    <a:lnTo>
                      <a:pt x="1751" y="289"/>
                    </a:lnTo>
                    <a:lnTo>
                      <a:pt x="1640" y="201"/>
                    </a:lnTo>
                    <a:lnTo>
                      <a:pt x="1572" y="156"/>
                    </a:lnTo>
                    <a:lnTo>
                      <a:pt x="1512" y="119"/>
                    </a:lnTo>
                    <a:lnTo>
                      <a:pt x="1437" y="88"/>
                    </a:lnTo>
                    <a:lnTo>
                      <a:pt x="1371" y="59"/>
                    </a:lnTo>
                    <a:lnTo>
                      <a:pt x="1297" y="29"/>
                    </a:lnTo>
                    <a:lnTo>
                      <a:pt x="1215" y="14"/>
                    </a:lnTo>
                    <a:lnTo>
                      <a:pt x="1132" y="0"/>
                    </a:lnTo>
                    <a:lnTo>
                      <a:pt x="1051" y="0"/>
                    </a:lnTo>
                    <a:lnTo>
                      <a:pt x="961" y="0"/>
                    </a:lnTo>
                    <a:lnTo>
                      <a:pt x="872" y="7"/>
                    </a:lnTo>
                    <a:lnTo>
                      <a:pt x="782" y="29"/>
                    </a:lnTo>
                    <a:lnTo>
                      <a:pt x="685" y="59"/>
                    </a:lnTo>
                    <a:lnTo>
                      <a:pt x="589" y="97"/>
                    </a:lnTo>
                    <a:lnTo>
                      <a:pt x="484" y="149"/>
                    </a:lnTo>
                    <a:lnTo>
                      <a:pt x="380" y="208"/>
                    </a:lnTo>
                    <a:lnTo>
                      <a:pt x="276" y="282"/>
                    </a:lnTo>
                    <a:lnTo>
                      <a:pt x="224" y="320"/>
                    </a:lnTo>
                    <a:lnTo>
                      <a:pt x="186" y="364"/>
                    </a:lnTo>
                    <a:lnTo>
                      <a:pt x="142" y="417"/>
                    </a:lnTo>
                    <a:lnTo>
                      <a:pt x="111" y="476"/>
                    </a:lnTo>
                    <a:lnTo>
                      <a:pt x="82" y="536"/>
                    </a:lnTo>
                    <a:lnTo>
                      <a:pt x="59" y="596"/>
                    </a:lnTo>
                    <a:lnTo>
                      <a:pt x="37" y="663"/>
                    </a:lnTo>
                    <a:lnTo>
                      <a:pt x="22" y="738"/>
                    </a:lnTo>
                    <a:lnTo>
                      <a:pt x="7" y="804"/>
                    </a:lnTo>
                    <a:lnTo>
                      <a:pt x="0" y="878"/>
                    </a:lnTo>
                    <a:lnTo>
                      <a:pt x="0" y="953"/>
                    </a:lnTo>
                    <a:lnTo>
                      <a:pt x="7" y="1028"/>
                    </a:lnTo>
                    <a:lnTo>
                      <a:pt x="15" y="1102"/>
                    </a:lnTo>
                    <a:lnTo>
                      <a:pt x="30" y="1177"/>
                    </a:lnTo>
                    <a:lnTo>
                      <a:pt x="45" y="1251"/>
                    </a:lnTo>
                    <a:lnTo>
                      <a:pt x="74" y="1326"/>
                    </a:lnTo>
                    <a:lnTo>
                      <a:pt x="97" y="1393"/>
                    </a:lnTo>
                    <a:lnTo>
                      <a:pt x="134" y="1460"/>
                    </a:lnTo>
                    <a:lnTo>
                      <a:pt x="171" y="1528"/>
                    </a:lnTo>
                    <a:lnTo>
                      <a:pt x="216" y="1587"/>
                    </a:lnTo>
                    <a:lnTo>
                      <a:pt x="268" y="1639"/>
                    </a:lnTo>
                    <a:lnTo>
                      <a:pt x="321" y="1691"/>
                    </a:lnTo>
                    <a:lnTo>
                      <a:pt x="387" y="1736"/>
                    </a:lnTo>
                    <a:lnTo>
                      <a:pt x="447" y="1781"/>
                    </a:lnTo>
                    <a:lnTo>
                      <a:pt x="522" y="1811"/>
                    </a:lnTo>
                    <a:lnTo>
                      <a:pt x="603" y="1840"/>
                    </a:lnTo>
                    <a:lnTo>
                      <a:pt x="685" y="1863"/>
                    </a:lnTo>
                    <a:lnTo>
                      <a:pt x="775" y="1870"/>
                    </a:lnTo>
                    <a:lnTo>
                      <a:pt x="865" y="1878"/>
                    </a:lnTo>
                    <a:lnTo>
                      <a:pt x="969" y="1870"/>
                    </a:lnTo>
                    <a:lnTo>
                      <a:pt x="1073" y="1856"/>
                    </a:lnTo>
                    <a:lnTo>
                      <a:pt x="1184" y="1826"/>
                    </a:lnTo>
                    <a:lnTo>
                      <a:pt x="1177" y="1662"/>
                    </a:lnTo>
                    <a:lnTo>
                      <a:pt x="1170" y="1408"/>
                    </a:lnTo>
                    <a:lnTo>
                      <a:pt x="1073" y="1423"/>
                    </a:lnTo>
                    <a:lnTo>
                      <a:pt x="976" y="1431"/>
                    </a:lnTo>
                    <a:lnTo>
                      <a:pt x="865" y="1431"/>
                    </a:lnTo>
                    <a:lnTo>
                      <a:pt x="812" y="1423"/>
                    </a:lnTo>
                    <a:lnTo>
                      <a:pt x="752" y="1415"/>
                    </a:lnTo>
                    <a:lnTo>
                      <a:pt x="707" y="1393"/>
                    </a:lnTo>
                    <a:lnTo>
                      <a:pt x="664" y="1363"/>
                    </a:lnTo>
                    <a:lnTo>
                      <a:pt x="633" y="1326"/>
                    </a:lnTo>
                    <a:lnTo>
                      <a:pt x="610" y="1274"/>
                    </a:lnTo>
                    <a:lnTo>
                      <a:pt x="596" y="1214"/>
                    </a:lnTo>
                    <a:lnTo>
                      <a:pt x="596" y="1147"/>
                    </a:lnTo>
                    <a:lnTo>
                      <a:pt x="610" y="1072"/>
                    </a:lnTo>
                    <a:lnTo>
                      <a:pt x="633" y="998"/>
                    </a:lnTo>
                    <a:lnTo>
                      <a:pt x="671" y="939"/>
                    </a:lnTo>
                    <a:lnTo>
                      <a:pt x="707" y="878"/>
                    </a:lnTo>
                    <a:lnTo>
                      <a:pt x="760" y="826"/>
                    </a:lnTo>
                    <a:lnTo>
                      <a:pt x="820" y="790"/>
                    </a:lnTo>
                    <a:lnTo>
                      <a:pt x="879" y="759"/>
                    </a:lnTo>
                    <a:lnTo>
                      <a:pt x="946" y="738"/>
                    </a:lnTo>
                    <a:lnTo>
                      <a:pt x="1021" y="729"/>
                    </a:lnTo>
                    <a:lnTo>
                      <a:pt x="1095" y="745"/>
                    </a:lnTo>
                    <a:lnTo>
                      <a:pt x="1177" y="767"/>
                    </a:lnTo>
                    <a:lnTo>
                      <a:pt x="1252" y="812"/>
                    </a:lnTo>
                    <a:lnTo>
                      <a:pt x="1333" y="871"/>
                    </a:lnTo>
                    <a:lnTo>
                      <a:pt x="1416" y="953"/>
                    </a:lnTo>
                    <a:lnTo>
                      <a:pt x="1498" y="1058"/>
                    </a:lnTo>
                    <a:lnTo>
                      <a:pt x="1572" y="1177"/>
                    </a:lnTo>
                    <a:lnTo>
                      <a:pt x="1602" y="1185"/>
                    </a:lnTo>
                    <a:lnTo>
                      <a:pt x="1661" y="1185"/>
                    </a:lnTo>
                    <a:lnTo>
                      <a:pt x="1758" y="1177"/>
                    </a:lnTo>
                    <a:lnTo>
                      <a:pt x="1810" y="1162"/>
                    </a:lnTo>
                    <a:lnTo>
                      <a:pt x="1862" y="1154"/>
                    </a:lnTo>
                    <a:lnTo>
                      <a:pt x="1915" y="1133"/>
                    </a:lnTo>
                    <a:lnTo>
                      <a:pt x="1967" y="1102"/>
                    </a:lnTo>
                    <a:lnTo>
                      <a:pt x="2011" y="1072"/>
                    </a:lnTo>
                    <a:lnTo>
                      <a:pt x="2056" y="1028"/>
                    </a:lnTo>
                    <a:lnTo>
                      <a:pt x="2094" y="975"/>
                    </a:lnTo>
                    <a:lnTo>
                      <a:pt x="2116" y="916"/>
                    </a:lnTo>
                    <a:lnTo>
                      <a:pt x="2139" y="842"/>
                    </a:lnTo>
                    <a:lnTo>
                      <a:pt x="2139" y="752"/>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59"/>
              <p:cNvSpPr>
                <a:spLocks/>
              </p:cNvSpPr>
              <p:nvPr/>
            </p:nvSpPr>
            <p:spPr bwMode="auto">
              <a:xfrm>
                <a:off x="649" y="3268"/>
                <a:ext cx="75" cy="26"/>
              </a:xfrm>
              <a:custGeom>
                <a:avLst/>
                <a:gdLst>
                  <a:gd name="T0" fmla="*/ 722 w 1713"/>
                  <a:gd name="T1" fmla="*/ 9 h 597"/>
                  <a:gd name="T2" fmla="*/ 797 w 1713"/>
                  <a:gd name="T3" fmla="*/ 0 h 597"/>
                  <a:gd name="T4" fmla="*/ 871 w 1713"/>
                  <a:gd name="T5" fmla="*/ 0 h 597"/>
                  <a:gd name="T6" fmla="*/ 946 w 1713"/>
                  <a:gd name="T7" fmla="*/ 9 h 597"/>
                  <a:gd name="T8" fmla="*/ 1013 w 1713"/>
                  <a:gd name="T9" fmla="*/ 16 h 597"/>
                  <a:gd name="T10" fmla="*/ 1088 w 1713"/>
                  <a:gd name="T11" fmla="*/ 31 h 597"/>
                  <a:gd name="T12" fmla="*/ 1155 w 1713"/>
                  <a:gd name="T13" fmla="*/ 52 h 597"/>
                  <a:gd name="T14" fmla="*/ 1289 w 1713"/>
                  <a:gd name="T15" fmla="*/ 105 h 597"/>
                  <a:gd name="T16" fmla="*/ 1408 w 1713"/>
                  <a:gd name="T17" fmla="*/ 165 h 597"/>
                  <a:gd name="T18" fmla="*/ 1519 w 1713"/>
                  <a:gd name="T19" fmla="*/ 246 h 597"/>
                  <a:gd name="T20" fmla="*/ 1609 w 1713"/>
                  <a:gd name="T21" fmla="*/ 329 h 597"/>
                  <a:gd name="T22" fmla="*/ 1691 w 1713"/>
                  <a:gd name="T23" fmla="*/ 418 h 597"/>
                  <a:gd name="T24" fmla="*/ 1713 w 1713"/>
                  <a:gd name="T25" fmla="*/ 448 h 597"/>
                  <a:gd name="T26" fmla="*/ 1713 w 1713"/>
                  <a:gd name="T27" fmla="*/ 456 h 597"/>
                  <a:gd name="T28" fmla="*/ 1706 w 1713"/>
                  <a:gd name="T29" fmla="*/ 448 h 597"/>
                  <a:gd name="T30" fmla="*/ 1594 w 1713"/>
                  <a:gd name="T31" fmla="*/ 366 h 597"/>
                  <a:gd name="T32" fmla="*/ 1505 w 1713"/>
                  <a:gd name="T33" fmla="*/ 298 h 597"/>
                  <a:gd name="T34" fmla="*/ 1401 w 1713"/>
                  <a:gd name="T35" fmla="*/ 239 h 597"/>
                  <a:gd name="T36" fmla="*/ 1282 w 1713"/>
                  <a:gd name="T37" fmla="*/ 180 h 597"/>
                  <a:gd name="T38" fmla="*/ 1214 w 1713"/>
                  <a:gd name="T39" fmla="*/ 158 h 597"/>
                  <a:gd name="T40" fmla="*/ 1147 w 1713"/>
                  <a:gd name="T41" fmla="*/ 135 h 597"/>
                  <a:gd name="T42" fmla="*/ 1051 w 1713"/>
                  <a:gd name="T43" fmla="*/ 113 h 597"/>
                  <a:gd name="T44" fmla="*/ 946 w 1713"/>
                  <a:gd name="T45" fmla="*/ 105 h 597"/>
                  <a:gd name="T46" fmla="*/ 850 w 1713"/>
                  <a:gd name="T47" fmla="*/ 105 h 597"/>
                  <a:gd name="T48" fmla="*/ 753 w 1713"/>
                  <a:gd name="T49" fmla="*/ 120 h 597"/>
                  <a:gd name="T50" fmla="*/ 656 w 1713"/>
                  <a:gd name="T51" fmla="*/ 142 h 597"/>
                  <a:gd name="T52" fmla="*/ 559 w 1713"/>
                  <a:gd name="T53" fmla="*/ 172 h 597"/>
                  <a:gd name="T54" fmla="*/ 469 w 1713"/>
                  <a:gd name="T55" fmla="*/ 224 h 597"/>
                  <a:gd name="T56" fmla="*/ 387 w 1713"/>
                  <a:gd name="T57" fmla="*/ 284 h 597"/>
                  <a:gd name="T58" fmla="*/ 320 w 1713"/>
                  <a:gd name="T59" fmla="*/ 350 h 597"/>
                  <a:gd name="T60" fmla="*/ 261 w 1713"/>
                  <a:gd name="T61" fmla="*/ 404 h 597"/>
                  <a:gd name="T62" fmla="*/ 193 w 1713"/>
                  <a:gd name="T63" fmla="*/ 492 h 597"/>
                  <a:gd name="T64" fmla="*/ 157 w 1713"/>
                  <a:gd name="T65" fmla="*/ 530 h 597"/>
                  <a:gd name="T66" fmla="*/ 127 w 1713"/>
                  <a:gd name="T67" fmla="*/ 560 h 597"/>
                  <a:gd name="T68" fmla="*/ 89 w 1713"/>
                  <a:gd name="T69" fmla="*/ 582 h 597"/>
                  <a:gd name="T70" fmla="*/ 44 w 1713"/>
                  <a:gd name="T71" fmla="*/ 597 h 597"/>
                  <a:gd name="T72" fmla="*/ 15 w 1713"/>
                  <a:gd name="T73" fmla="*/ 597 h 597"/>
                  <a:gd name="T74" fmla="*/ 7 w 1713"/>
                  <a:gd name="T75" fmla="*/ 582 h 597"/>
                  <a:gd name="T76" fmla="*/ 0 w 1713"/>
                  <a:gd name="T77" fmla="*/ 560 h 597"/>
                  <a:gd name="T78" fmla="*/ 0 w 1713"/>
                  <a:gd name="T79" fmla="*/ 530 h 597"/>
                  <a:gd name="T80" fmla="*/ 15 w 1713"/>
                  <a:gd name="T81" fmla="*/ 485 h 597"/>
                  <a:gd name="T82" fmla="*/ 30 w 1713"/>
                  <a:gd name="T83" fmla="*/ 440 h 597"/>
                  <a:gd name="T84" fmla="*/ 60 w 1713"/>
                  <a:gd name="T85" fmla="*/ 395 h 597"/>
                  <a:gd name="T86" fmla="*/ 96 w 1713"/>
                  <a:gd name="T87" fmla="*/ 343 h 597"/>
                  <a:gd name="T88" fmla="*/ 141 w 1713"/>
                  <a:gd name="T89" fmla="*/ 291 h 597"/>
                  <a:gd name="T90" fmla="*/ 202 w 1713"/>
                  <a:gd name="T91" fmla="*/ 232 h 597"/>
                  <a:gd name="T92" fmla="*/ 268 w 1713"/>
                  <a:gd name="T93" fmla="*/ 180 h 597"/>
                  <a:gd name="T94" fmla="*/ 335 w 1713"/>
                  <a:gd name="T95" fmla="*/ 135 h 597"/>
                  <a:gd name="T96" fmla="*/ 417 w 1713"/>
                  <a:gd name="T97" fmla="*/ 90 h 597"/>
                  <a:gd name="T98" fmla="*/ 514 w 1713"/>
                  <a:gd name="T99" fmla="*/ 52 h 597"/>
                  <a:gd name="T100" fmla="*/ 611 w 1713"/>
                  <a:gd name="T101" fmla="*/ 23 h 597"/>
                  <a:gd name="T102" fmla="*/ 722 w 1713"/>
                  <a:gd name="T103" fmla="*/ 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3" h="597">
                    <a:moveTo>
                      <a:pt x="722" y="9"/>
                    </a:moveTo>
                    <a:lnTo>
                      <a:pt x="797" y="0"/>
                    </a:lnTo>
                    <a:lnTo>
                      <a:pt x="871" y="0"/>
                    </a:lnTo>
                    <a:lnTo>
                      <a:pt x="946" y="9"/>
                    </a:lnTo>
                    <a:lnTo>
                      <a:pt x="1013" y="16"/>
                    </a:lnTo>
                    <a:lnTo>
                      <a:pt x="1088" y="31"/>
                    </a:lnTo>
                    <a:lnTo>
                      <a:pt x="1155" y="52"/>
                    </a:lnTo>
                    <a:lnTo>
                      <a:pt x="1289" y="105"/>
                    </a:lnTo>
                    <a:lnTo>
                      <a:pt x="1408" y="165"/>
                    </a:lnTo>
                    <a:lnTo>
                      <a:pt x="1519" y="246"/>
                    </a:lnTo>
                    <a:lnTo>
                      <a:pt x="1609" y="329"/>
                    </a:lnTo>
                    <a:lnTo>
                      <a:pt x="1691" y="418"/>
                    </a:lnTo>
                    <a:lnTo>
                      <a:pt x="1713" y="448"/>
                    </a:lnTo>
                    <a:lnTo>
                      <a:pt x="1713" y="456"/>
                    </a:lnTo>
                    <a:lnTo>
                      <a:pt x="1706" y="448"/>
                    </a:lnTo>
                    <a:lnTo>
                      <a:pt x="1594" y="366"/>
                    </a:lnTo>
                    <a:lnTo>
                      <a:pt x="1505" y="298"/>
                    </a:lnTo>
                    <a:lnTo>
                      <a:pt x="1401" y="239"/>
                    </a:lnTo>
                    <a:lnTo>
                      <a:pt x="1282" y="180"/>
                    </a:lnTo>
                    <a:lnTo>
                      <a:pt x="1214" y="158"/>
                    </a:lnTo>
                    <a:lnTo>
                      <a:pt x="1147" y="135"/>
                    </a:lnTo>
                    <a:lnTo>
                      <a:pt x="1051" y="113"/>
                    </a:lnTo>
                    <a:lnTo>
                      <a:pt x="946" y="105"/>
                    </a:lnTo>
                    <a:lnTo>
                      <a:pt x="850" y="105"/>
                    </a:lnTo>
                    <a:lnTo>
                      <a:pt x="753" y="120"/>
                    </a:lnTo>
                    <a:lnTo>
                      <a:pt x="656" y="142"/>
                    </a:lnTo>
                    <a:lnTo>
                      <a:pt x="559" y="172"/>
                    </a:lnTo>
                    <a:lnTo>
                      <a:pt x="469" y="224"/>
                    </a:lnTo>
                    <a:lnTo>
                      <a:pt x="387" y="284"/>
                    </a:lnTo>
                    <a:lnTo>
                      <a:pt x="320" y="350"/>
                    </a:lnTo>
                    <a:lnTo>
                      <a:pt x="261" y="404"/>
                    </a:lnTo>
                    <a:lnTo>
                      <a:pt x="193" y="492"/>
                    </a:lnTo>
                    <a:lnTo>
                      <a:pt x="157" y="530"/>
                    </a:lnTo>
                    <a:lnTo>
                      <a:pt x="127" y="560"/>
                    </a:lnTo>
                    <a:lnTo>
                      <a:pt x="89" y="582"/>
                    </a:lnTo>
                    <a:lnTo>
                      <a:pt x="44" y="597"/>
                    </a:lnTo>
                    <a:lnTo>
                      <a:pt x="15" y="597"/>
                    </a:lnTo>
                    <a:lnTo>
                      <a:pt x="7" y="582"/>
                    </a:lnTo>
                    <a:lnTo>
                      <a:pt x="0" y="560"/>
                    </a:lnTo>
                    <a:lnTo>
                      <a:pt x="0" y="530"/>
                    </a:lnTo>
                    <a:lnTo>
                      <a:pt x="15" y="485"/>
                    </a:lnTo>
                    <a:lnTo>
                      <a:pt x="30" y="440"/>
                    </a:lnTo>
                    <a:lnTo>
                      <a:pt x="60" y="395"/>
                    </a:lnTo>
                    <a:lnTo>
                      <a:pt x="96" y="343"/>
                    </a:lnTo>
                    <a:lnTo>
                      <a:pt x="141" y="291"/>
                    </a:lnTo>
                    <a:lnTo>
                      <a:pt x="202" y="232"/>
                    </a:lnTo>
                    <a:lnTo>
                      <a:pt x="268" y="180"/>
                    </a:lnTo>
                    <a:lnTo>
                      <a:pt x="335" y="135"/>
                    </a:lnTo>
                    <a:lnTo>
                      <a:pt x="417" y="90"/>
                    </a:lnTo>
                    <a:lnTo>
                      <a:pt x="514" y="52"/>
                    </a:lnTo>
                    <a:lnTo>
                      <a:pt x="611" y="23"/>
                    </a:lnTo>
                    <a:lnTo>
                      <a:pt x="722"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60"/>
              <p:cNvSpPr>
                <a:spLocks/>
              </p:cNvSpPr>
              <p:nvPr/>
            </p:nvSpPr>
            <p:spPr bwMode="auto">
              <a:xfrm>
                <a:off x="667" y="3311"/>
                <a:ext cx="26" cy="35"/>
              </a:xfrm>
              <a:custGeom>
                <a:avLst/>
                <a:gdLst>
                  <a:gd name="T0" fmla="*/ 29 w 617"/>
                  <a:gd name="T1" fmla="*/ 0 h 813"/>
                  <a:gd name="T2" fmla="*/ 29 w 617"/>
                  <a:gd name="T3" fmla="*/ 15 h 813"/>
                  <a:gd name="T4" fmla="*/ 22 w 617"/>
                  <a:gd name="T5" fmla="*/ 68 h 813"/>
                  <a:gd name="T6" fmla="*/ 29 w 617"/>
                  <a:gd name="T7" fmla="*/ 134 h 813"/>
                  <a:gd name="T8" fmla="*/ 36 w 617"/>
                  <a:gd name="T9" fmla="*/ 172 h 813"/>
                  <a:gd name="T10" fmla="*/ 59 w 617"/>
                  <a:gd name="T11" fmla="*/ 209 h 813"/>
                  <a:gd name="T12" fmla="*/ 81 w 617"/>
                  <a:gd name="T13" fmla="*/ 246 h 813"/>
                  <a:gd name="T14" fmla="*/ 118 w 617"/>
                  <a:gd name="T15" fmla="*/ 276 h 813"/>
                  <a:gd name="T16" fmla="*/ 163 w 617"/>
                  <a:gd name="T17" fmla="*/ 306 h 813"/>
                  <a:gd name="T18" fmla="*/ 223 w 617"/>
                  <a:gd name="T19" fmla="*/ 328 h 813"/>
                  <a:gd name="T20" fmla="*/ 298 w 617"/>
                  <a:gd name="T21" fmla="*/ 343 h 813"/>
                  <a:gd name="T22" fmla="*/ 387 w 617"/>
                  <a:gd name="T23" fmla="*/ 343 h 813"/>
                  <a:gd name="T24" fmla="*/ 491 w 617"/>
                  <a:gd name="T25" fmla="*/ 343 h 813"/>
                  <a:gd name="T26" fmla="*/ 617 w 617"/>
                  <a:gd name="T27" fmla="*/ 321 h 813"/>
                  <a:gd name="T28" fmla="*/ 617 w 617"/>
                  <a:gd name="T29" fmla="*/ 761 h 813"/>
                  <a:gd name="T30" fmla="*/ 580 w 617"/>
                  <a:gd name="T31" fmla="*/ 775 h 813"/>
                  <a:gd name="T32" fmla="*/ 484 w 617"/>
                  <a:gd name="T33" fmla="*/ 798 h 813"/>
                  <a:gd name="T34" fmla="*/ 424 w 617"/>
                  <a:gd name="T35" fmla="*/ 813 h 813"/>
                  <a:gd name="T36" fmla="*/ 350 w 617"/>
                  <a:gd name="T37" fmla="*/ 813 h 813"/>
                  <a:gd name="T38" fmla="*/ 275 w 617"/>
                  <a:gd name="T39" fmla="*/ 813 h 813"/>
                  <a:gd name="T40" fmla="*/ 193 w 617"/>
                  <a:gd name="T41" fmla="*/ 791 h 813"/>
                  <a:gd name="T42" fmla="*/ 178 w 617"/>
                  <a:gd name="T43" fmla="*/ 783 h 813"/>
                  <a:gd name="T44" fmla="*/ 149 w 617"/>
                  <a:gd name="T45" fmla="*/ 753 h 813"/>
                  <a:gd name="T46" fmla="*/ 111 w 617"/>
                  <a:gd name="T47" fmla="*/ 694 h 813"/>
                  <a:gd name="T48" fmla="*/ 66 w 617"/>
                  <a:gd name="T49" fmla="*/ 612 h 813"/>
                  <a:gd name="T50" fmla="*/ 43 w 617"/>
                  <a:gd name="T51" fmla="*/ 559 h 813"/>
                  <a:gd name="T52" fmla="*/ 29 w 617"/>
                  <a:gd name="T53" fmla="*/ 507 h 813"/>
                  <a:gd name="T54" fmla="*/ 14 w 617"/>
                  <a:gd name="T55" fmla="*/ 440 h 813"/>
                  <a:gd name="T56" fmla="*/ 7 w 617"/>
                  <a:gd name="T57" fmla="*/ 366 h 813"/>
                  <a:gd name="T58" fmla="*/ 0 w 617"/>
                  <a:gd name="T59" fmla="*/ 283 h 813"/>
                  <a:gd name="T60" fmla="*/ 7 w 617"/>
                  <a:gd name="T61" fmla="*/ 201 h 813"/>
                  <a:gd name="T62" fmla="*/ 14 w 617"/>
                  <a:gd name="T63" fmla="*/ 104 h 813"/>
                  <a:gd name="T64" fmla="*/ 29 w 617"/>
                  <a:gd name="T65"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7" h="813">
                    <a:moveTo>
                      <a:pt x="29" y="0"/>
                    </a:moveTo>
                    <a:lnTo>
                      <a:pt x="29" y="15"/>
                    </a:lnTo>
                    <a:lnTo>
                      <a:pt x="22" y="68"/>
                    </a:lnTo>
                    <a:lnTo>
                      <a:pt x="29" y="134"/>
                    </a:lnTo>
                    <a:lnTo>
                      <a:pt x="36" y="172"/>
                    </a:lnTo>
                    <a:lnTo>
                      <a:pt x="59" y="209"/>
                    </a:lnTo>
                    <a:lnTo>
                      <a:pt x="81" y="246"/>
                    </a:lnTo>
                    <a:lnTo>
                      <a:pt x="118" y="276"/>
                    </a:lnTo>
                    <a:lnTo>
                      <a:pt x="163" y="306"/>
                    </a:lnTo>
                    <a:lnTo>
                      <a:pt x="223" y="328"/>
                    </a:lnTo>
                    <a:lnTo>
                      <a:pt x="298" y="343"/>
                    </a:lnTo>
                    <a:lnTo>
                      <a:pt x="387" y="343"/>
                    </a:lnTo>
                    <a:lnTo>
                      <a:pt x="491" y="343"/>
                    </a:lnTo>
                    <a:lnTo>
                      <a:pt x="617" y="321"/>
                    </a:lnTo>
                    <a:lnTo>
                      <a:pt x="617" y="761"/>
                    </a:lnTo>
                    <a:lnTo>
                      <a:pt x="580" y="775"/>
                    </a:lnTo>
                    <a:lnTo>
                      <a:pt x="484" y="798"/>
                    </a:lnTo>
                    <a:lnTo>
                      <a:pt x="424" y="813"/>
                    </a:lnTo>
                    <a:lnTo>
                      <a:pt x="350" y="813"/>
                    </a:lnTo>
                    <a:lnTo>
                      <a:pt x="275" y="813"/>
                    </a:lnTo>
                    <a:lnTo>
                      <a:pt x="193" y="791"/>
                    </a:lnTo>
                    <a:lnTo>
                      <a:pt x="178" y="783"/>
                    </a:lnTo>
                    <a:lnTo>
                      <a:pt x="149" y="753"/>
                    </a:lnTo>
                    <a:lnTo>
                      <a:pt x="111" y="694"/>
                    </a:lnTo>
                    <a:lnTo>
                      <a:pt x="66" y="612"/>
                    </a:lnTo>
                    <a:lnTo>
                      <a:pt x="43" y="559"/>
                    </a:lnTo>
                    <a:lnTo>
                      <a:pt x="29" y="507"/>
                    </a:lnTo>
                    <a:lnTo>
                      <a:pt x="14" y="440"/>
                    </a:lnTo>
                    <a:lnTo>
                      <a:pt x="7" y="366"/>
                    </a:lnTo>
                    <a:lnTo>
                      <a:pt x="0" y="283"/>
                    </a:lnTo>
                    <a:lnTo>
                      <a:pt x="7" y="201"/>
                    </a:lnTo>
                    <a:lnTo>
                      <a:pt x="14" y="104"/>
                    </a:lnTo>
                    <a:lnTo>
                      <a:pt x="29"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61"/>
              <p:cNvSpPr>
                <a:spLocks/>
              </p:cNvSpPr>
              <p:nvPr/>
            </p:nvSpPr>
            <p:spPr bwMode="auto">
              <a:xfrm>
                <a:off x="700" y="3362"/>
                <a:ext cx="38" cy="37"/>
              </a:xfrm>
              <a:custGeom>
                <a:avLst/>
                <a:gdLst>
                  <a:gd name="T0" fmla="*/ 269 w 879"/>
                  <a:gd name="T1" fmla="*/ 44 h 850"/>
                  <a:gd name="T2" fmla="*/ 336 w 879"/>
                  <a:gd name="T3" fmla="*/ 30 h 850"/>
                  <a:gd name="T4" fmla="*/ 403 w 879"/>
                  <a:gd name="T5" fmla="*/ 15 h 850"/>
                  <a:gd name="T6" fmla="*/ 463 w 879"/>
                  <a:gd name="T7" fmla="*/ 0 h 850"/>
                  <a:gd name="T8" fmla="*/ 522 w 879"/>
                  <a:gd name="T9" fmla="*/ 0 h 850"/>
                  <a:gd name="T10" fmla="*/ 574 w 879"/>
                  <a:gd name="T11" fmla="*/ 8 h 850"/>
                  <a:gd name="T12" fmla="*/ 626 w 879"/>
                  <a:gd name="T13" fmla="*/ 15 h 850"/>
                  <a:gd name="T14" fmla="*/ 671 w 879"/>
                  <a:gd name="T15" fmla="*/ 30 h 850"/>
                  <a:gd name="T16" fmla="*/ 716 w 879"/>
                  <a:gd name="T17" fmla="*/ 53 h 850"/>
                  <a:gd name="T18" fmla="*/ 753 w 879"/>
                  <a:gd name="T19" fmla="*/ 75 h 850"/>
                  <a:gd name="T20" fmla="*/ 790 w 879"/>
                  <a:gd name="T21" fmla="*/ 112 h 850"/>
                  <a:gd name="T22" fmla="*/ 820 w 879"/>
                  <a:gd name="T23" fmla="*/ 149 h 850"/>
                  <a:gd name="T24" fmla="*/ 843 w 879"/>
                  <a:gd name="T25" fmla="*/ 186 h 850"/>
                  <a:gd name="T26" fmla="*/ 858 w 879"/>
                  <a:gd name="T27" fmla="*/ 238 h 850"/>
                  <a:gd name="T28" fmla="*/ 872 w 879"/>
                  <a:gd name="T29" fmla="*/ 290 h 850"/>
                  <a:gd name="T30" fmla="*/ 879 w 879"/>
                  <a:gd name="T31" fmla="*/ 351 h 850"/>
                  <a:gd name="T32" fmla="*/ 879 w 879"/>
                  <a:gd name="T33" fmla="*/ 417 h 850"/>
                  <a:gd name="T34" fmla="*/ 872 w 879"/>
                  <a:gd name="T35" fmla="*/ 470 h 850"/>
                  <a:gd name="T36" fmla="*/ 858 w 879"/>
                  <a:gd name="T37" fmla="*/ 522 h 850"/>
                  <a:gd name="T38" fmla="*/ 835 w 879"/>
                  <a:gd name="T39" fmla="*/ 566 h 850"/>
                  <a:gd name="T40" fmla="*/ 806 w 879"/>
                  <a:gd name="T41" fmla="*/ 619 h 850"/>
                  <a:gd name="T42" fmla="*/ 768 w 879"/>
                  <a:gd name="T43" fmla="*/ 663 h 850"/>
                  <a:gd name="T44" fmla="*/ 723 w 879"/>
                  <a:gd name="T45" fmla="*/ 708 h 850"/>
                  <a:gd name="T46" fmla="*/ 671 w 879"/>
                  <a:gd name="T47" fmla="*/ 746 h 850"/>
                  <a:gd name="T48" fmla="*/ 619 w 879"/>
                  <a:gd name="T49" fmla="*/ 775 h 850"/>
                  <a:gd name="T50" fmla="*/ 560 w 879"/>
                  <a:gd name="T51" fmla="*/ 805 h 850"/>
                  <a:gd name="T52" fmla="*/ 500 w 879"/>
                  <a:gd name="T53" fmla="*/ 827 h 850"/>
                  <a:gd name="T54" fmla="*/ 440 w 879"/>
                  <a:gd name="T55" fmla="*/ 843 h 850"/>
                  <a:gd name="T56" fmla="*/ 381 w 879"/>
                  <a:gd name="T57" fmla="*/ 850 h 850"/>
                  <a:gd name="T58" fmla="*/ 314 w 879"/>
                  <a:gd name="T59" fmla="*/ 850 h 850"/>
                  <a:gd name="T60" fmla="*/ 253 w 879"/>
                  <a:gd name="T61" fmla="*/ 843 h 850"/>
                  <a:gd name="T62" fmla="*/ 194 w 879"/>
                  <a:gd name="T63" fmla="*/ 827 h 850"/>
                  <a:gd name="T64" fmla="*/ 142 w 879"/>
                  <a:gd name="T65" fmla="*/ 798 h 850"/>
                  <a:gd name="T66" fmla="*/ 97 w 879"/>
                  <a:gd name="T67" fmla="*/ 760 h 850"/>
                  <a:gd name="T68" fmla="*/ 61 w 879"/>
                  <a:gd name="T69" fmla="*/ 723 h 850"/>
                  <a:gd name="T70" fmla="*/ 31 w 879"/>
                  <a:gd name="T71" fmla="*/ 678 h 850"/>
                  <a:gd name="T72" fmla="*/ 16 w 879"/>
                  <a:gd name="T73" fmla="*/ 626 h 850"/>
                  <a:gd name="T74" fmla="*/ 0 w 879"/>
                  <a:gd name="T75" fmla="*/ 574 h 850"/>
                  <a:gd name="T76" fmla="*/ 0 w 879"/>
                  <a:gd name="T77" fmla="*/ 514 h 850"/>
                  <a:gd name="T78" fmla="*/ 0 w 879"/>
                  <a:gd name="T79" fmla="*/ 455 h 850"/>
                  <a:gd name="T80" fmla="*/ 8 w 879"/>
                  <a:gd name="T81" fmla="*/ 394 h 850"/>
                  <a:gd name="T82" fmla="*/ 23 w 879"/>
                  <a:gd name="T83" fmla="*/ 342 h 850"/>
                  <a:gd name="T84" fmla="*/ 45 w 879"/>
                  <a:gd name="T85" fmla="*/ 283 h 850"/>
                  <a:gd name="T86" fmla="*/ 68 w 879"/>
                  <a:gd name="T87" fmla="*/ 231 h 850"/>
                  <a:gd name="T88" fmla="*/ 97 w 879"/>
                  <a:gd name="T89" fmla="*/ 179 h 850"/>
                  <a:gd name="T90" fmla="*/ 135 w 879"/>
                  <a:gd name="T91" fmla="*/ 141 h 850"/>
                  <a:gd name="T92" fmla="*/ 179 w 879"/>
                  <a:gd name="T93" fmla="*/ 96 h 850"/>
                  <a:gd name="T94" fmla="*/ 224 w 879"/>
                  <a:gd name="T95" fmla="*/ 67 h 850"/>
                  <a:gd name="T96" fmla="*/ 269 w 879"/>
                  <a:gd name="T97" fmla="*/ 44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9" h="850">
                    <a:moveTo>
                      <a:pt x="269" y="44"/>
                    </a:moveTo>
                    <a:lnTo>
                      <a:pt x="336" y="30"/>
                    </a:lnTo>
                    <a:lnTo>
                      <a:pt x="403" y="15"/>
                    </a:lnTo>
                    <a:lnTo>
                      <a:pt x="463" y="0"/>
                    </a:lnTo>
                    <a:lnTo>
                      <a:pt x="522" y="0"/>
                    </a:lnTo>
                    <a:lnTo>
                      <a:pt x="574" y="8"/>
                    </a:lnTo>
                    <a:lnTo>
                      <a:pt x="626" y="15"/>
                    </a:lnTo>
                    <a:lnTo>
                      <a:pt x="671" y="30"/>
                    </a:lnTo>
                    <a:lnTo>
                      <a:pt x="716" y="53"/>
                    </a:lnTo>
                    <a:lnTo>
                      <a:pt x="753" y="75"/>
                    </a:lnTo>
                    <a:lnTo>
                      <a:pt x="790" y="112"/>
                    </a:lnTo>
                    <a:lnTo>
                      <a:pt x="820" y="149"/>
                    </a:lnTo>
                    <a:lnTo>
                      <a:pt x="843" y="186"/>
                    </a:lnTo>
                    <a:lnTo>
                      <a:pt x="858" y="238"/>
                    </a:lnTo>
                    <a:lnTo>
                      <a:pt x="872" y="290"/>
                    </a:lnTo>
                    <a:lnTo>
                      <a:pt x="879" y="351"/>
                    </a:lnTo>
                    <a:lnTo>
                      <a:pt x="879" y="417"/>
                    </a:lnTo>
                    <a:lnTo>
                      <a:pt x="872" y="470"/>
                    </a:lnTo>
                    <a:lnTo>
                      <a:pt x="858" y="522"/>
                    </a:lnTo>
                    <a:lnTo>
                      <a:pt x="835" y="566"/>
                    </a:lnTo>
                    <a:lnTo>
                      <a:pt x="806" y="619"/>
                    </a:lnTo>
                    <a:lnTo>
                      <a:pt x="768" y="663"/>
                    </a:lnTo>
                    <a:lnTo>
                      <a:pt x="723" y="708"/>
                    </a:lnTo>
                    <a:lnTo>
                      <a:pt x="671" y="746"/>
                    </a:lnTo>
                    <a:lnTo>
                      <a:pt x="619" y="775"/>
                    </a:lnTo>
                    <a:lnTo>
                      <a:pt x="560" y="805"/>
                    </a:lnTo>
                    <a:lnTo>
                      <a:pt x="500" y="827"/>
                    </a:lnTo>
                    <a:lnTo>
                      <a:pt x="440" y="843"/>
                    </a:lnTo>
                    <a:lnTo>
                      <a:pt x="381" y="850"/>
                    </a:lnTo>
                    <a:lnTo>
                      <a:pt x="314" y="850"/>
                    </a:lnTo>
                    <a:lnTo>
                      <a:pt x="253" y="843"/>
                    </a:lnTo>
                    <a:lnTo>
                      <a:pt x="194" y="827"/>
                    </a:lnTo>
                    <a:lnTo>
                      <a:pt x="142" y="798"/>
                    </a:lnTo>
                    <a:lnTo>
                      <a:pt x="97" y="760"/>
                    </a:lnTo>
                    <a:lnTo>
                      <a:pt x="61" y="723"/>
                    </a:lnTo>
                    <a:lnTo>
                      <a:pt x="31" y="678"/>
                    </a:lnTo>
                    <a:lnTo>
                      <a:pt x="16" y="626"/>
                    </a:lnTo>
                    <a:lnTo>
                      <a:pt x="0" y="574"/>
                    </a:lnTo>
                    <a:lnTo>
                      <a:pt x="0" y="514"/>
                    </a:lnTo>
                    <a:lnTo>
                      <a:pt x="0" y="455"/>
                    </a:lnTo>
                    <a:lnTo>
                      <a:pt x="8" y="394"/>
                    </a:lnTo>
                    <a:lnTo>
                      <a:pt x="23" y="342"/>
                    </a:lnTo>
                    <a:lnTo>
                      <a:pt x="45" y="283"/>
                    </a:lnTo>
                    <a:lnTo>
                      <a:pt x="68" y="231"/>
                    </a:lnTo>
                    <a:lnTo>
                      <a:pt x="97" y="179"/>
                    </a:lnTo>
                    <a:lnTo>
                      <a:pt x="135" y="141"/>
                    </a:lnTo>
                    <a:lnTo>
                      <a:pt x="179" y="96"/>
                    </a:lnTo>
                    <a:lnTo>
                      <a:pt x="224" y="67"/>
                    </a:lnTo>
                    <a:lnTo>
                      <a:pt x="269" y="44"/>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62"/>
              <p:cNvSpPr>
                <a:spLocks/>
              </p:cNvSpPr>
              <p:nvPr/>
            </p:nvSpPr>
            <p:spPr bwMode="auto">
              <a:xfrm>
                <a:off x="645" y="3347"/>
                <a:ext cx="93" cy="82"/>
              </a:xfrm>
              <a:custGeom>
                <a:avLst/>
                <a:gdLst>
                  <a:gd name="T0" fmla="*/ 2109 w 2138"/>
                  <a:gd name="T1" fmla="*/ 701 h 1879"/>
                  <a:gd name="T2" fmla="*/ 2012 w 2138"/>
                  <a:gd name="T3" fmla="*/ 567 h 1879"/>
                  <a:gd name="T4" fmla="*/ 1856 w 2138"/>
                  <a:gd name="T5" fmla="*/ 387 h 1879"/>
                  <a:gd name="T6" fmla="*/ 1640 w 2138"/>
                  <a:gd name="T7" fmla="*/ 201 h 1879"/>
                  <a:gd name="T8" fmla="*/ 1512 w 2138"/>
                  <a:gd name="T9" fmla="*/ 127 h 1879"/>
                  <a:gd name="T10" fmla="*/ 1372 w 2138"/>
                  <a:gd name="T11" fmla="*/ 60 h 1879"/>
                  <a:gd name="T12" fmla="*/ 1215 w 2138"/>
                  <a:gd name="T13" fmla="*/ 23 h 1879"/>
                  <a:gd name="T14" fmla="*/ 1051 w 2138"/>
                  <a:gd name="T15" fmla="*/ 0 h 1879"/>
                  <a:gd name="T16" fmla="*/ 872 w 2138"/>
                  <a:gd name="T17" fmla="*/ 15 h 1879"/>
                  <a:gd name="T18" fmla="*/ 686 w 2138"/>
                  <a:gd name="T19" fmla="*/ 60 h 1879"/>
                  <a:gd name="T20" fmla="*/ 484 w 2138"/>
                  <a:gd name="T21" fmla="*/ 149 h 1879"/>
                  <a:gd name="T22" fmla="*/ 276 w 2138"/>
                  <a:gd name="T23" fmla="*/ 283 h 1879"/>
                  <a:gd name="T24" fmla="*/ 186 w 2138"/>
                  <a:gd name="T25" fmla="*/ 373 h 1879"/>
                  <a:gd name="T26" fmla="*/ 112 w 2138"/>
                  <a:gd name="T27" fmla="*/ 477 h 1879"/>
                  <a:gd name="T28" fmla="*/ 60 w 2138"/>
                  <a:gd name="T29" fmla="*/ 604 h 1879"/>
                  <a:gd name="T30" fmla="*/ 23 w 2138"/>
                  <a:gd name="T31" fmla="*/ 737 h 1879"/>
                  <a:gd name="T32" fmla="*/ 8 w 2138"/>
                  <a:gd name="T33" fmla="*/ 888 h 1879"/>
                  <a:gd name="T34" fmla="*/ 8 w 2138"/>
                  <a:gd name="T35" fmla="*/ 1037 h 1879"/>
                  <a:gd name="T36" fmla="*/ 30 w 2138"/>
                  <a:gd name="T37" fmla="*/ 1186 h 1879"/>
                  <a:gd name="T38" fmla="*/ 75 w 2138"/>
                  <a:gd name="T39" fmla="*/ 1327 h 1879"/>
                  <a:gd name="T40" fmla="*/ 134 w 2138"/>
                  <a:gd name="T41" fmla="*/ 1468 h 1879"/>
                  <a:gd name="T42" fmla="*/ 217 w 2138"/>
                  <a:gd name="T43" fmla="*/ 1595 h 1879"/>
                  <a:gd name="T44" fmla="*/ 321 w 2138"/>
                  <a:gd name="T45" fmla="*/ 1699 h 1879"/>
                  <a:gd name="T46" fmla="*/ 455 w 2138"/>
                  <a:gd name="T47" fmla="*/ 1789 h 1879"/>
                  <a:gd name="T48" fmla="*/ 604 w 2138"/>
                  <a:gd name="T49" fmla="*/ 1848 h 1879"/>
                  <a:gd name="T50" fmla="*/ 775 w 2138"/>
                  <a:gd name="T51" fmla="*/ 1879 h 1879"/>
                  <a:gd name="T52" fmla="*/ 969 w 2138"/>
                  <a:gd name="T53" fmla="*/ 1871 h 1879"/>
                  <a:gd name="T54" fmla="*/ 1185 w 2138"/>
                  <a:gd name="T55" fmla="*/ 1834 h 1879"/>
                  <a:gd name="T56" fmla="*/ 1170 w 2138"/>
                  <a:gd name="T57" fmla="*/ 1409 h 1879"/>
                  <a:gd name="T58" fmla="*/ 977 w 2138"/>
                  <a:gd name="T59" fmla="*/ 1439 h 1879"/>
                  <a:gd name="T60" fmla="*/ 812 w 2138"/>
                  <a:gd name="T61" fmla="*/ 1432 h 1879"/>
                  <a:gd name="T62" fmla="*/ 708 w 2138"/>
                  <a:gd name="T63" fmla="*/ 1394 h 1879"/>
                  <a:gd name="T64" fmla="*/ 633 w 2138"/>
                  <a:gd name="T65" fmla="*/ 1335 h 1879"/>
                  <a:gd name="T66" fmla="*/ 597 w 2138"/>
                  <a:gd name="T67" fmla="*/ 1222 h 1879"/>
                  <a:gd name="T68" fmla="*/ 611 w 2138"/>
                  <a:gd name="T69" fmla="*/ 1073 h 1879"/>
                  <a:gd name="T70" fmla="*/ 671 w 2138"/>
                  <a:gd name="T71" fmla="*/ 940 h 1879"/>
                  <a:gd name="T72" fmla="*/ 760 w 2138"/>
                  <a:gd name="T73" fmla="*/ 834 h 1879"/>
                  <a:gd name="T74" fmla="*/ 880 w 2138"/>
                  <a:gd name="T75" fmla="*/ 760 h 1879"/>
                  <a:gd name="T76" fmla="*/ 1021 w 2138"/>
                  <a:gd name="T77" fmla="*/ 737 h 1879"/>
                  <a:gd name="T78" fmla="*/ 1178 w 2138"/>
                  <a:gd name="T79" fmla="*/ 775 h 1879"/>
                  <a:gd name="T80" fmla="*/ 1334 w 2138"/>
                  <a:gd name="T81" fmla="*/ 879 h 1879"/>
                  <a:gd name="T82" fmla="*/ 1498 w 2138"/>
                  <a:gd name="T83" fmla="*/ 1058 h 1879"/>
                  <a:gd name="T84" fmla="*/ 1602 w 2138"/>
                  <a:gd name="T85" fmla="*/ 1186 h 1879"/>
                  <a:gd name="T86" fmla="*/ 1759 w 2138"/>
                  <a:gd name="T87" fmla="*/ 1177 h 1879"/>
                  <a:gd name="T88" fmla="*/ 1863 w 2138"/>
                  <a:gd name="T89" fmla="*/ 1155 h 1879"/>
                  <a:gd name="T90" fmla="*/ 1968 w 2138"/>
                  <a:gd name="T91" fmla="*/ 1111 h 1879"/>
                  <a:gd name="T92" fmla="*/ 2057 w 2138"/>
                  <a:gd name="T93" fmla="*/ 1037 h 1879"/>
                  <a:gd name="T94" fmla="*/ 2117 w 2138"/>
                  <a:gd name="T95" fmla="*/ 917 h 1879"/>
                  <a:gd name="T96" fmla="*/ 2138 w 2138"/>
                  <a:gd name="T97" fmla="*/ 760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8" h="1879">
                    <a:moveTo>
                      <a:pt x="2138" y="760"/>
                    </a:moveTo>
                    <a:lnTo>
                      <a:pt x="2109" y="701"/>
                    </a:lnTo>
                    <a:lnTo>
                      <a:pt x="2065" y="641"/>
                    </a:lnTo>
                    <a:lnTo>
                      <a:pt x="2012" y="567"/>
                    </a:lnTo>
                    <a:lnTo>
                      <a:pt x="1937" y="477"/>
                    </a:lnTo>
                    <a:lnTo>
                      <a:pt x="1856" y="387"/>
                    </a:lnTo>
                    <a:lnTo>
                      <a:pt x="1751" y="290"/>
                    </a:lnTo>
                    <a:lnTo>
                      <a:pt x="1640" y="201"/>
                    </a:lnTo>
                    <a:lnTo>
                      <a:pt x="1573" y="164"/>
                    </a:lnTo>
                    <a:lnTo>
                      <a:pt x="1512" y="127"/>
                    </a:lnTo>
                    <a:lnTo>
                      <a:pt x="1438" y="89"/>
                    </a:lnTo>
                    <a:lnTo>
                      <a:pt x="1372" y="60"/>
                    </a:lnTo>
                    <a:lnTo>
                      <a:pt x="1297" y="37"/>
                    </a:lnTo>
                    <a:lnTo>
                      <a:pt x="1215" y="23"/>
                    </a:lnTo>
                    <a:lnTo>
                      <a:pt x="1133" y="8"/>
                    </a:lnTo>
                    <a:lnTo>
                      <a:pt x="1051" y="0"/>
                    </a:lnTo>
                    <a:lnTo>
                      <a:pt x="961" y="8"/>
                    </a:lnTo>
                    <a:lnTo>
                      <a:pt x="872" y="15"/>
                    </a:lnTo>
                    <a:lnTo>
                      <a:pt x="783" y="37"/>
                    </a:lnTo>
                    <a:lnTo>
                      <a:pt x="686" y="60"/>
                    </a:lnTo>
                    <a:lnTo>
                      <a:pt x="590" y="105"/>
                    </a:lnTo>
                    <a:lnTo>
                      <a:pt x="484" y="149"/>
                    </a:lnTo>
                    <a:lnTo>
                      <a:pt x="380" y="216"/>
                    </a:lnTo>
                    <a:lnTo>
                      <a:pt x="276" y="283"/>
                    </a:lnTo>
                    <a:lnTo>
                      <a:pt x="224" y="328"/>
                    </a:lnTo>
                    <a:lnTo>
                      <a:pt x="186" y="373"/>
                    </a:lnTo>
                    <a:lnTo>
                      <a:pt x="142" y="425"/>
                    </a:lnTo>
                    <a:lnTo>
                      <a:pt x="112" y="477"/>
                    </a:lnTo>
                    <a:lnTo>
                      <a:pt x="82" y="536"/>
                    </a:lnTo>
                    <a:lnTo>
                      <a:pt x="60" y="604"/>
                    </a:lnTo>
                    <a:lnTo>
                      <a:pt x="37" y="671"/>
                    </a:lnTo>
                    <a:lnTo>
                      <a:pt x="23" y="737"/>
                    </a:lnTo>
                    <a:lnTo>
                      <a:pt x="8" y="813"/>
                    </a:lnTo>
                    <a:lnTo>
                      <a:pt x="8" y="888"/>
                    </a:lnTo>
                    <a:lnTo>
                      <a:pt x="0" y="962"/>
                    </a:lnTo>
                    <a:lnTo>
                      <a:pt x="8" y="1037"/>
                    </a:lnTo>
                    <a:lnTo>
                      <a:pt x="16" y="1111"/>
                    </a:lnTo>
                    <a:lnTo>
                      <a:pt x="30" y="1186"/>
                    </a:lnTo>
                    <a:lnTo>
                      <a:pt x="45" y="1260"/>
                    </a:lnTo>
                    <a:lnTo>
                      <a:pt x="75" y="1327"/>
                    </a:lnTo>
                    <a:lnTo>
                      <a:pt x="97" y="1401"/>
                    </a:lnTo>
                    <a:lnTo>
                      <a:pt x="134" y="1468"/>
                    </a:lnTo>
                    <a:lnTo>
                      <a:pt x="172" y="1529"/>
                    </a:lnTo>
                    <a:lnTo>
                      <a:pt x="217" y="1595"/>
                    </a:lnTo>
                    <a:lnTo>
                      <a:pt x="269" y="1647"/>
                    </a:lnTo>
                    <a:lnTo>
                      <a:pt x="321" y="1699"/>
                    </a:lnTo>
                    <a:lnTo>
                      <a:pt x="387" y="1744"/>
                    </a:lnTo>
                    <a:lnTo>
                      <a:pt x="455" y="1789"/>
                    </a:lnTo>
                    <a:lnTo>
                      <a:pt x="522" y="1819"/>
                    </a:lnTo>
                    <a:lnTo>
                      <a:pt x="604" y="1848"/>
                    </a:lnTo>
                    <a:lnTo>
                      <a:pt x="686" y="1863"/>
                    </a:lnTo>
                    <a:lnTo>
                      <a:pt x="775" y="1879"/>
                    </a:lnTo>
                    <a:lnTo>
                      <a:pt x="865" y="1879"/>
                    </a:lnTo>
                    <a:lnTo>
                      <a:pt x="969" y="1871"/>
                    </a:lnTo>
                    <a:lnTo>
                      <a:pt x="1073" y="1856"/>
                    </a:lnTo>
                    <a:lnTo>
                      <a:pt x="1185" y="1834"/>
                    </a:lnTo>
                    <a:lnTo>
                      <a:pt x="1178" y="1670"/>
                    </a:lnTo>
                    <a:lnTo>
                      <a:pt x="1170" y="1409"/>
                    </a:lnTo>
                    <a:lnTo>
                      <a:pt x="1073" y="1432"/>
                    </a:lnTo>
                    <a:lnTo>
                      <a:pt x="977" y="1439"/>
                    </a:lnTo>
                    <a:lnTo>
                      <a:pt x="865" y="1439"/>
                    </a:lnTo>
                    <a:lnTo>
                      <a:pt x="812" y="1432"/>
                    </a:lnTo>
                    <a:lnTo>
                      <a:pt x="753" y="1416"/>
                    </a:lnTo>
                    <a:lnTo>
                      <a:pt x="708" y="1394"/>
                    </a:lnTo>
                    <a:lnTo>
                      <a:pt x="663" y="1371"/>
                    </a:lnTo>
                    <a:lnTo>
                      <a:pt x="633" y="1335"/>
                    </a:lnTo>
                    <a:lnTo>
                      <a:pt x="611" y="1283"/>
                    </a:lnTo>
                    <a:lnTo>
                      <a:pt x="597" y="1222"/>
                    </a:lnTo>
                    <a:lnTo>
                      <a:pt x="597" y="1148"/>
                    </a:lnTo>
                    <a:lnTo>
                      <a:pt x="611" y="1073"/>
                    </a:lnTo>
                    <a:lnTo>
                      <a:pt x="633" y="1006"/>
                    </a:lnTo>
                    <a:lnTo>
                      <a:pt x="671" y="940"/>
                    </a:lnTo>
                    <a:lnTo>
                      <a:pt x="708" y="888"/>
                    </a:lnTo>
                    <a:lnTo>
                      <a:pt x="760" y="834"/>
                    </a:lnTo>
                    <a:lnTo>
                      <a:pt x="820" y="791"/>
                    </a:lnTo>
                    <a:lnTo>
                      <a:pt x="880" y="760"/>
                    </a:lnTo>
                    <a:lnTo>
                      <a:pt x="947" y="746"/>
                    </a:lnTo>
                    <a:lnTo>
                      <a:pt x="1021" y="737"/>
                    </a:lnTo>
                    <a:lnTo>
                      <a:pt x="1096" y="746"/>
                    </a:lnTo>
                    <a:lnTo>
                      <a:pt x="1178" y="775"/>
                    </a:lnTo>
                    <a:lnTo>
                      <a:pt x="1252" y="820"/>
                    </a:lnTo>
                    <a:lnTo>
                      <a:pt x="1334" y="879"/>
                    </a:lnTo>
                    <a:lnTo>
                      <a:pt x="1417" y="962"/>
                    </a:lnTo>
                    <a:lnTo>
                      <a:pt x="1498" y="1058"/>
                    </a:lnTo>
                    <a:lnTo>
                      <a:pt x="1573" y="1186"/>
                    </a:lnTo>
                    <a:lnTo>
                      <a:pt x="1602" y="1186"/>
                    </a:lnTo>
                    <a:lnTo>
                      <a:pt x="1670" y="1186"/>
                    </a:lnTo>
                    <a:lnTo>
                      <a:pt x="1759" y="1177"/>
                    </a:lnTo>
                    <a:lnTo>
                      <a:pt x="1811" y="1170"/>
                    </a:lnTo>
                    <a:lnTo>
                      <a:pt x="1863" y="1155"/>
                    </a:lnTo>
                    <a:lnTo>
                      <a:pt x="1916" y="1141"/>
                    </a:lnTo>
                    <a:lnTo>
                      <a:pt x="1968" y="1111"/>
                    </a:lnTo>
                    <a:lnTo>
                      <a:pt x="2012" y="1081"/>
                    </a:lnTo>
                    <a:lnTo>
                      <a:pt x="2057" y="1037"/>
                    </a:lnTo>
                    <a:lnTo>
                      <a:pt x="2094" y="984"/>
                    </a:lnTo>
                    <a:lnTo>
                      <a:pt x="2117" y="917"/>
                    </a:lnTo>
                    <a:lnTo>
                      <a:pt x="2138" y="843"/>
                    </a:lnTo>
                    <a:lnTo>
                      <a:pt x="2138" y="760"/>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63"/>
              <p:cNvSpPr>
                <a:spLocks/>
              </p:cNvSpPr>
              <p:nvPr/>
            </p:nvSpPr>
            <p:spPr bwMode="auto">
              <a:xfrm>
                <a:off x="652" y="3351"/>
                <a:ext cx="75" cy="26"/>
              </a:xfrm>
              <a:custGeom>
                <a:avLst/>
                <a:gdLst>
                  <a:gd name="T0" fmla="*/ 722 w 1713"/>
                  <a:gd name="T1" fmla="*/ 8 h 597"/>
                  <a:gd name="T2" fmla="*/ 796 w 1713"/>
                  <a:gd name="T3" fmla="*/ 0 h 597"/>
                  <a:gd name="T4" fmla="*/ 871 w 1713"/>
                  <a:gd name="T5" fmla="*/ 0 h 597"/>
                  <a:gd name="T6" fmla="*/ 945 w 1713"/>
                  <a:gd name="T7" fmla="*/ 0 h 597"/>
                  <a:gd name="T8" fmla="*/ 1013 w 1713"/>
                  <a:gd name="T9" fmla="*/ 15 h 597"/>
                  <a:gd name="T10" fmla="*/ 1087 w 1713"/>
                  <a:gd name="T11" fmla="*/ 30 h 597"/>
                  <a:gd name="T12" fmla="*/ 1155 w 1713"/>
                  <a:gd name="T13" fmla="*/ 44 h 597"/>
                  <a:gd name="T14" fmla="*/ 1288 w 1713"/>
                  <a:gd name="T15" fmla="*/ 96 h 597"/>
                  <a:gd name="T16" fmla="*/ 1408 w 1713"/>
                  <a:gd name="T17" fmla="*/ 164 h 597"/>
                  <a:gd name="T18" fmla="*/ 1519 w 1713"/>
                  <a:gd name="T19" fmla="*/ 238 h 597"/>
                  <a:gd name="T20" fmla="*/ 1609 w 1713"/>
                  <a:gd name="T21" fmla="*/ 328 h 597"/>
                  <a:gd name="T22" fmla="*/ 1691 w 1713"/>
                  <a:gd name="T23" fmla="*/ 417 h 597"/>
                  <a:gd name="T24" fmla="*/ 1713 w 1713"/>
                  <a:gd name="T25" fmla="*/ 448 h 597"/>
                  <a:gd name="T26" fmla="*/ 1706 w 1713"/>
                  <a:gd name="T27" fmla="*/ 448 h 597"/>
                  <a:gd name="T28" fmla="*/ 1594 w 1713"/>
                  <a:gd name="T29" fmla="*/ 358 h 597"/>
                  <a:gd name="T30" fmla="*/ 1505 w 1713"/>
                  <a:gd name="T31" fmla="*/ 299 h 597"/>
                  <a:gd name="T32" fmla="*/ 1401 w 1713"/>
                  <a:gd name="T33" fmla="*/ 231 h 597"/>
                  <a:gd name="T34" fmla="*/ 1281 w 1713"/>
                  <a:gd name="T35" fmla="*/ 179 h 597"/>
                  <a:gd name="T36" fmla="*/ 1214 w 1713"/>
                  <a:gd name="T37" fmla="*/ 149 h 597"/>
                  <a:gd name="T38" fmla="*/ 1146 w 1713"/>
                  <a:gd name="T39" fmla="*/ 134 h 597"/>
                  <a:gd name="T40" fmla="*/ 1050 w 1713"/>
                  <a:gd name="T41" fmla="*/ 112 h 597"/>
                  <a:gd name="T42" fmla="*/ 945 w 1713"/>
                  <a:gd name="T43" fmla="*/ 104 h 597"/>
                  <a:gd name="T44" fmla="*/ 848 w 1713"/>
                  <a:gd name="T45" fmla="*/ 104 h 597"/>
                  <a:gd name="T46" fmla="*/ 752 w 1713"/>
                  <a:gd name="T47" fmla="*/ 112 h 597"/>
                  <a:gd name="T48" fmla="*/ 655 w 1713"/>
                  <a:gd name="T49" fmla="*/ 134 h 597"/>
                  <a:gd name="T50" fmla="*/ 558 w 1713"/>
                  <a:gd name="T51" fmla="*/ 172 h 597"/>
                  <a:gd name="T52" fmla="*/ 468 w 1713"/>
                  <a:gd name="T53" fmla="*/ 216 h 597"/>
                  <a:gd name="T54" fmla="*/ 387 w 1713"/>
                  <a:gd name="T55" fmla="*/ 283 h 597"/>
                  <a:gd name="T56" fmla="*/ 319 w 1713"/>
                  <a:gd name="T57" fmla="*/ 342 h 597"/>
                  <a:gd name="T58" fmla="*/ 260 w 1713"/>
                  <a:gd name="T59" fmla="*/ 403 h 597"/>
                  <a:gd name="T60" fmla="*/ 193 w 1713"/>
                  <a:gd name="T61" fmla="*/ 491 h 597"/>
                  <a:gd name="T62" fmla="*/ 163 w 1713"/>
                  <a:gd name="T63" fmla="*/ 529 h 597"/>
                  <a:gd name="T64" fmla="*/ 127 w 1713"/>
                  <a:gd name="T65" fmla="*/ 552 h 597"/>
                  <a:gd name="T66" fmla="*/ 89 w 1713"/>
                  <a:gd name="T67" fmla="*/ 574 h 597"/>
                  <a:gd name="T68" fmla="*/ 44 w 1713"/>
                  <a:gd name="T69" fmla="*/ 597 h 597"/>
                  <a:gd name="T70" fmla="*/ 14 w 1713"/>
                  <a:gd name="T71" fmla="*/ 588 h 597"/>
                  <a:gd name="T72" fmla="*/ 7 w 1713"/>
                  <a:gd name="T73" fmla="*/ 581 h 597"/>
                  <a:gd name="T74" fmla="*/ 0 w 1713"/>
                  <a:gd name="T75" fmla="*/ 559 h 597"/>
                  <a:gd name="T76" fmla="*/ 0 w 1713"/>
                  <a:gd name="T77" fmla="*/ 522 h 597"/>
                  <a:gd name="T78" fmla="*/ 14 w 1713"/>
                  <a:gd name="T79" fmla="*/ 484 h 597"/>
                  <a:gd name="T80" fmla="*/ 29 w 1713"/>
                  <a:gd name="T81" fmla="*/ 439 h 597"/>
                  <a:gd name="T82" fmla="*/ 59 w 1713"/>
                  <a:gd name="T83" fmla="*/ 387 h 597"/>
                  <a:gd name="T84" fmla="*/ 96 w 1713"/>
                  <a:gd name="T85" fmla="*/ 335 h 597"/>
                  <a:gd name="T86" fmla="*/ 148 w 1713"/>
                  <a:gd name="T87" fmla="*/ 283 h 597"/>
                  <a:gd name="T88" fmla="*/ 201 w 1713"/>
                  <a:gd name="T89" fmla="*/ 231 h 597"/>
                  <a:gd name="T90" fmla="*/ 267 w 1713"/>
                  <a:gd name="T91" fmla="*/ 179 h 597"/>
                  <a:gd name="T92" fmla="*/ 335 w 1713"/>
                  <a:gd name="T93" fmla="*/ 134 h 597"/>
                  <a:gd name="T94" fmla="*/ 416 w 1713"/>
                  <a:gd name="T95" fmla="*/ 89 h 597"/>
                  <a:gd name="T96" fmla="*/ 513 w 1713"/>
                  <a:gd name="T97" fmla="*/ 52 h 597"/>
                  <a:gd name="T98" fmla="*/ 610 w 1713"/>
                  <a:gd name="T99" fmla="*/ 22 h 597"/>
                  <a:gd name="T100" fmla="*/ 722 w 1713"/>
                  <a:gd name="T101" fmla="*/ 8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13" h="597">
                    <a:moveTo>
                      <a:pt x="722" y="8"/>
                    </a:moveTo>
                    <a:lnTo>
                      <a:pt x="796" y="0"/>
                    </a:lnTo>
                    <a:lnTo>
                      <a:pt x="871" y="0"/>
                    </a:lnTo>
                    <a:lnTo>
                      <a:pt x="945" y="0"/>
                    </a:lnTo>
                    <a:lnTo>
                      <a:pt x="1013" y="15"/>
                    </a:lnTo>
                    <a:lnTo>
                      <a:pt x="1087" y="30"/>
                    </a:lnTo>
                    <a:lnTo>
                      <a:pt x="1155" y="44"/>
                    </a:lnTo>
                    <a:lnTo>
                      <a:pt x="1288" y="96"/>
                    </a:lnTo>
                    <a:lnTo>
                      <a:pt x="1408" y="164"/>
                    </a:lnTo>
                    <a:lnTo>
                      <a:pt x="1519" y="238"/>
                    </a:lnTo>
                    <a:lnTo>
                      <a:pt x="1609" y="328"/>
                    </a:lnTo>
                    <a:lnTo>
                      <a:pt x="1691" y="417"/>
                    </a:lnTo>
                    <a:lnTo>
                      <a:pt x="1713" y="448"/>
                    </a:lnTo>
                    <a:lnTo>
                      <a:pt x="1706" y="448"/>
                    </a:lnTo>
                    <a:lnTo>
                      <a:pt x="1594" y="358"/>
                    </a:lnTo>
                    <a:lnTo>
                      <a:pt x="1505" y="299"/>
                    </a:lnTo>
                    <a:lnTo>
                      <a:pt x="1401" y="231"/>
                    </a:lnTo>
                    <a:lnTo>
                      <a:pt x="1281" y="179"/>
                    </a:lnTo>
                    <a:lnTo>
                      <a:pt x="1214" y="149"/>
                    </a:lnTo>
                    <a:lnTo>
                      <a:pt x="1146" y="134"/>
                    </a:lnTo>
                    <a:lnTo>
                      <a:pt x="1050" y="112"/>
                    </a:lnTo>
                    <a:lnTo>
                      <a:pt x="945" y="104"/>
                    </a:lnTo>
                    <a:lnTo>
                      <a:pt x="848" y="104"/>
                    </a:lnTo>
                    <a:lnTo>
                      <a:pt x="752" y="112"/>
                    </a:lnTo>
                    <a:lnTo>
                      <a:pt x="655" y="134"/>
                    </a:lnTo>
                    <a:lnTo>
                      <a:pt x="558" y="172"/>
                    </a:lnTo>
                    <a:lnTo>
                      <a:pt x="468" y="216"/>
                    </a:lnTo>
                    <a:lnTo>
                      <a:pt x="387" y="283"/>
                    </a:lnTo>
                    <a:lnTo>
                      <a:pt x="319" y="342"/>
                    </a:lnTo>
                    <a:lnTo>
                      <a:pt x="260" y="403"/>
                    </a:lnTo>
                    <a:lnTo>
                      <a:pt x="193" y="491"/>
                    </a:lnTo>
                    <a:lnTo>
                      <a:pt x="163" y="529"/>
                    </a:lnTo>
                    <a:lnTo>
                      <a:pt x="127" y="552"/>
                    </a:lnTo>
                    <a:lnTo>
                      <a:pt x="89" y="574"/>
                    </a:lnTo>
                    <a:lnTo>
                      <a:pt x="44" y="597"/>
                    </a:lnTo>
                    <a:lnTo>
                      <a:pt x="14" y="588"/>
                    </a:lnTo>
                    <a:lnTo>
                      <a:pt x="7" y="581"/>
                    </a:lnTo>
                    <a:lnTo>
                      <a:pt x="0" y="559"/>
                    </a:lnTo>
                    <a:lnTo>
                      <a:pt x="0" y="522"/>
                    </a:lnTo>
                    <a:lnTo>
                      <a:pt x="14" y="484"/>
                    </a:lnTo>
                    <a:lnTo>
                      <a:pt x="29" y="439"/>
                    </a:lnTo>
                    <a:lnTo>
                      <a:pt x="59" y="387"/>
                    </a:lnTo>
                    <a:lnTo>
                      <a:pt x="96" y="335"/>
                    </a:lnTo>
                    <a:lnTo>
                      <a:pt x="148" y="283"/>
                    </a:lnTo>
                    <a:lnTo>
                      <a:pt x="201" y="231"/>
                    </a:lnTo>
                    <a:lnTo>
                      <a:pt x="267" y="179"/>
                    </a:lnTo>
                    <a:lnTo>
                      <a:pt x="335" y="134"/>
                    </a:lnTo>
                    <a:lnTo>
                      <a:pt x="416" y="89"/>
                    </a:lnTo>
                    <a:lnTo>
                      <a:pt x="513" y="52"/>
                    </a:lnTo>
                    <a:lnTo>
                      <a:pt x="610" y="22"/>
                    </a:lnTo>
                    <a:lnTo>
                      <a:pt x="722" y="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8" name="Freeform 64"/>
              <p:cNvSpPr>
                <a:spLocks/>
              </p:cNvSpPr>
              <p:nvPr/>
            </p:nvSpPr>
            <p:spPr bwMode="auto">
              <a:xfrm>
                <a:off x="670" y="3394"/>
                <a:ext cx="27" cy="35"/>
              </a:xfrm>
              <a:custGeom>
                <a:avLst/>
                <a:gdLst>
                  <a:gd name="T0" fmla="*/ 30 w 618"/>
                  <a:gd name="T1" fmla="*/ 0 h 813"/>
                  <a:gd name="T2" fmla="*/ 30 w 618"/>
                  <a:gd name="T3" fmla="*/ 16 h 813"/>
                  <a:gd name="T4" fmla="*/ 23 w 618"/>
                  <a:gd name="T5" fmla="*/ 68 h 813"/>
                  <a:gd name="T6" fmla="*/ 30 w 618"/>
                  <a:gd name="T7" fmla="*/ 135 h 813"/>
                  <a:gd name="T8" fmla="*/ 37 w 618"/>
                  <a:gd name="T9" fmla="*/ 172 h 813"/>
                  <a:gd name="T10" fmla="*/ 59 w 618"/>
                  <a:gd name="T11" fmla="*/ 210 h 813"/>
                  <a:gd name="T12" fmla="*/ 82 w 618"/>
                  <a:gd name="T13" fmla="*/ 239 h 813"/>
                  <a:gd name="T14" fmla="*/ 119 w 618"/>
                  <a:gd name="T15" fmla="*/ 276 h 813"/>
                  <a:gd name="T16" fmla="*/ 163 w 618"/>
                  <a:gd name="T17" fmla="*/ 298 h 813"/>
                  <a:gd name="T18" fmla="*/ 224 w 618"/>
                  <a:gd name="T19" fmla="*/ 321 h 813"/>
                  <a:gd name="T20" fmla="*/ 298 w 618"/>
                  <a:gd name="T21" fmla="*/ 336 h 813"/>
                  <a:gd name="T22" fmla="*/ 387 w 618"/>
                  <a:gd name="T23" fmla="*/ 343 h 813"/>
                  <a:gd name="T24" fmla="*/ 491 w 618"/>
                  <a:gd name="T25" fmla="*/ 336 h 813"/>
                  <a:gd name="T26" fmla="*/ 618 w 618"/>
                  <a:gd name="T27" fmla="*/ 321 h 813"/>
                  <a:gd name="T28" fmla="*/ 618 w 618"/>
                  <a:gd name="T29" fmla="*/ 761 h 813"/>
                  <a:gd name="T30" fmla="*/ 581 w 618"/>
                  <a:gd name="T31" fmla="*/ 775 h 813"/>
                  <a:gd name="T32" fmla="*/ 484 w 618"/>
                  <a:gd name="T33" fmla="*/ 798 h 813"/>
                  <a:gd name="T34" fmla="*/ 425 w 618"/>
                  <a:gd name="T35" fmla="*/ 806 h 813"/>
                  <a:gd name="T36" fmla="*/ 350 w 618"/>
                  <a:gd name="T37" fmla="*/ 813 h 813"/>
                  <a:gd name="T38" fmla="*/ 276 w 618"/>
                  <a:gd name="T39" fmla="*/ 806 h 813"/>
                  <a:gd name="T40" fmla="*/ 193 w 618"/>
                  <a:gd name="T41" fmla="*/ 790 h 813"/>
                  <a:gd name="T42" fmla="*/ 179 w 618"/>
                  <a:gd name="T43" fmla="*/ 783 h 813"/>
                  <a:gd name="T44" fmla="*/ 149 w 618"/>
                  <a:gd name="T45" fmla="*/ 746 h 813"/>
                  <a:gd name="T46" fmla="*/ 111 w 618"/>
                  <a:gd name="T47" fmla="*/ 694 h 813"/>
                  <a:gd name="T48" fmla="*/ 66 w 618"/>
                  <a:gd name="T49" fmla="*/ 612 h 813"/>
                  <a:gd name="T50" fmla="*/ 44 w 618"/>
                  <a:gd name="T51" fmla="*/ 560 h 813"/>
                  <a:gd name="T52" fmla="*/ 30 w 618"/>
                  <a:gd name="T53" fmla="*/ 500 h 813"/>
                  <a:gd name="T54" fmla="*/ 14 w 618"/>
                  <a:gd name="T55" fmla="*/ 440 h 813"/>
                  <a:gd name="T56" fmla="*/ 7 w 618"/>
                  <a:gd name="T57" fmla="*/ 366 h 813"/>
                  <a:gd name="T58" fmla="*/ 0 w 618"/>
                  <a:gd name="T59" fmla="*/ 284 h 813"/>
                  <a:gd name="T60" fmla="*/ 7 w 618"/>
                  <a:gd name="T61" fmla="*/ 194 h 813"/>
                  <a:gd name="T62" fmla="*/ 14 w 618"/>
                  <a:gd name="T63" fmla="*/ 97 h 813"/>
                  <a:gd name="T64" fmla="*/ 30 w 618"/>
                  <a:gd name="T65"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8" h="813">
                    <a:moveTo>
                      <a:pt x="30" y="0"/>
                    </a:moveTo>
                    <a:lnTo>
                      <a:pt x="30" y="16"/>
                    </a:lnTo>
                    <a:lnTo>
                      <a:pt x="23" y="68"/>
                    </a:lnTo>
                    <a:lnTo>
                      <a:pt x="30" y="135"/>
                    </a:lnTo>
                    <a:lnTo>
                      <a:pt x="37" y="172"/>
                    </a:lnTo>
                    <a:lnTo>
                      <a:pt x="59" y="210"/>
                    </a:lnTo>
                    <a:lnTo>
                      <a:pt x="82" y="239"/>
                    </a:lnTo>
                    <a:lnTo>
                      <a:pt x="119" y="276"/>
                    </a:lnTo>
                    <a:lnTo>
                      <a:pt x="163" y="298"/>
                    </a:lnTo>
                    <a:lnTo>
                      <a:pt x="224" y="321"/>
                    </a:lnTo>
                    <a:lnTo>
                      <a:pt x="298" y="336"/>
                    </a:lnTo>
                    <a:lnTo>
                      <a:pt x="387" y="343"/>
                    </a:lnTo>
                    <a:lnTo>
                      <a:pt x="491" y="336"/>
                    </a:lnTo>
                    <a:lnTo>
                      <a:pt x="618" y="321"/>
                    </a:lnTo>
                    <a:lnTo>
                      <a:pt x="618" y="761"/>
                    </a:lnTo>
                    <a:lnTo>
                      <a:pt x="581" y="775"/>
                    </a:lnTo>
                    <a:lnTo>
                      <a:pt x="484" y="798"/>
                    </a:lnTo>
                    <a:lnTo>
                      <a:pt x="425" y="806"/>
                    </a:lnTo>
                    <a:lnTo>
                      <a:pt x="350" y="813"/>
                    </a:lnTo>
                    <a:lnTo>
                      <a:pt x="276" y="806"/>
                    </a:lnTo>
                    <a:lnTo>
                      <a:pt x="193" y="790"/>
                    </a:lnTo>
                    <a:lnTo>
                      <a:pt x="179" y="783"/>
                    </a:lnTo>
                    <a:lnTo>
                      <a:pt x="149" y="746"/>
                    </a:lnTo>
                    <a:lnTo>
                      <a:pt x="111" y="694"/>
                    </a:lnTo>
                    <a:lnTo>
                      <a:pt x="66" y="612"/>
                    </a:lnTo>
                    <a:lnTo>
                      <a:pt x="44" y="560"/>
                    </a:lnTo>
                    <a:lnTo>
                      <a:pt x="30" y="500"/>
                    </a:lnTo>
                    <a:lnTo>
                      <a:pt x="14" y="440"/>
                    </a:lnTo>
                    <a:lnTo>
                      <a:pt x="7" y="366"/>
                    </a:lnTo>
                    <a:lnTo>
                      <a:pt x="0" y="284"/>
                    </a:lnTo>
                    <a:lnTo>
                      <a:pt x="7" y="194"/>
                    </a:lnTo>
                    <a:lnTo>
                      <a:pt x="14" y="97"/>
                    </a:lnTo>
                    <a:lnTo>
                      <a:pt x="30"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65"/>
              <p:cNvSpPr>
                <a:spLocks/>
              </p:cNvSpPr>
              <p:nvPr/>
            </p:nvSpPr>
            <p:spPr bwMode="auto">
              <a:xfrm>
                <a:off x="703" y="3433"/>
                <a:ext cx="39" cy="37"/>
              </a:xfrm>
              <a:custGeom>
                <a:avLst/>
                <a:gdLst>
                  <a:gd name="T0" fmla="*/ 275 w 887"/>
                  <a:gd name="T1" fmla="*/ 45 h 849"/>
                  <a:gd name="T2" fmla="*/ 343 w 887"/>
                  <a:gd name="T3" fmla="*/ 22 h 849"/>
                  <a:gd name="T4" fmla="*/ 402 w 887"/>
                  <a:gd name="T5" fmla="*/ 7 h 849"/>
                  <a:gd name="T6" fmla="*/ 469 w 887"/>
                  <a:gd name="T7" fmla="*/ 0 h 849"/>
                  <a:gd name="T8" fmla="*/ 522 w 887"/>
                  <a:gd name="T9" fmla="*/ 0 h 849"/>
                  <a:gd name="T10" fmla="*/ 582 w 887"/>
                  <a:gd name="T11" fmla="*/ 0 h 849"/>
                  <a:gd name="T12" fmla="*/ 634 w 887"/>
                  <a:gd name="T13" fmla="*/ 7 h 849"/>
                  <a:gd name="T14" fmla="*/ 678 w 887"/>
                  <a:gd name="T15" fmla="*/ 22 h 849"/>
                  <a:gd name="T16" fmla="*/ 723 w 887"/>
                  <a:gd name="T17" fmla="*/ 45 h 849"/>
                  <a:gd name="T18" fmla="*/ 760 w 887"/>
                  <a:gd name="T19" fmla="*/ 75 h 849"/>
                  <a:gd name="T20" fmla="*/ 790 w 887"/>
                  <a:gd name="T21" fmla="*/ 104 h 849"/>
                  <a:gd name="T22" fmla="*/ 820 w 887"/>
                  <a:gd name="T23" fmla="*/ 142 h 849"/>
                  <a:gd name="T24" fmla="*/ 849 w 887"/>
                  <a:gd name="T25" fmla="*/ 186 h 849"/>
                  <a:gd name="T26" fmla="*/ 865 w 887"/>
                  <a:gd name="T27" fmla="*/ 231 h 849"/>
                  <a:gd name="T28" fmla="*/ 879 w 887"/>
                  <a:gd name="T29" fmla="*/ 291 h 849"/>
                  <a:gd name="T30" fmla="*/ 887 w 887"/>
                  <a:gd name="T31" fmla="*/ 350 h 849"/>
                  <a:gd name="T32" fmla="*/ 887 w 887"/>
                  <a:gd name="T33" fmla="*/ 409 h 849"/>
                  <a:gd name="T34" fmla="*/ 879 w 887"/>
                  <a:gd name="T35" fmla="*/ 462 h 849"/>
                  <a:gd name="T36" fmla="*/ 865 w 887"/>
                  <a:gd name="T37" fmla="*/ 514 h 849"/>
                  <a:gd name="T38" fmla="*/ 842 w 887"/>
                  <a:gd name="T39" fmla="*/ 567 h 849"/>
                  <a:gd name="T40" fmla="*/ 812 w 887"/>
                  <a:gd name="T41" fmla="*/ 611 h 849"/>
                  <a:gd name="T42" fmla="*/ 768 w 887"/>
                  <a:gd name="T43" fmla="*/ 655 h 849"/>
                  <a:gd name="T44" fmla="*/ 723 w 887"/>
                  <a:gd name="T45" fmla="*/ 700 h 849"/>
                  <a:gd name="T46" fmla="*/ 678 w 887"/>
                  <a:gd name="T47" fmla="*/ 738 h 849"/>
                  <a:gd name="T48" fmla="*/ 626 w 887"/>
                  <a:gd name="T49" fmla="*/ 775 h 849"/>
                  <a:gd name="T50" fmla="*/ 566 w 887"/>
                  <a:gd name="T51" fmla="*/ 804 h 849"/>
                  <a:gd name="T52" fmla="*/ 507 w 887"/>
                  <a:gd name="T53" fmla="*/ 827 h 849"/>
                  <a:gd name="T54" fmla="*/ 447 w 887"/>
                  <a:gd name="T55" fmla="*/ 842 h 849"/>
                  <a:gd name="T56" fmla="*/ 381 w 887"/>
                  <a:gd name="T57" fmla="*/ 849 h 849"/>
                  <a:gd name="T58" fmla="*/ 320 w 887"/>
                  <a:gd name="T59" fmla="*/ 849 h 849"/>
                  <a:gd name="T60" fmla="*/ 261 w 887"/>
                  <a:gd name="T61" fmla="*/ 842 h 849"/>
                  <a:gd name="T62" fmla="*/ 201 w 887"/>
                  <a:gd name="T63" fmla="*/ 820 h 849"/>
                  <a:gd name="T64" fmla="*/ 149 w 887"/>
                  <a:gd name="T65" fmla="*/ 790 h 849"/>
                  <a:gd name="T66" fmla="*/ 104 w 887"/>
                  <a:gd name="T67" fmla="*/ 761 h 849"/>
                  <a:gd name="T68" fmla="*/ 67 w 887"/>
                  <a:gd name="T69" fmla="*/ 716 h 849"/>
                  <a:gd name="T70" fmla="*/ 38 w 887"/>
                  <a:gd name="T71" fmla="*/ 671 h 849"/>
                  <a:gd name="T72" fmla="*/ 22 w 887"/>
                  <a:gd name="T73" fmla="*/ 619 h 849"/>
                  <a:gd name="T74" fmla="*/ 8 w 887"/>
                  <a:gd name="T75" fmla="*/ 567 h 849"/>
                  <a:gd name="T76" fmla="*/ 0 w 887"/>
                  <a:gd name="T77" fmla="*/ 514 h 849"/>
                  <a:gd name="T78" fmla="*/ 8 w 887"/>
                  <a:gd name="T79" fmla="*/ 454 h 849"/>
                  <a:gd name="T80" fmla="*/ 15 w 887"/>
                  <a:gd name="T81" fmla="*/ 395 h 849"/>
                  <a:gd name="T82" fmla="*/ 29 w 887"/>
                  <a:gd name="T83" fmla="*/ 335 h 849"/>
                  <a:gd name="T84" fmla="*/ 45 w 887"/>
                  <a:gd name="T85" fmla="*/ 283 h 849"/>
                  <a:gd name="T86" fmla="*/ 74 w 887"/>
                  <a:gd name="T87" fmla="*/ 231 h 849"/>
                  <a:gd name="T88" fmla="*/ 104 w 887"/>
                  <a:gd name="T89" fmla="*/ 179 h 849"/>
                  <a:gd name="T90" fmla="*/ 142 w 887"/>
                  <a:gd name="T91" fmla="*/ 134 h 849"/>
                  <a:gd name="T92" fmla="*/ 178 w 887"/>
                  <a:gd name="T93" fmla="*/ 97 h 849"/>
                  <a:gd name="T94" fmla="*/ 232 w 887"/>
                  <a:gd name="T95" fmla="*/ 67 h 849"/>
                  <a:gd name="T96" fmla="*/ 275 w 887"/>
                  <a:gd name="T97" fmla="*/ 45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7" h="849">
                    <a:moveTo>
                      <a:pt x="275" y="45"/>
                    </a:moveTo>
                    <a:lnTo>
                      <a:pt x="343" y="22"/>
                    </a:lnTo>
                    <a:lnTo>
                      <a:pt x="402" y="7"/>
                    </a:lnTo>
                    <a:lnTo>
                      <a:pt x="469" y="0"/>
                    </a:lnTo>
                    <a:lnTo>
                      <a:pt x="522" y="0"/>
                    </a:lnTo>
                    <a:lnTo>
                      <a:pt x="582" y="0"/>
                    </a:lnTo>
                    <a:lnTo>
                      <a:pt x="634" y="7"/>
                    </a:lnTo>
                    <a:lnTo>
                      <a:pt x="678" y="22"/>
                    </a:lnTo>
                    <a:lnTo>
                      <a:pt x="723" y="45"/>
                    </a:lnTo>
                    <a:lnTo>
                      <a:pt x="760" y="75"/>
                    </a:lnTo>
                    <a:lnTo>
                      <a:pt x="790" y="104"/>
                    </a:lnTo>
                    <a:lnTo>
                      <a:pt x="820" y="142"/>
                    </a:lnTo>
                    <a:lnTo>
                      <a:pt x="849" y="186"/>
                    </a:lnTo>
                    <a:lnTo>
                      <a:pt x="865" y="231"/>
                    </a:lnTo>
                    <a:lnTo>
                      <a:pt x="879" y="291"/>
                    </a:lnTo>
                    <a:lnTo>
                      <a:pt x="887" y="350"/>
                    </a:lnTo>
                    <a:lnTo>
                      <a:pt x="887" y="409"/>
                    </a:lnTo>
                    <a:lnTo>
                      <a:pt x="879" y="462"/>
                    </a:lnTo>
                    <a:lnTo>
                      <a:pt x="865" y="514"/>
                    </a:lnTo>
                    <a:lnTo>
                      <a:pt x="842" y="567"/>
                    </a:lnTo>
                    <a:lnTo>
                      <a:pt x="812" y="611"/>
                    </a:lnTo>
                    <a:lnTo>
                      <a:pt x="768" y="655"/>
                    </a:lnTo>
                    <a:lnTo>
                      <a:pt x="723" y="700"/>
                    </a:lnTo>
                    <a:lnTo>
                      <a:pt x="678" y="738"/>
                    </a:lnTo>
                    <a:lnTo>
                      <a:pt x="626" y="775"/>
                    </a:lnTo>
                    <a:lnTo>
                      <a:pt x="566" y="804"/>
                    </a:lnTo>
                    <a:lnTo>
                      <a:pt x="507" y="827"/>
                    </a:lnTo>
                    <a:lnTo>
                      <a:pt x="447" y="842"/>
                    </a:lnTo>
                    <a:lnTo>
                      <a:pt x="381" y="849"/>
                    </a:lnTo>
                    <a:lnTo>
                      <a:pt x="320" y="849"/>
                    </a:lnTo>
                    <a:lnTo>
                      <a:pt x="261" y="842"/>
                    </a:lnTo>
                    <a:lnTo>
                      <a:pt x="201" y="820"/>
                    </a:lnTo>
                    <a:lnTo>
                      <a:pt x="149" y="790"/>
                    </a:lnTo>
                    <a:lnTo>
                      <a:pt x="104" y="761"/>
                    </a:lnTo>
                    <a:lnTo>
                      <a:pt x="67" y="716"/>
                    </a:lnTo>
                    <a:lnTo>
                      <a:pt x="38" y="671"/>
                    </a:lnTo>
                    <a:lnTo>
                      <a:pt x="22" y="619"/>
                    </a:lnTo>
                    <a:lnTo>
                      <a:pt x="8" y="567"/>
                    </a:lnTo>
                    <a:lnTo>
                      <a:pt x="0" y="514"/>
                    </a:lnTo>
                    <a:lnTo>
                      <a:pt x="8" y="454"/>
                    </a:lnTo>
                    <a:lnTo>
                      <a:pt x="15" y="395"/>
                    </a:lnTo>
                    <a:lnTo>
                      <a:pt x="29" y="335"/>
                    </a:lnTo>
                    <a:lnTo>
                      <a:pt x="45" y="283"/>
                    </a:lnTo>
                    <a:lnTo>
                      <a:pt x="74" y="231"/>
                    </a:lnTo>
                    <a:lnTo>
                      <a:pt x="104" y="179"/>
                    </a:lnTo>
                    <a:lnTo>
                      <a:pt x="142" y="134"/>
                    </a:lnTo>
                    <a:lnTo>
                      <a:pt x="178" y="97"/>
                    </a:lnTo>
                    <a:lnTo>
                      <a:pt x="232" y="67"/>
                    </a:lnTo>
                    <a:lnTo>
                      <a:pt x="275" y="45"/>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66"/>
              <p:cNvSpPr>
                <a:spLocks/>
              </p:cNvSpPr>
              <p:nvPr/>
            </p:nvSpPr>
            <p:spPr bwMode="auto">
              <a:xfrm>
                <a:off x="649" y="3418"/>
                <a:ext cx="93" cy="82"/>
              </a:xfrm>
              <a:custGeom>
                <a:avLst/>
                <a:gdLst>
                  <a:gd name="T0" fmla="*/ 2109 w 2139"/>
                  <a:gd name="T1" fmla="*/ 700 h 1878"/>
                  <a:gd name="T2" fmla="*/ 2012 w 2139"/>
                  <a:gd name="T3" fmla="*/ 559 h 1878"/>
                  <a:gd name="T4" fmla="*/ 1848 w 2139"/>
                  <a:gd name="T5" fmla="*/ 380 h 1878"/>
                  <a:gd name="T6" fmla="*/ 1640 w 2139"/>
                  <a:gd name="T7" fmla="*/ 201 h 1878"/>
                  <a:gd name="T8" fmla="*/ 1513 w 2139"/>
                  <a:gd name="T9" fmla="*/ 119 h 1878"/>
                  <a:gd name="T10" fmla="*/ 1371 w 2139"/>
                  <a:gd name="T11" fmla="*/ 59 h 1878"/>
                  <a:gd name="T12" fmla="*/ 1215 w 2139"/>
                  <a:gd name="T13" fmla="*/ 15 h 1878"/>
                  <a:gd name="T14" fmla="*/ 1051 w 2139"/>
                  <a:gd name="T15" fmla="*/ 0 h 1878"/>
                  <a:gd name="T16" fmla="*/ 872 w 2139"/>
                  <a:gd name="T17" fmla="*/ 7 h 1878"/>
                  <a:gd name="T18" fmla="*/ 686 w 2139"/>
                  <a:gd name="T19" fmla="*/ 59 h 1878"/>
                  <a:gd name="T20" fmla="*/ 485 w 2139"/>
                  <a:gd name="T21" fmla="*/ 149 h 1878"/>
                  <a:gd name="T22" fmla="*/ 276 w 2139"/>
                  <a:gd name="T23" fmla="*/ 284 h 1878"/>
                  <a:gd name="T24" fmla="*/ 179 w 2139"/>
                  <a:gd name="T25" fmla="*/ 365 h 1878"/>
                  <a:gd name="T26" fmla="*/ 112 w 2139"/>
                  <a:gd name="T27" fmla="*/ 477 h 1878"/>
                  <a:gd name="T28" fmla="*/ 52 w 2139"/>
                  <a:gd name="T29" fmla="*/ 596 h 1878"/>
                  <a:gd name="T30" fmla="*/ 23 w 2139"/>
                  <a:gd name="T31" fmla="*/ 738 h 1878"/>
                  <a:gd name="T32" fmla="*/ 0 w 2139"/>
                  <a:gd name="T33" fmla="*/ 880 h 1878"/>
                  <a:gd name="T34" fmla="*/ 8 w 2139"/>
                  <a:gd name="T35" fmla="*/ 1029 h 1878"/>
                  <a:gd name="T36" fmla="*/ 30 w 2139"/>
                  <a:gd name="T37" fmla="*/ 1178 h 1878"/>
                  <a:gd name="T38" fmla="*/ 68 w 2139"/>
                  <a:gd name="T39" fmla="*/ 1327 h 1878"/>
                  <a:gd name="T40" fmla="*/ 135 w 2139"/>
                  <a:gd name="T41" fmla="*/ 1461 h 1878"/>
                  <a:gd name="T42" fmla="*/ 217 w 2139"/>
                  <a:gd name="T43" fmla="*/ 1587 h 1878"/>
                  <a:gd name="T44" fmla="*/ 321 w 2139"/>
                  <a:gd name="T45" fmla="*/ 1693 h 1878"/>
                  <a:gd name="T46" fmla="*/ 447 w 2139"/>
                  <a:gd name="T47" fmla="*/ 1781 h 1878"/>
                  <a:gd name="T48" fmla="*/ 596 w 2139"/>
                  <a:gd name="T49" fmla="*/ 1842 h 1878"/>
                  <a:gd name="T50" fmla="*/ 768 w 2139"/>
                  <a:gd name="T51" fmla="*/ 1871 h 1878"/>
                  <a:gd name="T52" fmla="*/ 969 w 2139"/>
                  <a:gd name="T53" fmla="*/ 1871 h 1878"/>
                  <a:gd name="T54" fmla="*/ 1185 w 2139"/>
                  <a:gd name="T55" fmla="*/ 1826 h 1878"/>
                  <a:gd name="T56" fmla="*/ 1163 w 2139"/>
                  <a:gd name="T57" fmla="*/ 1409 h 1878"/>
                  <a:gd name="T58" fmla="*/ 976 w 2139"/>
                  <a:gd name="T59" fmla="*/ 1438 h 1878"/>
                  <a:gd name="T60" fmla="*/ 805 w 2139"/>
                  <a:gd name="T61" fmla="*/ 1424 h 1878"/>
                  <a:gd name="T62" fmla="*/ 709 w 2139"/>
                  <a:gd name="T63" fmla="*/ 1393 h 1878"/>
                  <a:gd name="T64" fmla="*/ 634 w 2139"/>
                  <a:gd name="T65" fmla="*/ 1327 h 1878"/>
                  <a:gd name="T66" fmla="*/ 596 w 2139"/>
                  <a:gd name="T67" fmla="*/ 1223 h 1878"/>
                  <a:gd name="T68" fmla="*/ 612 w 2139"/>
                  <a:gd name="T69" fmla="*/ 1073 h 1878"/>
                  <a:gd name="T70" fmla="*/ 671 w 2139"/>
                  <a:gd name="T71" fmla="*/ 939 h 1878"/>
                  <a:gd name="T72" fmla="*/ 761 w 2139"/>
                  <a:gd name="T73" fmla="*/ 828 h 1878"/>
                  <a:gd name="T74" fmla="*/ 879 w 2139"/>
                  <a:gd name="T75" fmla="*/ 760 h 1878"/>
                  <a:gd name="T76" fmla="*/ 1021 w 2139"/>
                  <a:gd name="T77" fmla="*/ 738 h 1878"/>
                  <a:gd name="T78" fmla="*/ 1170 w 2139"/>
                  <a:gd name="T79" fmla="*/ 768 h 1878"/>
                  <a:gd name="T80" fmla="*/ 1335 w 2139"/>
                  <a:gd name="T81" fmla="*/ 872 h 1878"/>
                  <a:gd name="T82" fmla="*/ 1498 w 2139"/>
                  <a:gd name="T83" fmla="*/ 1059 h 1878"/>
                  <a:gd name="T84" fmla="*/ 1602 w 2139"/>
                  <a:gd name="T85" fmla="*/ 1185 h 1878"/>
                  <a:gd name="T86" fmla="*/ 1759 w 2139"/>
                  <a:gd name="T87" fmla="*/ 1178 h 1878"/>
                  <a:gd name="T88" fmla="*/ 1863 w 2139"/>
                  <a:gd name="T89" fmla="*/ 1156 h 1878"/>
                  <a:gd name="T90" fmla="*/ 1967 w 2139"/>
                  <a:gd name="T91" fmla="*/ 1111 h 1878"/>
                  <a:gd name="T92" fmla="*/ 2056 w 2139"/>
                  <a:gd name="T93" fmla="*/ 1029 h 1878"/>
                  <a:gd name="T94" fmla="*/ 2117 w 2139"/>
                  <a:gd name="T95" fmla="*/ 917 h 1878"/>
                  <a:gd name="T96" fmla="*/ 2139 w 2139"/>
                  <a:gd name="T97" fmla="*/ 752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9" h="1878">
                    <a:moveTo>
                      <a:pt x="2139" y="752"/>
                    </a:moveTo>
                    <a:lnTo>
                      <a:pt x="2109" y="700"/>
                    </a:lnTo>
                    <a:lnTo>
                      <a:pt x="2064" y="641"/>
                    </a:lnTo>
                    <a:lnTo>
                      <a:pt x="2012" y="559"/>
                    </a:lnTo>
                    <a:lnTo>
                      <a:pt x="1938" y="477"/>
                    </a:lnTo>
                    <a:lnTo>
                      <a:pt x="1848" y="380"/>
                    </a:lnTo>
                    <a:lnTo>
                      <a:pt x="1751" y="291"/>
                    </a:lnTo>
                    <a:lnTo>
                      <a:pt x="1640" y="201"/>
                    </a:lnTo>
                    <a:lnTo>
                      <a:pt x="1572" y="156"/>
                    </a:lnTo>
                    <a:lnTo>
                      <a:pt x="1513" y="119"/>
                    </a:lnTo>
                    <a:lnTo>
                      <a:pt x="1439" y="90"/>
                    </a:lnTo>
                    <a:lnTo>
                      <a:pt x="1371" y="59"/>
                    </a:lnTo>
                    <a:lnTo>
                      <a:pt x="1297" y="38"/>
                    </a:lnTo>
                    <a:lnTo>
                      <a:pt x="1215" y="15"/>
                    </a:lnTo>
                    <a:lnTo>
                      <a:pt x="1133" y="0"/>
                    </a:lnTo>
                    <a:lnTo>
                      <a:pt x="1051" y="0"/>
                    </a:lnTo>
                    <a:lnTo>
                      <a:pt x="962" y="0"/>
                    </a:lnTo>
                    <a:lnTo>
                      <a:pt x="872" y="7"/>
                    </a:lnTo>
                    <a:lnTo>
                      <a:pt x="783" y="30"/>
                    </a:lnTo>
                    <a:lnTo>
                      <a:pt x="686" y="59"/>
                    </a:lnTo>
                    <a:lnTo>
                      <a:pt x="581" y="97"/>
                    </a:lnTo>
                    <a:lnTo>
                      <a:pt x="485" y="149"/>
                    </a:lnTo>
                    <a:lnTo>
                      <a:pt x="380" y="208"/>
                    </a:lnTo>
                    <a:lnTo>
                      <a:pt x="276" y="284"/>
                    </a:lnTo>
                    <a:lnTo>
                      <a:pt x="224" y="320"/>
                    </a:lnTo>
                    <a:lnTo>
                      <a:pt x="179" y="365"/>
                    </a:lnTo>
                    <a:lnTo>
                      <a:pt x="142" y="418"/>
                    </a:lnTo>
                    <a:lnTo>
                      <a:pt x="112" y="477"/>
                    </a:lnTo>
                    <a:lnTo>
                      <a:pt x="83" y="537"/>
                    </a:lnTo>
                    <a:lnTo>
                      <a:pt x="52" y="596"/>
                    </a:lnTo>
                    <a:lnTo>
                      <a:pt x="38" y="663"/>
                    </a:lnTo>
                    <a:lnTo>
                      <a:pt x="23" y="738"/>
                    </a:lnTo>
                    <a:lnTo>
                      <a:pt x="8" y="805"/>
                    </a:lnTo>
                    <a:lnTo>
                      <a:pt x="0" y="880"/>
                    </a:lnTo>
                    <a:lnTo>
                      <a:pt x="0" y="954"/>
                    </a:lnTo>
                    <a:lnTo>
                      <a:pt x="8" y="1029"/>
                    </a:lnTo>
                    <a:lnTo>
                      <a:pt x="15" y="1104"/>
                    </a:lnTo>
                    <a:lnTo>
                      <a:pt x="30" y="1178"/>
                    </a:lnTo>
                    <a:lnTo>
                      <a:pt x="45" y="1253"/>
                    </a:lnTo>
                    <a:lnTo>
                      <a:pt x="68" y="1327"/>
                    </a:lnTo>
                    <a:lnTo>
                      <a:pt x="97" y="1393"/>
                    </a:lnTo>
                    <a:lnTo>
                      <a:pt x="135" y="1461"/>
                    </a:lnTo>
                    <a:lnTo>
                      <a:pt x="172" y="1528"/>
                    </a:lnTo>
                    <a:lnTo>
                      <a:pt x="217" y="1587"/>
                    </a:lnTo>
                    <a:lnTo>
                      <a:pt x="269" y="1648"/>
                    </a:lnTo>
                    <a:lnTo>
                      <a:pt x="321" y="1693"/>
                    </a:lnTo>
                    <a:lnTo>
                      <a:pt x="380" y="1745"/>
                    </a:lnTo>
                    <a:lnTo>
                      <a:pt x="447" y="1781"/>
                    </a:lnTo>
                    <a:lnTo>
                      <a:pt x="522" y="1819"/>
                    </a:lnTo>
                    <a:lnTo>
                      <a:pt x="596" y="1842"/>
                    </a:lnTo>
                    <a:lnTo>
                      <a:pt x="686" y="1863"/>
                    </a:lnTo>
                    <a:lnTo>
                      <a:pt x="768" y="1871"/>
                    </a:lnTo>
                    <a:lnTo>
                      <a:pt x="865" y="1878"/>
                    </a:lnTo>
                    <a:lnTo>
                      <a:pt x="969" y="1871"/>
                    </a:lnTo>
                    <a:lnTo>
                      <a:pt x="1073" y="1856"/>
                    </a:lnTo>
                    <a:lnTo>
                      <a:pt x="1185" y="1826"/>
                    </a:lnTo>
                    <a:lnTo>
                      <a:pt x="1177" y="1670"/>
                    </a:lnTo>
                    <a:lnTo>
                      <a:pt x="1163" y="1409"/>
                    </a:lnTo>
                    <a:lnTo>
                      <a:pt x="1073" y="1424"/>
                    </a:lnTo>
                    <a:lnTo>
                      <a:pt x="976" y="1438"/>
                    </a:lnTo>
                    <a:lnTo>
                      <a:pt x="865" y="1431"/>
                    </a:lnTo>
                    <a:lnTo>
                      <a:pt x="805" y="1424"/>
                    </a:lnTo>
                    <a:lnTo>
                      <a:pt x="753" y="1416"/>
                    </a:lnTo>
                    <a:lnTo>
                      <a:pt x="709" y="1393"/>
                    </a:lnTo>
                    <a:lnTo>
                      <a:pt x="664" y="1364"/>
                    </a:lnTo>
                    <a:lnTo>
                      <a:pt x="634" y="1327"/>
                    </a:lnTo>
                    <a:lnTo>
                      <a:pt x="604" y="1282"/>
                    </a:lnTo>
                    <a:lnTo>
                      <a:pt x="596" y="1223"/>
                    </a:lnTo>
                    <a:lnTo>
                      <a:pt x="596" y="1147"/>
                    </a:lnTo>
                    <a:lnTo>
                      <a:pt x="612" y="1073"/>
                    </a:lnTo>
                    <a:lnTo>
                      <a:pt x="634" y="1007"/>
                    </a:lnTo>
                    <a:lnTo>
                      <a:pt x="671" y="939"/>
                    </a:lnTo>
                    <a:lnTo>
                      <a:pt x="709" y="880"/>
                    </a:lnTo>
                    <a:lnTo>
                      <a:pt x="761" y="828"/>
                    </a:lnTo>
                    <a:lnTo>
                      <a:pt x="820" y="790"/>
                    </a:lnTo>
                    <a:lnTo>
                      <a:pt x="879" y="760"/>
                    </a:lnTo>
                    <a:lnTo>
                      <a:pt x="947" y="738"/>
                    </a:lnTo>
                    <a:lnTo>
                      <a:pt x="1021" y="738"/>
                    </a:lnTo>
                    <a:lnTo>
                      <a:pt x="1096" y="745"/>
                    </a:lnTo>
                    <a:lnTo>
                      <a:pt x="1170" y="768"/>
                    </a:lnTo>
                    <a:lnTo>
                      <a:pt x="1252" y="813"/>
                    </a:lnTo>
                    <a:lnTo>
                      <a:pt x="1335" y="872"/>
                    </a:lnTo>
                    <a:lnTo>
                      <a:pt x="1416" y="954"/>
                    </a:lnTo>
                    <a:lnTo>
                      <a:pt x="1498" y="1059"/>
                    </a:lnTo>
                    <a:lnTo>
                      <a:pt x="1572" y="1178"/>
                    </a:lnTo>
                    <a:lnTo>
                      <a:pt x="1602" y="1185"/>
                    </a:lnTo>
                    <a:lnTo>
                      <a:pt x="1662" y="1185"/>
                    </a:lnTo>
                    <a:lnTo>
                      <a:pt x="1759" y="1178"/>
                    </a:lnTo>
                    <a:lnTo>
                      <a:pt x="1811" y="1170"/>
                    </a:lnTo>
                    <a:lnTo>
                      <a:pt x="1863" y="1156"/>
                    </a:lnTo>
                    <a:lnTo>
                      <a:pt x="1915" y="1133"/>
                    </a:lnTo>
                    <a:lnTo>
                      <a:pt x="1967" y="1111"/>
                    </a:lnTo>
                    <a:lnTo>
                      <a:pt x="2012" y="1073"/>
                    </a:lnTo>
                    <a:lnTo>
                      <a:pt x="2056" y="1029"/>
                    </a:lnTo>
                    <a:lnTo>
                      <a:pt x="2094" y="977"/>
                    </a:lnTo>
                    <a:lnTo>
                      <a:pt x="2117" y="917"/>
                    </a:lnTo>
                    <a:lnTo>
                      <a:pt x="2131" y="842"/>
                    </a:lnTo>
                    <a:lnTo>
                      <a:pt x="2139" y="752"/>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 name="Freeform 67"/>
              <p:cNvSpPr>
                <a:spLocks/>
              </p:cNvSpPr>
              <p:nvPr/>
            </p:nvSpPr>
            <p:spPr bwMode="auto">
              <a:xfrm>
                <a:off x="656" y="3422"/>
                <a:ext cx="74" cy="26"/>
              </a:xfrm>
              <a:custGeom>
                <a:avLst/>
                <a:gdLst>
                  <a:gd name="T0" fmla="*/ 722 w 1713"/>
                  <a:gd name="T1" fmla="*/ 7 h 596"/>
                  <a:gd name="T2" fmla="*/ 797 w 1713"/>
                  <a:gd name="T3" fmla="*/ 0 h 596"/>
                  <a:gd name="T4" fmla="*/ 871 w 1713"/>
                  <a:gd name="T5" fmla="*/ 0 h 596"/>
                  <a:gd name="T6" fmla="*/ 946 w 1713"/>
                  <a:gd name="T7" fmla="*/ 7 h 596"/>
                  <a:gd name="T8" fmla="*/ 1012 w 1713"/>
                  <a:gd name="T9" fmla="*/ 14 h 596"/>
                  <a:gd name="T10" fmla="*/ 1087 w 1713"/>
                  <a:gd name="T11" fmla="*/ 29 h 596"/>
                  <a:gd name="T12" fmla="*/ 1154 w 1713"/>
                  <a:gd name="T13" fmla="*/ 52 h 596"/>
                  <a:gd name="T14" fmla="*/ 1288 w 1713"/>
                  <a:gd name="T15" fmla="*/ 104 h 596"/>
                  <a:gd name="T16" fmla="*/ 1407 w 1713"/>
                  <a:gd name="T17" fmla="*/ 171 h 596"/>
                  <a:gd name="T18" fmla="*/ 1512 w 1713"/>
                  <a:gd name="T19" fmla="*/ 246 h 596"/>
                  <a:gd name="T20" fmla="*/ 1609 w 1713"/>
                  <a:gd name="T21" fmla="*/ 328 h 596"/>
                  <a:gd name="T22" fmla="*/ 1690 w 1713"/>
                  <a:gd name="T23" fmla="*/ 417 h 596"/>
                  <a:gd name="T24" fmla="*/ 1713 w 1713"/>
                  <a:gd name="T25" fmla="*/ 454 h 596"/>
                  <a:gd name="T26" fmla="*/ 1698 w 1713"/>
                  <a:gd name="T27" fmla="*/ 447 h 596"/>
                  <a:gd name="T28" fmla="*/ 1594 w 1713"/>
                  <a:gd name="T29" fmla="*/ 364 h 596"/>
                  <a:gd name="T30" fmla="*/ 1504 w 1713"/>
                  <a:gd name="T31" fmla="*/ 305 h 596"/>
                  <a:gd name="T32" fmla="*/ 1400 w 1713"/>
                  <a:gd name="T33" fmla="*/ 238 h 596"/>
                  <a:gd name="T34" fmla="*/ 1274 w 1713"/>
                  <a:gd name="T35" fmla="*/ 178 h 596"/>
                  <a:gd name="T36" fmla="*/ 1213 w 1713"/>
                  <a:gd name="T37" fmla="*/ 156 h 596"/>
                  <a:gd name="T38" fmla="*/ 1147 w 1713"/>
                  <a:gd name="T39" fmla="*/ 133 h 596"/>
                  <a:gd name="T40" fmla="*/ 1050 w 1713"/>
                  <a:gd name="T41" fmla="*/ 118 h 596"/>
                  <a:gd name="T42" fmla="*/ 946 w 1713"/>
                  <a:gd name="T43" fmla="*/ 104 h 596"/>
                  <a:gd name="T44" fmla="*/ 849 w 1713"/>
                  <a:gd name="T45" fmla="*/ 104 h 596"/>
                  <a:gd name="T46" fmla="*/ 752 w 1713"/>
                  <a:gd name="T47" fmla="*/ 118 h 596"/>
                  <a:gd name="T48" fmla="*/ 655 w 1713"/>
                  <a:gd name="T49" fmla="*/ 141 h 596"/>
                  <a:gd name="T50" fmla="*/ 558 w 1713"/>
                  <a:gd name="T51" fmla="*/ 178 h 596"/>
                  <a:gd name="T52" fmla="*/ 469 w 1713"/>
                  <a:gd name="T53" fmla="*/ 223 h 596"/>
                  <a:gd name="T54" fmla="*/ 386 w 1713"/>
                  <a:gd name="T55" fmla="*/ 283 h 596"/>
                  <a:gd name="T56" fmla="*/ 312 w 1713"/>
                  <a:gd name="T57" fmla="*/ 350 h 596"/>
                  <a:gd name="T58" fmla="*/ 260 w 1713"/>
                  <a:gd name="T59" fmla="*/ 402 h 596"/>
                  <a:gd name="T60" fmla="*/ 185 w 1713"/>
                  <a:gd name="T61" fmla="*/ 492 h 596"/>
                  <a:gd name="T62" fmla="*/ 156 w 1713"/>
                  <a:gd name="T63" fmla="*/ 529 h 596"/>
                  <a:gd name="T64" fmla="*/ 126 w 1713"/>
                  <a:gd name="T65" fmla="*/ 558 h 596"/>
                  <a:gd name="T66" fmla="*/ 88 w 1713"/>
                  <a:gd name="T67" fmla="*/ 581 h 596"/>
                  <a:gd name="T68" fmla="*/ 36 w 1713"/>
                  <a:gd name="T69" fmla="*/ 596 h 596"/>
                  <a:gd name="T70" fmla="*/ 14 w 1713"/>
                  <a:gd name="T71" fmla="*/ 596 h 596"/>
                  <a:gd name="T72" fmla="*/ 0 w 1713"/>
                  <a:gd name="T73" fmla="*/ 581 h 596"/>
                  <a:gd name="T74" fmla="*/ 0 w 1713"/>
                  <a:gd name="T75" fmla="*/ 558 h 596"/>
                  <a:gd name="T76" fmla="*/ 0 w 1713"/>
                  <a:gd name="T77" fmla="*/ 529 h 596"/>
                  <a:gd name="T78" fmla="*/ 14 w 1713"/>
                  <a:gd name="T79" fmla="*/ 492 h 596"/>
                  <a:gd name="T80" fmla="*/ 29 w 1713"/>
                  <a:gd name="T81" fmla="*/ 447 h 596"/>
                  <a:gd name="T82" fmla="*/ 59 w 1713"/>
                  <a:gd name="T83" fmla="*/ 395 h 596"/>
                  <a:gd name="T84" fmla="*/ 97 w 1713"/>
                  <a:gd name="T85" fmla="*/ 343 h 596"/>
                  <a:gd name="T86" fmla="*/ 140 w 1713"/>
                  <a:gd name="T87" fmla="*/ 290 h 596"/>
                  <a:gd name="T88" fmla="*/ 201 w 1713"/>
                  <a:gd name="T89" fmla="*/ 238 h 596"/>
                  <a:gd name="T90" fmla="*/ 260 w 1713"/>
                  <a:gd name="T91" fmla="*/ 186 h 596"/>
                  <a:gd name="T92" fmla="*/ 334 w 1713"/>
                  <a:gd name="T93" fmla="*/ 133 h 596"/>
                  <a:gd name="T94" fmla="*/ 416 w 1713"/>
                  <a:gd name="T95" fmla="*/ 89 h 596"/>
                  <a:gd name="T96" fmla="*/ 513 w 1713"/>
                  <a:gd name="T97" fmla="*/ 52 h 596"/>
                  <a:gd name="T98" fmla="*/ 610 w 1713"/>
                  <a:gd name="T99" fmla="*/ 29 h 596"/>
                  <a:gd name="T100" fmla="*/ 722 w 1713"/>
                  <a:gd name="T101" fmla="*/ 7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13" h="596">
                    <a:moveTo>
                      <a:pt x="722" y="7"/>
                    </a:moveTo>
                    <a:lnTo>
                      <a:pt x="797" y="0"/>
                    </a:lnTo>
                    <a:lnTo>
                      <a:pt x="871" y="0"/>
                    </a:lnTo>
                    <a:lnTo>
                      <a:pt x="946" y="7"/>
                    </a:lnTo>
                    <a:lnTo>
                      <a:pt x="1012" y="14"/>
                    </a:lnTo>
                    <a:lnTo>
                      <a:pt x="1087" y="29"/>
                    </a:lnTo>
                    <a:lnTo>
                      <a:pt x="1154" y="52"/>
                    </a:lnTo>
                    <a:lnTo>
                      <a:pt x="1288" y="104"/>
                    </a:lnTo>
                    <a:lnTo>
                      <a:pt x="1407" y="171"/>
                    </a:lnTo>
                    <a:lnTo>
                      <a:pt x="1512" y="246"/>
                    </a:lnTo>
                    <a:lnTo>
                      <a:pt x="1609" y="328"/>
                    </a:lnTo>
                    <a:lnTo>
                      <a:pt x="1690" y="417"/>
                    </a:lnTo>
                    <a:lnTo>
                      <a:pt x="1713" y="454"/>
                    </a:lnTo>
                    <a:lnTo>
                      <a:pt x="1698" y="447"/>
                    </a:lnTo>
                    <a:lnTo>
                      <a:pt x="1594" y="364"/>
                    </a:lnTo>
                    <a:lnTo>
                      <a:pt x="1504" y="305"/>
                    </a:lnTo>
                    <a:lnTo>
                      <a:pt x="1400" y="238"/>
                    </a:lnTo>
                    <a:lnTo>
                      <a:pt x="1274" y="178"/>
                    </a:lnTo>
                    <a:lnTo>
                      <a:pt x="1213" y="156"/>
                    </a:lnTo>
                    <a:lnTo>
                      <a:pt x="1147" y="133"/>
                    </a:lnTo>
                    <a:lnTo>
                      <a:pt x="1050" y="118"/>
                    </a:lnTo>
                    <a:lnTo>
                      <a:pt x="946" y="104"/>
                    </a:lnTo>
                    <a:lnTo>
                      <a:pt x="849" y="104"/>
                    </a:lnTo>
                    <a:lnTo>
                      <a:pt x="752" y="118"/>
                    </a:lnTo>
                    <a:lnTo>
                      <a:pt x="655" y="141"/>
                    </a:lnTo>
                    <a:lnTo>
                      <a:pt x="558" y="178"/>
                    </a:lnTo>
                    <a:lnTo>
                      <a:pt x="469" y="223"/>
                    </a:lnTo>
                    <a:lnTo>
                      <a:pt x="386" y="283"/>
                    </a:lnTo>
                    <a:lnTo>
                      <a:pt x="312" y="350"/>
                    </a:lnTo>
                    <a:lnTo>
                      <a:pt x="260" y="402"/>
                    </a:lnTo>
                    <a:lnTo>
                      <a:pt x="185" y="492"/>
                    </a:lnTo>
                    <a:lnTo>
                      <a:pt x="156" y="529"/>
                    </a:lnTo>
                    <a:lnTo>
                      <a:pt x="126" y="558"/>
                    </a:lnTo>
                    <a:lnTo>
                      <a:pt x="88" y="581"/>
                    </a:lnTo>
                    <a:lnTo>
                      <a:pt x="36" y="596"/>
                    </a:lnTo>
                    <a:lnTo>
                      <a:pt x="14" y="596"/>
                    </a:lnTo>
                    <a:lnTo>
                      <a:pt x="0" y="581"/>
                    </a:lnTo>
                    <a:lnTo>
                      <a:pt x="0" y="558"/>
                    </a:lnTo>
                    <a:lnTo>
                      <a:pt x="0" y="529"/>
                    </a:lnTo>
                    <a:lnTo>
                      <a:pt x="14" y="492"/>
                    </a:lnTo>
                    <a:lnTo>
                      <a:pt x="29" y="447"/>
                    </a:lnTo>
                    <a:lnTo>
                      <a:pt x="59" y="395"/>
                    </a:lnTo>
                    <a:lnTo>
                      <a:pt x="97" y="343"/>
                    </a:lnTo>
                    <a:lnTo>
                      <a:pt x="140" y="290"/>
                    </a:lnTo>
                    <a:lnTo>
                      <a:pt x="201" y="238"/>
                    </a:lnTo>
                    <a:lnTo>
                      <a:pt x="260" y="186"/>
                    </a:lnTo>
                    <a:lnTo>
                      <a:pt x="334" y="133"/>
                    </a:lnTo>
                    <a:lnTo>
                      <a:pt x="416" y="89"/>
                    </a:lnTo>
                    <a:lnTo>
                      <a:pt x="513" y="52"/>
                    </a:lnTo>
                    <a:lnTo>
                      <a:pt x="610" y="29"/>
                    </a:lnTo>
                    <a:lnTo>
                      <a:pt x="722"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68"/>
              <p:cNvSpPr>
                <a:spLocks/>
              </p:cNvSpPr>
              <p:nvPr/>
            </p:nvSpPr>
            <p:spPr bwMode="auto">
              <a:xfrm>
                <a:off x="673" y="3465"/>
                <a:ext cx="27" cy="35"/>
              </a:xfrm>
              <a:custGeom>
                <a:avLst/>
                <a:gdLst>
                  <a:gd name="T0" fmla="*/ 29 w 618"/>
                  <a:gd name="T1" fmla="*/ 0 h 812"/>
                  <a:gd name="T2" fmla="*/ 22 w 618"/>
                  <a:gd name="T3" fmla="*/ 22 h 812"/>
                  <a:gd name="T4" fmla="*/ 22 w 618"/>
                  <a:gd name="T5" fmla="*/ 67 h 812"/>
                  <a:gd name="T6" fmla="*/ 29 w 618"/>
                  <a:gd name="T7" fmla="*/ 134 h 812"/>
                  <a:gd name="T8" fmla="*/ 37 w 618"/>
                  <a:gd name="T9" fmla="*/ 171 h 812"/>
                  <a:gd name="T10" fmla="*/ 52 w 618"/>
                  <a:gd name="T11" fmla="*/ 209 h 812"/>
                  <a:gd name="T12" fmla="*/ 81 w 618"/>
                  <a:gd name="T13" fmla="*/ 246 h 812"/>
                  <a:gd name="T14" fmla="*/ 119 w 618"/>
                  <a:gd name="T15" fmla="*/ 275 h 812"/>
                  <a:gd name="T16" fmla="*/ 163 w 618"/>
                  <a:gd name="T17" fmla="*/ 306 h 812"/>
                  <a:gd name="T18" fmla="*/ 223 w 618"/>
                  <a:gd name="T19" fmla="*/ 327 h 812"/>
                  <a:gd name="T20" fmla="*/ 298 w 618"/>
                  <a:gd name="T21" fmla="*/ 343 h 812"/>
                  <a:gd name="T22" fmla="*/ 387 w 618"/>
                  <a:gd name="T23" fmla="*/ 350 h 812"/>
                  <a:gd name="T24" fmla="*/ 492 w 618"/>
                  <a:gd name="T25" fmla="*/ 343 h 812"/>
                  <a:gd name="T26" fmla="*/ 618 w 618"/>
                  <a:gd name="T27" fmla="*/ 327 h 812"/>
                  <a:gd name="T28" fmla="*/ 618 w 618"/>
                  <a:gd name="T29" fmla="*/ 760 h 812"/>
                  <a:gd name="T30" fmla="*/ 581 w 618"/>
                  <a:gd name="T31" fmla="*/ 776 h 812"/>
                  <a:gd name="T32" fmla="*/ 484 w 618"/>
                  <a:gd name="T33" fmla="*/ 797 h 812"/>
                  <a:gd name="T34" fmla="*/ 424 w 618"/>
                  <a:gd name="T35" fmla="*/ 812 h 812"/>
                  <a:gd name="T36" fmla="*/ 350 w 618"/>
                  <a:gd name="T37" fmla="*/ 812 h 812"/>
                  <a:gd name="T38" fmla="*/ 268 w 618"/>
                  <a:gd name="T39" fmla="*/ 812 h 812"/>
                  <a:gd name="T40" fmla="*/ 194 w 618"/>
                  <a:gd name="T41" fmla="*/ 797 h 812"/>
                  <a:gd name="T42" fmla="*/ 178 w 618"/>
                  <a:gd name="T43" fmla="*/ 783 h 812"/>
                  <a:gd name="T44" fmla="*/ 149 w 618"/>
                  <a:gd name="T45" fmla="*/ 753 h 812"/>
                  <a:gd name="T46" fmla="*/ 111 w 618"/>
                  <a:gd name="T47" fmla="*/ 693 h 812"/>
                  <a:gd name="T48" fmla="*/ 67 w 618"/>
                  <a:gd name="T49" fmla="*/ 611 h 812"/>
                  <a:gd name="T50" fmla="*/ 45 w 618"/>
                  <a:gd name="T51" fmla="*/ 559 h 812"/>
                  <a:gd name="T52" fmla="*/ 29 w 618"/>
                  <a:gd name="T53" fmla="*/ 507 h 812"/>
                  <a:gd name="T54" fmla="*/ 14 w 618"/>
                  <a:gd name="T55" fmla="*/ 440 h 812"/>
                  <a:gd name="T56" fmla="*/ 7 w 618"/>
                  <a:gd name="T57" fmla="*/ 365 h 812"/>
                  <a:gd name="T58" fmla="*/ 0 w 618"/>
                  <a:gd name="T59" fmla="*/ 291 h 812"/>
                  <a:gd name="T60" fmla="*/ 0 w 618"/>
                  <a:gd name="T61" fmla="*/ 201 h 812"/>
                  <a:gd name="T62" fmla="*/ 14 w 618"/>
                  <a:gd name="T63" fmla="*/ 104 h 812"/>
                  <a:gd name="T64" fmla="*/ 29 w 618"/>
                  <a:gd name="T65" fmla="*/ 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8" h="812">
                    <a:moveTo>
                      <a:pt x="29" y="0"/>
                    </a:moveTo>
                    <a:lnTo>
                      <a:pt x="22" y="22"/>
                    </a:lnTo>
                    <a:lnTo>
                      <a:pt x="22" y="67"/>
                    </a:lnTo>
                    <a:lnTo>
                      <a:pt x="29" y="134"/>
                    </a:lnTo>
                    <a:lnTo>
                      <a:pt x="37" y="171"/>
                    </a:lnTo>
                    <a:lnTo>
                      <a:pt x="52" y="209"/>
                    </a:lnTo>
                    <a:lnTo>
                      <a:pt x="81" y="246"/>
                    </a:lnTo>
                    <a:lnTo>
                      <a:pt x="119" y="275"/>
                    </a:lnTo>
                    <a:lnTo>
                      <a:pt x="163" y="306"/>
                    </a:lnTo>
                    <a:lnTo>
                      <a:pt x="223" y="327"/>
                    </a:lnTo>
                    <a:lnTo>
                      <a:pt x="298" y="343"/>
                    </a:lnTo>
                    <a:lnTo>
                      <a:pt x="387" y="350"/>
                    </a:lnTo>
                    <a:lnTo>
                      <a:pt x="492" y="343"/>
                    </a:lnTo>
                    <a:lnTo>
                      <a:pt x="618" y="327"/>
                    </a:lnTo>
                    <a:lnTo>
                      <a:pt x="618" y="760"/>
                    </a:lnTo>
                    <a:lnTo>
                      <a:pt x="581" y="776"/>
                    </a:lnTo>
                    <a:lnTo>
                      <a:pt x="484" y="797"/>
                    </a:lnTo>
                    <a:lnTo>
                      <a:pt x="424" y="812"/>
                    </a:lnTo>
                    <a:lnTo>
                      <a:pt x="350" y="812"/>
                    </a:lnTo>
                    <a:lnTo>
                      <a:pt x="268" y="812"/>
                    </a:lnTo>
                    <a:lnTo>
                      <a:pt x="194" y="797"/>
                    </a:lnTo>
                    <a:lnTo>
                      <a:pt x="178" y="783"/>
                    </a:lnTo>
                    <a:lnTo>
                      <a:pt x="149" y="753"/>
                    </a:lnTo>
                    <a:lnTo>
                      <a:pt x="111" y="693"/>
                    </a:lnTo>
                    <a:lnTo>
                      <a:pt x="67" y="611"/>
                    </a:lnTo>
                    <a:lnTo>
                      <a:pt x="45" y="559"/>
                    </a:lnTo>
                    <a:lnTo>
                      <a:pt x="29" y="507"/>
                    </a:lnTo>
                    <a:lnTo>
                      <a:pt x="14" y="440"/>
                    </a:lnTo>
                    <a:lnTo>
                      <a:pt x="7" y="365"/>
                    </a:lnTo>
                    <a:lnTo>
                      <a:pt x="0" y="291"/>
                    </a:lnTo>
                    <a:lnTo>
                      <a:pt x="0" y="201"/>
                    </a:lnTo>
                    <a:lnTo>
                      <a:pt x="14" y="104"/>
                    </a:lnTo>
                    <a:lnTo>
                      <a:pt x="29"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69"/>
              <p:cNvSpPr>
                <a:spLocks/>
              </p:cNvSpPr>
              <p:nvPr/>
            </p:nvSpPr>
            <p:spPr bwMode="auto">
              <a:xfrm>
                <a:off x="707" y="3501"/>
                <a:ext cx="39" cy="37"/>
              </a:xfrm>
              <a:custGeom>
                <a:avLst/>
                <a:gdLst>
                  <a:gd name="T0" fmla="*/ 268 w 879"/>
                  <a:gd name="T1" fmla="*/ 45 h 856"/>
                  <a:gd name="T2" fmla="*/ 336 w 879"/>
                  <a:gd name="T3" fmla="*/ 29 h 856"/>
                  <a:gd name="T4" fmla="*/ 402 w 879"/>
                  <a:gd name="T5" fmla="*/ 14 h 856"/>
                  <a:gd name="T6" fmla="*/ 462 w 879"/>
                  <a:gd name="T7" fmla="*/ 7 h 856"/>
                  <a:gd name="T8" fmla="*/ 522 w 879"/>
                  <a:gd name="T9" fmla="*/ 0 h 856"/>
                  <a:gd name="T10" fmla="*/ 574 w 879"/>
                  <a:gd name="T11" fmla="*/ 7 h 856"/>
                  <a:gd name="T12" fmla="*/ 626 w 879"/>
                  <a:gd name="T13" fmla="*/ 14 h 856"/>
                  <a:gd name="T14" fmla="*/ 671 w 879"/>
                  <a:gd name="T15" fmla="*/ 29 h 856"/>
                  <a:gd name="T16" fmla="*/ 715 w 879"/>
                  <a:gd name="T17" fmla="*/ 52 h 856"/>
                  <a:gd name="T18" fmla="*/ 752 w 879"/>
                  <a:gd name="T19" fmla="*/ 74 h 856"/>
                  <a:gd name="T20" fmla="*/ 790 w 879"/>
                  <a:gd name="T21" fmla="*/ 111 h 856"/>
                  <a:gd name="T22" fmla="*/ 820 w 879"/>
                  <a:gd name="T23" fmla="*/ 149 h 856"/>
                  <a:gd name="T24" fmla="*/ 842 w 879"/>
                  <a:gd name="T25" fmla="*/ 194 h 856"/>
                  <a:gd name="T26" fmla="*/ 865 w 879"/>
                  <a:gd name="T27" fmla="*/ 238 h 856"/>
                  <a:gd name="T28" fmla="*/ 872 w 879"/>
                  <a:gd name="T29" fmla="*/ 290 h 856"/>
                  <a:gd name="T30" fmla="*/ 879 w 879"/>
                  <a:gd name="T31" fmla="*/ 350 h 856"/>
                  <a:gd name="T32" fmla="*/ 879 w 879"/>
                  <a:gd name="T33" fmla="*/ 417 h 856"/>
                  <a:gd name="T34" fmla="*/ 879 w 879"/>
                  <a:gd name="T35" fmla="*/ 469 h 856"/>
                  <a:gd name="T36" fmla="*/ 856 w 879"/>
                  <a:gd name="T37" fmla="*/ 521 h 856"/>
                  <a:gd name="T38" fmla="*/ 835 w 879"/>
                  <a:gd name="T39" fmla="*/ 566 h 856"/>
                  <a:gd name="T40" fmla="*/ 804 w 879"/>
                  <a:gd name="T41" fmla="*/ 618 h 856"/>
                  <a:gd name="T42" fmla="*/ 768 w 879"/>
                  <a:gd name="T43" fmla="*/ 663 h 856"/>
                  <a:gd name="T44" fmla="*/ 723 w 879"/>
                  <a:gd name="T45" fmla="*/ 707 h 856"/>
                  <a:gd name="T46" fmla="*/ 671 w 879"/>
                  <a:gd name="T47" fmla="*/ 745 h 856"/>
                  <a:gd name="T48" fmla="*/ 618 w 879"/>
                  <a:gd name="T49" fmla="*/ 782 h 856"/>
                  <a:gd name="T50" fmla="*/ 559 w 879"/>
                  <a:gd name="T51" fmla="*/ 804 h 856"/>
                  <a:gd name="T52" fmla="*/ 499 w 879"/>
                  <a:gd name="T53" fmla="*/ 827 h 856"/>
                  <a:gd name="T54" fmla="*/ 440 w 879"/>
                  <a:gd name="T55" fmla="*/ 849 h 856"/>
                  <a:gd name="T56" fmla="*/ 380 w 879"/>
                  <a:gd name="T57" fmla="*/ 856 h 856"/>
                  <a:gd name="T58" fmla="*/ 320 w 879"/>
                  <a:gd name="T59" fmla="*/ 856 h 856"/>
                  <a:gd name="T60" fmla="*/ 253 w 879"/>
                  <a:gd name="T61" fmla="*/ 842 h 856"/>
                  <a:gd name="T62" fmla="*/ 194 w 879"/>
                  <a:gd name="T63" fmla="*/ 827 h 856"/>
                  <a:gd name="T64" fmla="*/ 142 w 879"/>
                  <a:gd name="T65" fmla="*/ 797 h 856"/>
                  <a:gd name="T66" fmla="*/ 97 w 879"/>
                  <a:gd name="T67" fmla="*/ 767 h 856"/>
                  <a:gd name="T68" fmla="*/ 60 w 879"/>
                  <a:gd name="T69" fmla="*/ 722 h 856"/>
                  <a:gd name="T70" fmla="*/ 38 w 879"/>
                  <a:gd name="T71" fmla="*/ 678 h 856"/>
                  <a:gd name="T72" fmla="*/ 15 w 879"/>
                  <a:gd name="T73" fmla="*/ 625 h 856"/>
                  <a:gd name="T74" fmla="*/ 0 w 879"/>
                  <a:gd name="T75" fmla="*/ 573 h 856"/>
                  <a:gd name="T76" fmla="*/ 0 w 879"/>
                  <a:gd name="T77" fmla="*/ 513 h 856"/>
                  <a:gd name="T78" fmla="*/ 0 w 879"/>
                  <a:gd name="T79" fmla="*/ 454 h 856"/>
                  <a:gd name="T80" fmla="*/ 7 w 879"/>
                  <a:gd name="T81" fmla="*/ 402 h 856"/>
                  <a:gd name="T82" fmla="*/ 22 w 879"/>
                  <a:gd name="T83" fmla="*/ 343 h 856"/>
                  <a:gd name="T84" fmla="*/ 45 w 879"/>
                  <a:gd name="T85" fmla="*/ 282 h 856"/>
                  <a:gd name="T86" fmla="*/ 67 w 879"/>
                  <a:gd name="T87" fmla="*/ 230 h 856"/>
                  <a:gd name="T88" fmla="*/ 97 w 879"/>
                  <a:gd name="T89" fmla="*/ 185 h 856"/>
                  <a:gd name="T90" fmla="*/ 135 w 879"/>
                  <a:gd name="T91" fmla="*/ 141 h 856"/>
                  <a:gd name="T92" fmla="*/ 178 w 879"/>
                  <a:gd name="T93" fmla="*/ 104 h 856"/>
                  <a:gd name="T94" fmla="*/ 223 w 879"/>
                  <a:gd name="T95" fmla="*/ 74 h 856"/>
                  <a:gd name="T96" fmla="*/ 268 w 879"/>
                  <a:gd name="T97" fmla="*/ 45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9" h="856">
                    <a:moveTo>
                      <a:pt x="268" y="45"/>
                    </a:moveTo>
                    <a:lnTo>
                      <a:pt x="336" y="29"/>
                    </a:lnTo>
                    <a:lnTo>
                      <a:pt x="402" y="14"/>
                    </a:lnTo>
                    <a:lnTo>
                      <a:pt x="462" y="7"/>
                    </a:lnTo>
                    <a:lnTo>
                      <a:pt x="522" y="0"/>
                    </a:lnTo>
                    <a:lnTo>
                      <a:pt x="574" y="7"/>
                    </a:lnTo>
                    <a:lnTo>
                      <a:pt x="626" y="14"/>
                    </a:lnTo>
                    <a:lnTo>
                      <a:pt x="671" y="29"/>
                    </a:lnTo>
                    <a:lnTo>
                      <a:pt x="715" y="52"/>
                    </a:lnTo>
                    <a:lnTo>
                      <a:pt x="752" y="74"/>
                    </a:lnTo>
                    <a:lnTo>
                      <a:pt x="790" y="111"/>
                    </a:lnTo>
                    <a:lnTo>
                      <a:pt x="820" y="149"/>
                    </a:lnTo>
                    <a:lnTo>
                      <a:pt x="842" y="194"/>
                    </a:lnTo>
                    <a:lnTo>
                      <a:pt x="865" y="238"/>
                    </a:lnTo>
                    <a:lnTo>
                      <a:pt x="872" y="290"/>
                    </a:lnTo>
                    <a:lnTo>
                      <a:pt x="879" y="350"/>
                    </a:lnTo>
                    <a:lnTo>
                      <a:pt x="879" y="417"/>
                    </a:lnTo>
                    <a:lnTo>
                      <a:pt x="879" y="469"/>
                    </a:lnTo>
                    <a:lnTo>
                      <a:pt x="856" y="521"/>
                    </a:lnTo>
                    <a:lnTo>
                      <a:pt x="835" y="566"/>
                    </a:lnTo>
                    <a:lnTo>
                      <a:pt x="804" y="618"/>
                    </a:lnTo>
                    <a:lnTo>
                      <a:pt x="768" y="663"/>
                    </a:lnTo>
                    <a:lnTo>
                      <a:pt x="723" y="707"/>
                    </a:lnTo>
                    <a:lnTo>
                      <a:pt x="671" y="745"/>
                    </a:lnTo>
                    <a:lnTo>
                      <a:pt x="618" y="782"/>
                    </a:lnTo>
                    <a:lnTo>
                      <a:pt x="559" y="804"/>
                    </a:lnTo>
                    <a:lnTo>
                      <a:pt x="499" y="827"/>
                    </a:lnTo>
                    <a:lnTo>
                      <a:pt x="440" y="849"/>
                    </a:lnTo>
                    <a:lnTo>
                      <a:pt x="380" y="856"/>
                    </a:lnTo>
                    <a:lnTo>
                      <a:pt x="320" y="856"/>
                    </a:lnTo>
                    <a:lnTo>
                      <a:pt x="253" y="842"/>
                    </a:lnTo>
                    <a:lnTo>
                      <a:pt x="194" y="827"/>
                    </a:lnTo>
                    <a:lnTo>
                      <a:pt x="142" y="797"/>
                    </a:lnTo>
                    <a:lnTo>
                      <a:pt x="97" y="767"/>
                    </a:lnTo>
                    <a:lnTo>
                      <a:pt x="60" y="722"/>
                    </a:lnTo>
                    <a:lnTo>
                      <a:pt x="38" y="678"/>
                    </a:lnTo>
                    <a:lnTo>
                      <a:pt x="15" y="625"/>
                    </a:lnTo>
                    <a:lnTo>
                      <a:pt x="0" y="573"/>
                    </a:lnTo>
                    <a:lnTo>
                      <a:pt x="0" y="513"/>
                    </a:lnTo>
                    <a:lnTo>
                      <a:pt x="0" y="454"/>
                    </a:lnTo>
                    <a:lnTo>
                      <a:pt x="7" y="402"/>
                    </a:lnTo>
                    <a:lnTo>
                      <a:pt x="22" y="343"/>
                    </a:lnTo>
                    <a:lnTo>
                      <a:pt x="45" y="282"/>
                    </a:lnTo>
                    <a:lnTo>
                      <a:pt x="67" y="230"/>
                    </a:lnTo>
                    <a:lnTo>
                      <a:pt x="97" y="185"/>
                    </a:lnTo>
                    <a:lnTo>
                      <a:pt x="135" y="141"/>
                    </a:lnTo>
                    <a:lnTo>
                      <a:pt x="178" y="104"/>
                    </a:lnTo>
                    <a:lnTo>
                      <a:pt x="223" y="74"/>
                    </a:lnTo>
                    <a:lnTo>
                      <a:pt x="268" y="45"/>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 name="Freeform 70"/>
              <p:cNvSpPr>
                <a:spLocks/>
              </p:cNvSpPr>
              <p:nvPr/>
            </p:nvSpPr>
            <p:spPr bwMode="auto">
              <a:xfrm>
                <a:off x="653" y="3486"/>
                <a:ext cx="93" cy="81"/>
              </a:xfrm>
              <a:custGeom>
                <a:avLst/>
                <a:gdLst>
                  <a:gd name="T0" fmla="*/ 2101 w 2131"/>
                  <a:gd name="T1" fmla="*/ 707 h 1878"/>
                  <a:gd name="T2" fmla="*/ 2004 w 2131"/>
                  <a:gd name="T3" fmla="*/ 566 h 1878"/>
                  <a:gd name="T4" fmla="*/ 1848 w 2131"/>
                  <a:gd name="T5" fmla="*/ 388 h 1878"/>
                  <a:gd name="T6" fmla="*/ 1632 w 2131"/>
                  <a:gd name="T7" fmla="*/ 208 h 1878"/>
                  <a:gd name="T8" fmla="*/ 1505 w 2131"/>
                  <a:gd name="T9" fmla="*/ 126 h 1878"/>
                  <a:gd name="T10" fmla="*/ 1364 w 2131"/>
                  <a:gd name="T11" fmla="*/ 67 h 1878"/>
                  <a:gd name="T12" fmla="*/ 1207 w 2131"/>
                  <a:gd name="T13" fmla="*/ 22 h 1878"/>
                  <a:gd name="T14" fmla="*/ 1044 w 2131"/>
                  <a:gd name="T15" fmla="*/ 0 h 1878"/>
                  <a:gd name="T16" fmla="*/ 865 w 2131"/>
                  <a:gd name="T17" fmla="*/ 14 h 1878"/>
                  <a:gd name="T18" fmla="*/ 678 w 2131"/>
                  <a:gd name="T19" fmla="*/ 67 h 1878"/>
                  <a:gd name="T20" fmla="*/ 477 w 2131"/>
                  <a:gd name="T21" fmla="*/ 156 h 1878"/>
                  <a:gd name="T22" fmla="*/ 269 w 2131"/>
                  <a:gd name="T23" fmla="*/ 291 h 1878"/>
                  <a:gd name="T24" fmla="*/ 179 w 2131"/>
                  <a:gd name="T25" fmla="*/ 372 h 1878"/>
                  <a:gd name="T26" fmla="*/ 104 w 2131"/>
                  <a:gd name="T27" fmla="*/ 476 h 1878"/>
                  <a:gd name="T28" fmla="*/ 52 w 2131"/>
                  <a:gd name="T29" fmla="*/ 603 h 1878"/>
                  <a:gd name="T30" fmla="*/ 15 w 2131"/>
                  <a:gd name="T31" fmla="*/ 738 h 1878"/>
                  <a:gd name="T32" fmla="*/ 0 w 2131"/>
                  <a:gd name="T33" fmla="*/ 887 h 1878"/>
                  <a:gd name="T34" fmla="*/ 0 w 2131"/>
                  <a:gd name="T35" fmla="*/ 1036 h 1878"/>
                  <a:gd name="T36" fmla="*/ 23 w 2131"/>
                  <a:gd name="T37" fmla="*/ 1185 h 1878"/>
                  <a:gd name="T38" fmla="*/ 68 w 2131"/>
                  <a:gd name="T39" fmla="*/ 1334 h 1878"/>
                  <a:gd name="T40" fmla="*/ 127 w 2131"/>
                  <a:gd name="T41" fmla="*/ 1468 h 1878"/>
                  <a:gd name="T42" fmla="*/ 217 w 2131"/>
                  <a:gd name="T43" fmla="*/ 1594 h 1878"/>
                  <a:gd name="T44" fmla="*/ 321 w 2131"/>
                  <a:gd name="T45" fmla="*/ 1699 h 1878"/>
                  <a:gd name="T46" fmla="*/ 447 w 2131"/>
                  <a:gd name="T47" fmla="*/ 1788 h 1878"/>
                  <a:gd name="T48" fmla="*/ 596 w 2131"/>
                  <a:gd name="T49" fmla="*/ 1848 h 1878"/>
                  <a:gd name="T50" fmla="*/ 768 w 2131"/>
                  <a:gd name="T51" fmla="*/ 1878 h 1878"/>
                  <a:gd name="T52" fmla="*/ 962 w 2131"/>
                  <a:gd name="T53" fmla="*/ 1878 h 1878"/>
                  <a:gd name="T54" fmla="*/ 1177 w 2131"/>
                  <a:gd name="T55" fmla="*/ 1833 h 1878"/>
                  <a:gd name="T56" fmla="*/ 1163 w 2131"/>
                  <a:gd name="T57" fmla="*/ 1416 h 1878"/>
                  <a:gd name="T58" fmla="*/ 969 w 2131"/>
                  <a:gd name="T59" fmla="*/ 1438 h 1878"/>
                  <a:gd name="T60" fmla="*/ 805 w 2131"/>
                  <a:gd name="T61" fmla="*/ 1431 h 1878"/>
                  <a:gd name="T62" fmla="*/ 701 w 2131"/>
                  <a:gd name="T63" fmla="*/ 1401 h 1878"/>
                  <a:gd name="T64" fmla="*/ 626 w 2131"/>
                  <a:gd name="T65" fmla="*/ 1334 h 1878"/>
                  <a:gd name="T66" fmla="*/ 589 w 2131"/>
                  <a:gd name="T67" fmla="*/ 1222 h 1878"/>
                  <a:gd name="T68" fmla="*/ 604 w 2131"/>
                  <a:gd name="T69" fmla="*/ 1081 h 1878"/>
                  <a:gd name="T70" fmla="*/ 664 w 2131"/>
                  <a:gd name="T71" fmla="*/ 939 h 1878"/>
                  <a:gd name="T72" fmla="*/ 753 w 2131"/>
                  <a:gd name="T73" fmla="*/ 835 h 1878"/>
                  <a:gd name="T74" fmla="*/ 872 w 2131"/>
                  <a:gd name="T75" fmla="*/ 760 h 1878"/>
                  <a:gd name="T76" fmla="*/ 1014 w 2131"/>
                  <a:gd name="T77" fmla="*/ 738 h 1878"/>
                  <a:gd name="T78" fmla="*/ 1170 w 2131"/>
                  <a:gd name="T79" fmla="*/ 774 h 1878"/>
                  <a:gd name="T80" fmla="*/ 1326 w 2131"/>
                  <a:gd name="T81" fmla="*/ 879 h 1878"/>
                  <a:gd name="T82" fmla="*/ 1491 w 2131"/>
                  <a:gd name="T83" fmla="*/ 1058 h 1878"/>
                  <a:gd name="T84" fmla="*/ 1595 w 2131"/>
                  <a:gd name="T85" fmla="*/ 1185 h 1878"/>
                  <a:gd name="T86" fmla="*/ 1751 w 2131"/>
                  <a:gd name="T87" fmla="*/ 1185 h 1878"/>
                  <a:gd name="T88" fmla="*/ 1855 w 2131"/>
                  <a:gd name="T89" fmla="*/ 1155 h 1878"/>
                  <a:gd name="T90" fmla="*/ 1959 w 2131"/>
                  <a:gd name="T91" fmla="*/ 1110 h 1878"/>
                  <a:gd name="T92" fmla="*/ 2049 w 2131"/>
                  <a:gd name="T93" fmla="*/ 1036 h 1878"/>
                  <a:gd name="T94" fmla="*/ 2117 w 2131"/>
                  <a:gd name="T95" fmla="*/ 916 h 1878"/>
                  <a:gd name="T96" fmla="*/ 2131 w 2131"/>
                  <a:gd name="T97" fmla="*/ 76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1" h="1878">
                    <a:moveTo>
                      <a:pt x="2131" y="760"/>
                    </a:moveTo>
                    <a:lnTo>
                      <a:pt x="2101" y="707"/>
                    </a:lnTo>
                    <a:lnTo>
                      <a:pt x="2064" y="641"/>
                    </a:lnTo>
                    <a:lnTo>
                      <a:pt x="2004" y="566"/>
                    </a:lnTo>
                    <a:lnTo>
                      <a:pt x="1930" y="476"/>
                    </a:lnTo>
                    <a:lnTo>
                      <a:pt x="1848" y="388"/>
                    </a:lnTo>
                    <a:lnTo>
                      <a:pt x="1744" y="291"/>
                    </a:lnTo>
                    <a:lnTo>
                      <a:pt x="1632" y="208"/>
                    </a:lnTo>
                    <a:lnTo>
                      <a:pt x="1572" y="163"/>
                    </a:lnTo>
                    <a:lnTo>
                      <a:pt x="1505" y="126"/>
                    </a:lnTo>
                    <a:lnTo>
                      <a:pt x="1439" y="88"/>
                    </a:lnTo>
                    <a:lnTo>
                      <a:pt x="1364" y="67"/>
                    </a:lnTo>
                    <a:lnTo>
                      <a:pt x="1290" y="36"/>
                    </a:lnTo>
                    <a:lnTo>
                      <a:pt x="1207" y="22"/>
                    </a:lnTo>
                    <a:lnTo>
                      <a:pt x="1125" y="7"/>
                    </a:lnTo>
                    <a:lnTo>
                      <a:pt x="1044" y="0"/>
                    </a:lnTo>
                    <a:lnTo>
                      <a:pt x="954" y="7"/>
                    </a:lnTo>
                    <a:lnTo>
                      <a:pt x="865" y="14"/>
                    </a:lnTo>
                    <a:lnTo>
                      <a:pt x="775" y="36"/>
                    </a:lnTo>
                    <a:lnTo>
                      <a:pt x="678" y="67"/>
                    </a:lnTo>
                    <a:lnTo>
                      <a:pt x="581" y="104"/>
                    </a:lnTo>
                    <a:lnTo>
                      <a:pt x="477" y="156"/>
                    </a:lnTo>
                    <a:lnTo>
                      <a:pt x="373" y="216"/>
                    </a:lnTo>
                    <a:lnTo>
                      <a:pt x="269" y="291"/>
                    </a:lnTo>
                    <a:lnTo>
                      <a:pt x="224" y="327"/>
                    </a:lnTo>
                    <a:lnTo>
                      <a:pt x="179" y="372"/>
                    </a:lnTo>
                    <a:lnTo>
                      <a:pt x="142" y="424"/>
                    </a:lnTo>
                    <a:lnTo>
                      <a:pt x="104" y="476"/>
                    </a:lnTo>
                    <a:lnTo>
                      <a:pt x="75" y="537"/>
                    </a:lnTo>
                    <a:lnTo>
                      <a:pt x="52" y="603"/>
                    </a:lnTo>
                    <a:lnTo>
                      <a:pt x="30" y="670"/>
                    </a:lnTo>
                    <a:lnTo>
                      <a:pt x="15" y="738"/>
                    </a:lnTo>
                    <a:lnTo>
                      <a:pt x="7" y="812"/>
                    </a:lnTo>
                    <a:lnTo>
                      <a:pt x="0" y="887"/>
                    </a:lnTo>
                    <a:lnTo>
                      <a:pt x="0" y="961"/>
                    </a:lnTo>
                    <a:lnTo>
                      <a:pt x="0" y="1036"/>
                    </a:lnTo>
                    <a:lnTo>
                      <a:pt x="7" y="1110"/>
                    </a:lnTo>
                    <a:lnTo>
                      <a:pt x="23" y="1185"/>
                    </a:lnTo>
                    <a:lnTo>
                      <a:pt x="45" y="1259"/>
                    </a:lnTo>
                    <a:lnTo>
                      <a:pt x="68" y="1334"/>
                    </a:lnTo>
                    <a:lnTo>
                      <a:pt x="97" y="1401"/>
                    </a:lnTo>
                    <a:lnTo>
                      <a:pt x="127" y="1468"/>
                    </a:lnTo>
                    <a:lnTo>
                      <a:pt x="172" y="1535"/>
                    </a:lnTo>
                    <a:lnTo>
                      <a:pt x="217" y="1594"/>
                    </a:lnTo>
                    <a:lnTo>
                      <a:pt x="262" y="1646"/>
                    </a:lnTo>
                    <a:lnTo>
                      <a:pt x="321" y="1699"/>
                    </a:lnTo>
                    <a:lnTo>
                      <a:pt x="380" y="1743"/>
                    </a:lnTo>
                    <a:lnTo>
                      <a:pt x="447" y="1788"/>
                    </a:lnTo>
                    <a:lnTo>
                      <a:pt x="515" y="1818"/>
                    </a:lnTo>
                    <a:lnTo>
                      <a:pt x="596" y="1848"/>
                    </a:lnTo>
                    <a:lnTo>
                      <a:pt x="678" y="1863"/>
                    </a:lnTo>
                    <a:lnTo>
                      <a:pt x="768" y="1878"/>
                    </a:lnTo>
                    <a:lnTo>
                      <a:pt x="865" y="1878"/>
                    </a:lnTo>
                    <a:lnTo>
                      <a:pt x="962" y="1878"/>
                    </a:lnTo>
                    <a:lnTo>
                      <a:pt x="1066" y="1863"/>
                    </a:lnTo>
                    <a:lnTo>
                      <a:pt x="1177" y="1833"/>
                    </a:lnTo>
                    <a:lnTo>
                      <a:pt x="1170" y="1669"/>
                    </a:lnTo>
                    <a:lnTo>
                      <a:pt x="1163" y="1416"/>
                    </a:lnTo>
                    <a:lnTo>
                      <a:pt x="1066" y="1431"/>
                    </a:lnTo>
                    <a:lnTo>
                      <a:pt x="969" y="1438"/>
                    </a:lnTo>
                    <a:lnTo>
                      <a:pt x="857" y="1438"/>
                    </a:lnTo>
                    <a:lnTo>
                      <a:pt x="805" y="1431"/>
                    </a:lnTo>
                    <a:lnTo>
                      <a:pt x="753" y="1416"/>
                    </a:lnTo>
                    <a:lnTo>
                      <a:pt x="701" y="1401"/>
                    </a:lnTo>
                    <a:lnTo>
                      <a:pt x="664" y="1371"/>
                    </a:lnTo>
                    <a:lnTo>
                      <a:pt x="626" y="1334"/>
                    </a:lnTo>
                    <a:lnTo>
                      <a:pt x="604" y="1282"/>
                    </a:lnTo>
                    <a:lnTo>
                      <a:pt x="589" y="1222"/>
                    </a:lnTo>
                    <a:lnTo>
                      <a:pt x="589" y="1147"/>
                    </a:lnTo>
                    <a:lnTo>
                      <a:pt x="604" y="1081"/>
                    </a:lnTo>
                    <a:lnTo>
                      <a:pt x="626" y="1006"/>
                    </a:lnTo>
                    <a:lnTo>
                      <a:pt x="664" y="939"/>
                    </a:lnTo>
                    <a:lnTo>
                      <a:pt x="708" y="887"/>
                    </a:lnTo>
                    <a:lnTo>
                      <a:pt x="753" y="835"/>
                    </a:lnTo>
                    <a:lnTo>
                      <a:pt x="813" y="797"/>
                    </a:lnTo>
                    <a:lnTo>
                      <a:pt x="872" y="760"/>
                    </a:lnTo>
                    <a:lnTo>
                      <a:pt x="939" y="745"/>
                    </a:lnTo>
                    <a:lnTo>
                      <a:pt x="1014" y="738"/>
                    </a:lnTo>
                    <a:lnTo>
                      <a:pt x="1088" y="752"/>
                    </a:lnTo>
                    <a:lnTo>
                      <a:pt x="1170" y="774"/>
                    </a:lnTo>
                    <a:lnTo>
                      <a:pt x="1252" y="819"/>
                    </a:lnTo>
                    <a:lnTo>
                      <a:pt x="1326" y="879"/>
                    </a:lnTo>
                    <a:lnTo>
                      <a:pt x="1408" y="961"/>
                    </a:lnTo>
                    <a:lnTo>
                      <a:pt x="1491" y="1058"/>
                    </a:lnTo>
                    <a:lnTo>
                      <a:pt x="1572" y="1185"/>
                    </a:lnTo>
                    <a:lnTo>
                      <a:pt x="1595" y="1185"/>
                    </a:lnTo>
                    <a:lnTo>
                      <a:pt x="1662" y="1192"/>
                    </a:lnTo>
                    <a:lnTo>
                      <a:pt x="1751" y="1185"/>
                    </a:lnTo>
                    <a:lnTo>
                      <a:pt x="1803" y="1170"/>
                    </a:lnTo>
                    <a:lnTo>
                      <a:pt x="1855" y="1155"/>
                    </a:lnTo>
                    <a:lnTo>
                      <a:pt x="1907" y="1140"/>
                    </a:lnTo>
                    <a:lnTo>
                      <a:pt x="1959" y="1110"/>
                    </a:lnTo>
                    <a:lnTo>
                      <a:pt x="2012" y="1081"/>
                    </a:lnTo>
                    <a:lnTo>
                      <a:pt x="2049" y="1036"/>
                    </a:lnTo>
                    <a:lnTo>
                      <a:pt x="2087" y="984"/>
                    </a:lnTo>
                    <a:lnTo>
                      <a:pt x="2117" y="916"/>
                    </a:lnTo>
                    <a:lnTo>
                      <a:pt x="2131" y="849"/>
                    </a:lnTo>
                    <a:lnTo>
                      <a:pt x="2131" y="760"/>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71"/>
              <p:cNvSpPr>
                <a:spLocks/>
              </p:cNvSpPr>
              <p:nvPr/>
            </p:nvSpPr>
            <p:spPr bwMode="auto">
              <a:xfrm>
                <a:off x="660" y="3490"/>
                <a:ext cx="74" cy="26"/>
              </a:xfrm>
              <a:custGeom>
                <a:avLst/>
                <a:gdLst>
                  <a:gd name="T0" fmla="*/ 723 w 1714"/>
                  <a:gd name="T1" fmla="*/ 7 h 596"/>
                  <a:gd name="T2" fmla="*/ 798 w 1714"/>
                  <a:gd name="T3" fmla="*/ 0 h 596"/>
                  <a:gd name="T4" fmla="*/ 872 w 1714"/>
                  <a:gd name="T5" fmla="*/ 0 h 596"/>
                  <a:gd name="T6" fmla="*/ 947 w 1714"/>
                  <a:gd name="T7" fmla="*/ 0 h 596"/>
                  <a:gd name="T8" fmla="*/ 1021 w 1714"/>
                  <a:gd name="T9" fmla="*/ 14 h 596"/>
                  <a:gd name="T10" fmla="*/ 1089 w 1714"/>
                  <a:gd name="T11" fmla="*/ 29 h 596"/>
                  <a:gd name="T12" fmla="*/ 1156 w 1714"/>
                  <a:gd name="T13" fmla="*/ 52 h 596"/>
                  <a:gd name="T14" fmla="*/ 1290 w 1714"/>
                  <a:gd name="T15" fmla="*/ 97 h 596"/>
                  <a:gd name="T16" fmla="*/ 1409 w 1714"/>
                  <a:gd name="T17" fmla="*/ 163 h 596"/>
                  <a:gd name="T18" fmla="*/ 1521 w 1714"/>
                  <a:gd name="T19" fmla="*/ 237 h 596"/>
                  <a:gd name="T20" fmla="*/ 1618 w 1714"/>
                  <a:gd name="T21" fmla="*/ 327 h 596"/>
                  <a:gd name="T22" fmla="*/ 1692 w 1714"/>
                  <a:gd name="T23" fmla="*/ 417 h 596"/>
                  <a:gd name="T24" fmla="*/ 1714 w 1714"/>
                  <a:gd name="T25" fmla="*/ 447 h 596"/>
                  <a:gd name="T26" fmla="*/ 1714 w 1714"/>
                  <a:gd name="T27" fmla="*/ 454 h 596"/>
                  <a:gd name="T28" fmla="*/ 1707 w 1714"/>
                  <a:gd name="T29" fmla="*/ 447 h 596"/>
                  <a:gd name="T30" fmla="*/ 1595 w 1714"/>
                  <a:gd name="T31" fmla="*/ 364 h 596"/>
                  <a:gd name="T32" fmla="*/ 1506 w 1714"/>
                  <a:gd name="T33" fmla="*/ 298 h 596"/>
                  <a:gd name="T34" fmla="*/ 1401 w 1714"/>
                  <a:gd name="T35" fmla="*/ 237 h 596"/>
                  <a:gd name="T36" fmla="*/ 1283 w 1714"/>
                  <a:gd name="T37" fmla="*/ 178 h 596"/>
                  <a:gd name="T38" fmla="*/ 1215 w 1714"/>
                  <a:gd name="T39" fmla="*/ 149 h 596"/>
                  <a:gd name="T40" fmla="*/ 1148 w 1714"/>
                  <a:gd name="T41" fmla="*/ 133 h 596"/>
                  <a:gd name="T42" fmla="*/ 1051 w 1714"/>
                  <a:gd name="T43" fmla="*/ 111 h 596"/>
                  <a:gd name="T44" fmla="*/ 955 w 1714"/>
                  <a:gd name="T45" fmla="*/ 104 h 596"/>
                  <a:gd name="T46" fmla="*/ 850 w 1714"/>
                  <a:gd name="T47" fmla="*/ 104 h 596"/>
                  <a:gd name="T48" fmla="*/ 753 w 1714"/>
                  <a:gd name="T49" fmla="*/ 111 h 596"/>
                  <a:gd name="T50" fmla="*/ 657 w 1714"/>
                  <a:gd name="T51" fmla="*/ 133 h 596"/>
                  <a:gd name="T52" fmla="*/ 567 w 1714"/>
                  <a:gd name="T53" fmla="*/ 171 h 596"/>
                  <a:gd name="T54" fmla="*/ 477 w 1714"/>
                  <a:gd name="T55" fmla="*/ 223 h 596"/>
                  <a:gd name="T56" fmla="*/ 388 w 1714"/>
                  <a:gd name="T57" fmla="*/ 282 h 596"/>
                  <a:gd name="T58" fmla="*/ 321 w 1714"/>
                  <a:gd name="T59" fmla="*/ 343 h 596"/>
                  <a:gd name="T60" fmla="*/ 269 w 1714"/>
                  <a:gd name="T61" fmla="*/ 402 h 596"/>
                  <a:gd name="T62" fmla="*/ 194 w 1714"/>
                  <a:gd name="T63" fmla="*/ 492 h 596"/>
                  <a:gd name="T64" fmla="*/ 165 w 1714"/>
                  <a:gd name="T65" fmla="*/ 528 h 596"/>
                  <a:gd name="T66" fmla="*/ 127 w 1714"/>
                  <a:gd name="T67" fmla="*/ 558 h 596"/>
                  <a:gd name="T68" fmla="*/ 90 w 1714"/>
                  <a:gd name="T69" fmla="*/ 581 h 596"/>
                  <a:gd name="T70" fmla="*/ 45 w 1714"/>
                  <a:gd name="T71" fmla="*/ 596 h 596"/>
                  <a:gd name="T72" fmla="*/ 23 w 1714"/>
                  <a:gd name="T73" fmla="*/ 596 h 596"/>
                  <a:gd name="T74" fmla="*/ 9 w 1714"/>
                  <a:gd name="T75" fmla="*/ 581 h 596"/>
                  <a:gd name="T76" fmla="*/ 0 w 1714"/>
                  <a:gd name="T77" fmla="*/ 558 h 596"/>
                  <a:gd name="T78" fmla="*/ 0 w 1714"/>
                  <a:gd name="T79" fmla="*/ 528 h 596"/>
                  <a:gd name="T80" fmla="*/ 16 w 1714"/>
                  <a:gd name="T81" fmla="*/ 484 h 596"/>
                  <a:gd name="T82" fmla="*/ 38 w 1714"/>
                  <a:gd name="T83" fmla="*/ 440 h 596"/>
                  <a:gd name="T84" fmla="*/ 61 w 1714"/>
                  <a:gd name="T85" fmla="*/ 395 h 596"/>
                  <a:gd name="T86" fmla="*/ 97 w 1714"/>
                  <a:gd name="T87" fmla="*/ 343 h 596"/>
                  <a:gd name="T88" fmla="*/ 149 w 1714"/>
                  <a:gd name="T89" fmla="*/ 282 h 596"/>
                  <a:gd name="T90" fmla="*/ 201 w 1714"/>
                  <a:gd name="T91" fmla="*/ 230 h 596"/>
                  <a:gd name="T92" fmla="*/ 269 w 1714"/>
                  <a:gd name="T93" fmla="*/ 178 h 596"/>
                  <a:gd name="T94" fmla="*/ 343 w 1714"/>
                  <a:gd name="T95" fmla="*/ 133 h 596"/>
                  <a:gd name="T96" fmla="*/ 425 w 1714"/>
                  <a:gd name="T97" fmla="*/ 88 h 596"/>
                  <a:gd name="T98" fmla="*/ 515 w 1714"/>
                  <a:gd name="T99" fmla="*/ 52 h 596"/>
                  <a:gd name="T100" fmla="*/ 612 w 1714"/>
                  <a:gd name="T101" fmla="*/ 22 h 596"/>
                  <a:gd name="T102" fmla="*/ 723 w 1714"/>
                  <a:gd name="T103" fmla="*/ 7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4" h="596">
                    <a:moveTo>
                      <a:pt x="723" y="7"/>
                    </a:moveTo>
                    <a:lnTo>
                      <a:pt x="798" y="0"/>
                    </a:lnTo>
                    <a:lnTo>
                      <a:pt x="872" y="0"/>
                    </a:lnTo>
                    <a:lnTo>
                      <a:pt x="947" y="0"/>
                    </a:lnTo>
                    <a:lnTo>
                      <a:pt x="1021" y="14"/>
                    </a:lnTo>
                    <a:lnTo>
                      <a:pt x="1089" y="29"/>
                    </a:lnTo>
                    <a:lnTo>
                      <a:pt x="1156" y="52"/>
                    </a:lnTo>
                    <a:lnTo>
                      <a:pt x="1290" y="97"/>
                    </a:lnTo>
                    <a:lnTo>
                      <a:pt x="1409" y="163"/>
                    </a:lnTo>
                    <a:lnTo>
                      <a:pt x="1521" y="237"/>
                    </a:lnTo>
                    <a:lnTo>
                      <a:pt x="1618" y="327"/>
                    </a:lnTo>
                    <a:lnTo>
                      <a:pt x="1692" y="417"/>
                    </a:lnTo>
                    <a:lnTo>
                      <a:pt x="1714" y="447"/>
                    </a:lnTo>
                    <a:lnTo>
                      <a:pt x="1714" y="454"/>
                    </a:lnTo>
                    <a:lnTo>
                      <a:pt x="1707" y="447"/>
                    </a:lnTo>
                    <a:lnTo>
                      <a:pt x="1595" y="364"/>
                    </a:lnTo>
                    <a:lnTo>
                      <a:pt x="1506" y="298"/>
                    </a:lnTo>
                    <a:lnTo>
                      <a:pt x="1401" y="237"/>
                    </a:lnTo>
                    <a:lnTo>
                      <a:pt x="1283" y="178"/>
                    </a:lnTo>
                    <a:lnTo>
                      <a:pt x="1215" y="149"/>
                    </a:lnTo>
                    <a:lnTo>
                      <a:pt x="1148" y="133"/>
                    </a:lnTo>
                    <a:lnTo>
                      <a:pt x="1051" y="111"/>
                    </a:lnTo>
                    <a:lnTo>
                      <a:pt x="955" y="104"/>
                    </a:lnTo>
                    <a:lnTo>
                      <a:pt x="850" y="104"/>
                    </a:lnTo>
                    <a:lnTo>
                      <a:pt x="753" y="111"/>
                    </a:lnTo>
                    <a:lnTo>
                      <a:pt x="657" y="133"/>
                    </a:lnTo>
                    <a:lnTo>
                      <a:pt x="567" y="171"/>
                    </a:lnTo>
                    <a:lnTo>
                      <a:pt x="477" y="223"/>
                    </a:lnTo>
                    <a:lnTo>
                      <a:pt x="388" y="282"/>
                    </a:lnTo>
                    <a:lnTo>
                      <a:pt x="321" y="343"/>
                    </a:lnTo>
                    <a:lnTo>
                      <a:pt x="269" y="402"/>
                    </a:lnTo>
                    <a:lnTo>
                      <a:pt x="194" y="492"/>
                    </a:lnTo>
                    <a:lnTo>
                      <a:pt x="165" y="528"/>
                    </a:lnTo>
                    <a:lnTo>
                      <a:pt x="127" y="558"/>
                    </a:lnTo>
                    <a:lnTo>
                      <a:pt x="90" y="581"/>
                    </a:lnTo>
                    <a:lnTo>
                      <a:pt x="45" y="596"/>
                    </a:lnTo>
                    <a:lnTo>
                      <a:pt x="23" y="596"/>
                    </a:lnTo>
                    <a:lnTo>
                      <a:pt x="9" y="581"/>
                    </a:lnTo>
                    <a:lnTo>
                      <a:pt x="0" y="558"/>
                    </a:lnTo>
                    <a:lnTo>
                      <a:pt x="0" y="528"/>
                    </a:lnTo>
                    <a:lnTo>
                      <a:pt x="16" y="484"/>
                    </a:lnTo>
                    <a:lnTo>
                      <a:pt x="38" y="440"/>
                    </a:lnTo>
                    <a:lnTo>
                      <a:pt x="61" y="395"/>
                    </a:lnTo>
                    <a:lnTo>
                      <a:pt x="97" y="343"/>
                    </a:lnTo>
                    <a:lnTo>
                      <a:pt x="149" y="282"/>
                    </a:lnTo>
                    <a:lnTo>
                      <a:pt x="201" y="230"/>
                    </a:lnTo>
                    <a:lnTo>
                      <a:pt x="269" y="178"/>
                    </a:lnTo>
                    <a:lnTo>
                      <a:pt x="343" y="133"/>
                    </a:lnTo>
                    <a:lnTo>
                      <a:pt x="425" y="88"/>
                    </a:lnTo>
                    <a:lnTo>
                      <a:pt x="515" y="52"/>
                    </a:lnTo>
                    <a:lnTo>
                      <a:pt x="612" y="22"/>
                    </a:lnTo>
                    <a:lnTo>
                      <a:pt x="723"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72"/>
              <p:cNvSpPr>
                <a:spLocks/>
              </p:cNvSpPr>
              <p:nvPr/>
            </p:nvSpPr>
            <p:spPr bwMode="auto">
              <a:xfrm>
                <a:off x="678" y="3532"/>
                <a:ext cx="26" cy="36"/>
              </a:xfrm>
              <a:custGeom>
                <a:avLst/>
                <a:gdLst>
                  <a:gd name="T0" fmla="*/ 22 w 610"/>
                  <a:gd name="T1" fmla="*/ 0 h 812"/>
                  <a:gd name="T2" fmla="*/ 22 w 610"/>
                  <a:gd name="T3" fmla="*/ 15 h 812"/>
                  <a:gd name="T4" fmla="*/ 14 w 610"/>
                  <a:gd name="T5" fmla="*/ 67 h 812"/>
                  <a:gd name="T6" fmla="*/ 22 w 610"/>
                  <a:gd name="T7" fmla="*/ 134 h 812"/>
                  <a:gd name="T8" fmla="*/ 29 w 610"/>
                  <a:gd name="T9" fmla="*/ 171 h 812"/>
                  <a:gd name="T10" fmla="*/ 52 w 610"/>
                  <a:gd name="T11" fmla="*/ 209 h 812"/>
                  <a:gd name="T12" fmla="*/ 74 w 610"/>
                  <a:gd name="T13" fmla="*/ 238 h 812"/>
                  <a:gd name="T14" fmla="*/ 111 w 610"/>
                  <a:gd name="T15" fmla="*/ 275 h 812"/>
                  <a:gd name="T16" fmla="*/ 156 w 610"/>
                  <a:gd name="T17" fmla="*/ 306 h 812"/>
                  <a:gd name="T18" fmla="*/ 215 w 610"/>
                  <a:gd name="T19" fmla="*/ 320 h 812"/>
                  <a:gd name="T20" fmla="*/ 290 w 610"/>
                  <a:gd name="T21" fmla="*/ 335 h 812"/>
                  <a:gd name="T22" fmla="*/ 380 w 610"/>
                  <a:gd name="T23" fmla="*/ 343 h 812"/>
                  <a:gd name="T24" fmla="*/ 484 w 610"/>
                  <a:gd name="T25" fmla="*/ 343 h 812"/>
                  <a:gd name="T26" fmla="*/ 610 w 610"/>
                  <a:gd name="T27" fmla="*/ 320 h 812"/>
                  <a:gd name="T28" fmla="*/ 610 w 610"/>
                  <a:gd name="T29" fmla="*/ 760 h 812"/>
                  <a:gd name="T30" fmla="*/ 574 w 610"/>
                  <a:gd name="T31" fmla="*/ 775 h 812"/>
                  <a:gd name="T32" fmla="*/ 484 w 610"/>
                  <a:gd name="T33" fmla="*/ 798 h 812"/>
                  <a:gd name="T34" fmla="*/ 416 w 610"/>
                  <a:gd name="T35" fmla="*/ 805 h 812"/>
                  <a:gd name="T36" fmla="*/ 342 w 610"/>
                  <a:gd name="T37" fmla="*/ 812 h 812"/>
                  <a:gd name="T38" fmla="*/ 267 w 610"/>
                  <a:gd name="T39" fmla="*/ 805 h 812"/>
                  <a:gd name="T40" fmla="*/ 186 w 610"/>
                  <a:gd name="T41" fmla="*/ 790 h 812"/>
                  <a:gd name="T42" fmla="*/ 171 w 610"/>
                  <a:gd name="T43" fmla="*/ 783 h 812"/>
                  <a:gd name="T44" fmla="*/ 141 w 610"/>
                  <a:gd name="T45" fmla="*/ 753 h 812"/>
                  <a:gd name="T46" fmla="*/ 104 w 610"/>
                  <a:gd name="T47" fmla="*/ 693 h 812"/>
                  <a:gd name="T48" fmla="*/ 59 w 610"/>
                  <a:gd name="T49" fmla="*/ 611 h 812"/>
                  <a:gd name="T50" fmla="*/ 45 w 610"/>
                  <a:gd name="T51" fmla="*/ 559 h 812"/>
                  <a:gd name="T52" fmla="*/ 22 w 610"/>
                  <a:gd name="T53" fmla="*/ 499 h 812"/>
                  <a:gd name="T54" fmla="*/ 7 w 610"/>
                  <a:gd name="T55" fmla="*/ 440 h 812"/>
                  <a:gd name="T56" fmla="*/ 0 w 610"/>
                  <a:gd name="T57" fmla="*/ 365 h 812"/>
                  <a:gd name="T58" fmla="*/ 0 w 610"/>
                  <a:gd name="T59" fmla="*/ 283 h 812"/>
                  <a:gd name="T60" fmla="*/ 0 w 610"/>
                  <a:gd name="T61" fmla="*/ 194 h 812"/>
                  <a:gd name="T62" fmla="*/ 7 w 610"/>
                  <a:gd name="T63" fmla="*/ 104 h 812"/>
                  <a:gd name="T64" fmla="*/ 22 w 610"/>
                  <a:gd name="T65" fmla="*/ 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0" h="812">
                    <a:moveTo>
                      <a:pt x="22" y="0"/>
                    </a:moveTo>
                    <a:lnTo>
                      <a:pt x="22" y="15"/>
                    </a:lnTo>
                    <a:lnTo>
                      <a:pt x="14" y="67"/>
                    </a:lnTo>
                    <a:lnTo>
                      <a:pt x="22" y="134"/>
                    </a:lnTo>
                    <a:lnTo>
                      <a:pt x="29" y="171"/>
                    </a:lnTo>
                    <a:lnTo>
                      <a:pt x="52" y="209"/>
                    </a:lnTo>
                    <a:lnTo>
                      <a:pt x="74" y="238"/>
                    </a:lnTo>
                    <a:lnTo>
                      <a:pt x="111" y="275"/>
                    </a:lnTo>
                    <a:lnTo>
                      <a:pt x="156" y="306"/>
                    </a:lnTo>
                    <a:lnTo>
                      <a:pt x="215" y="320"/>
                    </a:lnTo>
                    <a:lnTo>
                      <a:pt x="290" y="335"/>
                    </a:lnTo>
                    <a:lnTo>
                      <a:pt x="380" y="343"/>
                    </a:lnTo>
                    <a:lnTo>
                      <a:pt x="484" y="343"/>
                    </a:lnTo>
                    <a:lnTo>
                      <a:pt x="610" y="320"/>
                    </a:lnTo>
                    <a:lnTo>
                      <a:pt x="610" y="760"/>
                    </a:lnTo>
                    <a:lnTo>
                      <a:pt x="574" y="775"/>
                    </a:lnTo>
                    <a:lnTo>
                      <a:pt x="484" y="798"/>
                    </a:lnTo>
                    <a:lnTo>
                      <a:pt x="416" y="805"/>
                    </a:lnTo>
                    <a:lnTo>
                      <a:pt x="342" y="812"/>
                    </a:lnTo>
                    <a:lnTo>
                      <a:pt x="267" y="805"/>
                    </a:lnTo>
                    <a:lnTo>
                      <a:pt x="186" y="790"/>
                    </a:lnTo>
                    <a:lnTo>
                      <a:pt x="171" y="783"/>
                    </a:lnTo>
                    <a:lnTo>
                      <a:pt x="141" y="753"/>
                    </a:lnTo>
                    <a:lnTo>
                      <a:pt x="104" y="693"/>
                    </a:lnTo>
                    <a:lnTo>
                      <a:pt x="59" y="611"/>
                    </a:lnTo>
                    <a:lnTo>
                      <a:pt x="45" y="559"/>
                    </a:lnTo>
                    <a:lnTo>
                      <a:pt x="22" y="499"/>
                    </a:lnTo>
                    <a:lnTo>
                      <a:pt x="7" y="440"/>
                    </a:lnTo>
                    <a:lnTo>
                      <a:pt x="0" y="365"/>
                    </a:lnTo>
                    <a:lnTo>
                      <a:pt x="0" y="283"/>
                    </a:lnTo>
                    <a:lnTo>
                      <a:pt x="0" y="194"/>
                    </a:lnTo>
                    <a:lnTo>
                      <a:pt x="7" y="104"/>
                    </a:lnTo>
                    <a:lnTo>
                      <a:pt x="22"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7" name="Freeform 73"/>
              <p:cNvSpPr>
                <a:spLocks/>
              </p:cNvSpPr>
              <p:nvPr/>
            </p:nvSpPr>
            <p:spPr bwMode="auto">
              <a:xfrm>
                <a:off x="713" y="3577"/>
                <a:ext cx="39" cy="37"/>
              </a:xfrm>
              <a:custGeom>
                <a:avLst/>
                <a:gdLst>
                  <a:gd name="T0" fmla="*/ 260 w 879"/>
                  <a:gd name="T1" fmla="*/ 52 h 857"/>
                  <a:gd name="T2" fmla="*/ 327 w 879"/>
                  <a:gd name="T3" fmla="*/ 29 h 857"/>
                  <a:gd name="T4" fmla="*/ 387 w 879"/>
                  <a:gd name="T5" fmla="*/ 14 h 857"/>
                  <a:gd name="T6" fmla="*/ 446 w 879"/>
                  <a:gd name="T7" fmla="*/ 0 h 857"/>
                  <a:gd name="T8" fmla="*/ 506 w 879"/>
                  <a:gd name="T9" fmla="*/ 0 h 857"/>
                  <a:gd name="T10" fmla="*/ 558 w 879"/>
                  <a:gd name="T11" fmla="*/ 0 h 857"/>
                  <a:gd name="T12" fmla="*/ 610 w 879"/>
                  <a:gd name="T13" fmla="*/ 7 h 857"/>
                  <a:gd name="T14" fmla="*/ 662 w 879"/>
                  <a:gd name="T15" fmla="*/ 22 h 857"/>
                  <a:gd name="T16" fmla="*/ 707 w 879"/>
                  <a:gd name="T17" fmla="*/ 45 h 857"/>
                  <a:gd name="T18" fmla="*/ 744 w 879"/>
                  <a:gd name="T19" fmla="*/ 67 h 857"/>
                  <a:gd name="T20" fmla="*/ 782 w 879"/>
                  <a:gd name="T21" fmla="*/ 97 h 857"/>
                  <a:gd name="T22" fmla="*/ 811 w 879"/>
                  <a:gd name="T23" fmla="*/ 133 h 857"/>
                  <a:gd name="T24" fmla="*/ 834 w 879"/>
                  <a:gd name="T25" fmla="*/ 178 h 857"/>
                  <a:gd name="T26" fmla="*/ 856 w 879"/>
                  <a:gd name="T27" fmla="*/ 230 h 857"/>
                  <a:gd name="T28" fmla="*/ 870 w 879"/>
                  <a:gd name="T29" fmla="*/ 282 h 857"/>
                  <a:gd name="T30" fmla="*/ 879 w 879"/>
                  <a:gd name="T31" fmla="*/ 343 h 857"/>
                  <a:gd name="T32" fmla="*/ 879 w 879"/>
                  <a:gd name="T33" fmla="*/ 402 h 857"/>
                  <a:gd name="T34" fmla="*/ 879 w 879"/>
                  <a:gd name="T35" fmla="*/ 454 h 857"/>
                  <a:gd name="T36" fmla="*/ 863 w 879"/>
                  <a:gd name="T37" fmla="*/ 506 h 857"/>
                  <a:gd name="T38" fmla="*/ 841 w 879"/>
                  <a:gd name="T39" fmla="*/ 559 h 857"/>
                  <a:gd name="T40" fmla="*/ 804 w 879"/>
                  <a:gd name="T41" fmla="*/ 611 h 857"/>
                  <a:gd name="T42" fmla="*/ 766 w 879"/>
                  <a:gd name="T43" fmla="*/ 655 h 857"/>
                  <a:gd name="T44" fmla="*/ 730 w 879"/>
                  <a:gd name="T45" fmla="*/ 700 h 857"/>
                  <a:gd name="T46" fmla="*/ 677 w 879"/>
                  <a:gd name="T47" fmla="*/ 738 h 857"/>
                  <a:gd name="T48" fmla="*/ 625 w 879"/>
                  <a:gd name="T49" fmla="*/ 774 h 857"/>
                  <a:gd name="T50" fmla="*/ 572 w 879"/>
                  <a:gd name="T51" fmla="*/ 804 h 857"/>
                  <a:gd name="T52" fmla="*/ 513 w 879"/>
                  <a:gd name="T53" fmla="*/ 827 h 857"/>
                  <a:gd name="T54" fmla="*/ 454 w 879"/>
                  <a:gd name="T55" fmla="*/ 842 h 857"/>
                  <a:gd name="T56" fmla="*/ 387 w 879"/>
                  <a:gd name="T57" fmla="*/ 857 h 857"/>
                  <a:gd name="T58" fmla="*/ 327 w 879"/>
                  <a:gd name="T59" fmla="*/ 857 h 857"/>
                  <a:gd name="T60" fmla="*/ 267 w 879"/>
                  <a:gd name="T61" fmla="*/ 849 h 857"/>
                  <a:gd name="T62" fmla="*/ 208 w 879"/>
                  <a:gd name="T63" fmla="*/ 835 h 857"/>
                  <a:gd name="T64" fmla="*/ 149 w 879"/>
                  <a:gd name="T65" fmla="*/ 804 h 857"/>
                  <a:gd name="T66" fmla="*/ 104 w 879"/>
                  <a:gd name="T67" fmla="*/ 774 h 857"/>
                  <a:gd name="T68" fmla="*/ 66 w 879"/>
                  <a:gd name="T69" fmla="*/ 730 h 857"/>
                  <a:gd name="T70" fmla="*/ 36 w 879"/>
                  <a:gd name="T71" fmla="*/ 686 h 857"/>
                  <a:gd name="T72" fmla="*/ 21 w 879"/>
                  <a:gd name="T73" fmla="*/ 634 h 857"/>
                  <a:gd name="T74" fmla="*/ 7 w 879"/>
                  <a:gd name="T75" fmla="*/ 581 h 857"/>
                  <a:gd name="T76" fmla="*/ 0 w 879"/>
                  <a:gd name="T77" fmla="*/ 528 h 857"/>
                  <a:gd name="T78" fmla="*/ 0 w 879"/>
                  <a:gd name="T79" fmla="*/ 469 h 857"/>
                  <a:gd name="T80" fmla="*/ 7 w 879"/>
                  <a:gd name="T81" fmla="*/ 409 h 857"/>
                  <a:gd name="T82" fmla="*/ 21 w 879"/>
                  <a:gd name="T83" fmla="*/ 350 h 857"/>
                  <a:gd name="T84" fmla="*/ 36 w 879"/>
                  <a:gd name="T85" fmla="*/ 298 h 857"/>
                  <a:gd name="T86" fmla="*/ 66 w 879"/>
                  <a:gd name="T87" fmla="*/ 239 h 857"/>
                  <a:gd name="T88" fmla="*/ 96 w 879"/>
                  <a:gd name="T89" fmla="*/ 194 h 857"/>
                  <a:gd name="T90" fmla="*/ 126 w 879"/>
                  <a:gd name="T91" fmla="*/ 149 h 857"/>
                  <a:gd name="T92" fmla="*/ 170 w 879"/>
                  <a:gd name="T93" fmla="*/ 104 h 857"/>
                  <a:gd name="T94" fmla="*/ 215 w 879"/>
                  <a:gd name="T95" fmla="*/ 74 h 857"/>
                  <a:gd name="T96" fmla="*/ 260 w 879"/>
                  <a:gd name="T97" fmla="*/ 5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9" h="857">
                    <a:moveTo>
                      <a:pt x="260" y="52"/>
                    </a:moveTo>
                    <a:lnTo>
                      <a:pt x="327" y="29"/>
                    </a:lnTo>
                    <a:lnTo>
                      <a:pt x="387" y="14"/>
                    </a:lnTo>
                    <a:lnTo>
                      <a:pt x="446" y="0"/>
                    </a:lnTo>
                    <a:lnTo>
                      <a:pt x="506" y="0"/>
                    </a:lnTo>
                    <a:lnTo>
                      <a:pt x="558" y="0"/>
                    </a:lnTo>
                    <a:lnTo>
                      <a:pt x="610" y="7"/>
                    </a:lnTo>
                    <a:lnTo>
                      <a:pt x="662" y="22"/>
                    </a:lnTo>
                    <a:lnTo>
                      <a:pt x="707" y="45"/>
                    </a:lnTo>
                    <a:lnTo>
                      <a:pt x="744" y="67"/>
                    </a:lnTo>
                    <a:lnTo>
                      <a:pt x="782" y="97"/>
                    </a:lnTo>
                    <a:lnTo>
                      <a:pt x="811" y="133"/>
                    </a:lnTo>
                    <a:lnTo>
                      <a:pt x="834" y="178"/>
                    </a:lnTo>
                    <a:lnTo>
                      <a:pt x="856" y="230"/>
                    </a:lnTo>
                    <a:lnTo>
                      <a:pt x="870" y="282"/>
                    </a:lnTo>
                    <a:lnTo>
                      <a:pt x="879" y="343"/>
                    </a:lnTo>
                    <a:lnTo>
                      <a:pt x="879" y="402"/>
                    </a:lnTo>
                    <a:lnTo>
                      <a:pt x="879" y="454"/>
                    </a:lnTo>
                    <a:lnTo>
                      <a:pt x="863" y="506"/>
                    </a:lnTo>
                    <a:lnTo>
                      <a:pt x="841" y="559"/>
                    </a:lnTo>
                    <a:lnTo>
                      <a:pt x="804" y="611"/>
                    </a:lnTo>
                    <a:lnTo>
                      <a:pt x="766" y="655"/>
                    </a:lnTo>
                    <a:lnTo>
                      <a:pt x="730" y="700"/>
                    </a:lnTo>
                    <a:lnTo>
                      <a:pt x="677" y="738"/>
                    </a:lnTo>
                    <a:lnTo>
                      <a:pt x="625" y="774"/>
                    </a:lnTo>
                    <a:lnTo>
                      <a:pt x="572" y="804"/>
                    </a:lnTo>
                    <a:lnTo>
                      <a:pt x="513" y="827"/>
                    </a:lnTo>
                    <a:lnTo>
                      <a:pt x="454" y="842"/>
                    </a:lnTo>
                    <a:lnTo>
                      <a:pt x="387" y="857"/>
                    </a:lnTo>
                    <a:lnTo>
                      <a:pt x="327" y="857"/>
                    </a:lnTo>
                    <a:lnTo>
                      <a:pt x="267" y="849"/>
                    </a:lnTo>
                    <a:lnTo>
                      <a:pt x="208" y="835"/>
                    </a:lnTo>
                    <a:lnTo>
                      <a:pt x="149" y="804"/>
                    </a:lnTo>
                    <a:lnTo>
                      <a:pt x="104" y="774"/>
                    </a:lnTo>
                    <a:lnTo>
                      <a:pt x="66" y="730"/>
                    </a:lnTo>
                    <a:lnTo>
                      <a:pt x="36" y="686"/>
                    </a:lnTo>
                    <a:lnTo>
                      <a:pt x="21" y="634"/>
                    </a:lnTo>
                    <a:lnTo>
                      <a:pt x="7" y="581"/>
                    </a:lnTo>
                    <a:lnTo>
                      <a:pt x="0" y="528"/>
                    </a:lnTo>
                    <a:lnTo>
                      <a:pt x="0" y="469"/>
                    </a:lnTo>
                    <a:lnTo>
                      <a:pt x="7" y="409"/>
                    </a:lnTo>
                    <a:lnTo>
                      <a:pt x="21" y="350"/>
                    </a:lnTo>
                    <a:lnTo>
                      <a:pt x="36" y="298"/>
                    </a:lnTo>
                    <a:lnTo>
                      <a:pt x="66" y="239"/>
                    </a:lnTo>
                    <a:lnTo>
                      <a:pt x="96" y="194"/>
                    </a:lnTo>
                    <a:lnTo>
                      <a:pt x="126" y="149"/>
                    </a:lnTo>
                    <a:lnTo>
                      <a:pt x="170" y="104"/>
                    </a:lnTo>
                    <a:lnTo>
                      <a:pt x="215" y="74"/>
                    </a:lnTo>
                    <a:lnTo>
                      <a:pt x="260" y="52"/>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74"/>
              <p:cNvSpPr>
                <a:spLocks/>
              </p:cNvSpPr>
              <p:nvPr/>
            </p:nvSpPr>
            <p:spPr bwMode="auto">
              <a:xfrm>
                <a:off x="659" y="3563"/>
                <a:ext cx="93" cy="82"/>
              </a:xfrm>
              <a:custGeom>
                <a:avLst/>
                <a:gdLst>
                  <a:gd name="T0" fmla="*/ 2102 w 2132"/>
                  <a:gd name="T1" fmla="*/ 671 h 1878"/>
                  <a:gd name="T2" fmla="*/ 1997 w 2132"/>
                  <a:gd name="T3" fmla="*/ 537 h 1878"/>
                  <a:gd name="T4" fmla="*/ 1833 w 2132"/>
                  <a:gd name="T5" fmla="*/ 357 h 1878"/>
                  <a:gd name="T6" fmla="*/ 1617 w 2132"/>
                  <a:gd name="T7" fmla="*/ 186 h 1878"/>
                  <a:gd name="T8" fmla="*/ 1490 w 2132"/>
                  <a:gd name="T9" fmla="*/ 111 h 1878"/>
                  <a:gd name="T10" fmla="*/ 1341 w 2132"/>
                  <a:gd name="T11" fmla="*/ 52 h 1878"/>
                  <a:gd name="T12" fmla="*/ 1192 w 2132"/>
                  <a:gd name="T13" fmla="*/ 7 h 1878"/>
                  <a:gd name="T14" fmla="*/ 1021 w 2132"/>
                  <a:gd name="T15" fmla="*/ 0 h 1878"/>
                  <a:gd name="T16" fmla="*/ 849 w 2132"/>
                  <a:gd name="T17" fmla="*/ 14 h 1878"/>
                  <a:gd name="T18" fmla="*/ 664 w 2132"/>
                  <a:gd name="T19" fmla="*/ 67 h 1878"/>
                  <a:gd name="T20" fmla="*/ 462 w 2132"/>
                  <a:gd name="T21" fmla="*/ 164 h 1878"/>
                  <a:gd name="T22" fmla="*/ 254 w 2132"/>
                  <a:gd name="T23" fmla="*/ 298 h 1878"/>
                  <a:gd name="T24" fmla="*/ 164 w 2132"/>
                  <a:gd name="T25" fmla="*/ 388 h 1878"/>
                  <a:gd name="T26" fmla="*/ 97 w 2132"/>
                  <a:gd name="T27" fmla="*/ 499 h 1878"/>
                  <a:gd name="T28" fmla="*/ 45 w 2132"/>
                  <a:gd name="T29" fmla="*/ 626 h 1878"/>
                  <a:gd name="T30" fmla="*/ 15 w 2132"/>
                  <a:gd name="T31" fmla="*/ 761 h 1878"/>
                  <a:gd name="T32" fmla="*/ 0 w 2132"/>
                  <a:gd name="T33" fmla="*/ 910 h 1878"/>
                  <a:gd name="T34" fmla="*/ 8 w 2132"/>
                  <a:gd name="T35" fmla="*/ 1059 h 1878"/>
                  <a:gd name="T36" fmla="*/ 31 w 2132"/>
                  <a:gd name="T37" fmla="*/ 1208 h 1878"/>
                  <a:gd name="T38" fmla="*/ 83 w 2132"/>
                  <a:gd name="T39" fmla="*/ 1350 h 1878"/>
                  <a:gd name="T40" fmla="*/ 149 w 2132"/>
                  <a:gd name="T41" fmla="*/ 1483 h 1878"/>
                  <a:gd name="T42" fmla="*/ 232 w 2132"/>
                  <a:gd name="T43" fmla="*/ 1610 h 1878"/>
                  <a:gd name="T44" fmla="*/ 343 w 2132"/>
                  <a:gd name="T45" fmla="*/ 1714 h 1878"/>
                  <a:gd name="T46" fmla="*/ 470 w 2132"/>
                  <a:gd name="T47" fmla="*/ 1797 h 1878"/>
                  <a:gd name="T48" fmla="*/ 627 w 2132"/>
                  <a:gd name="T49" fmla="*/ 1849 h 1878"/>
                  <a:gd name="T50" fmla="*/ 797 w 2132"/>
                  <a:gd name="T51" fmla="*/ 1878 h 1878"/>
                  <a:gd name="T52" fmla="*/ 991 w 2132"/>
                  <a:gd name="T53" fmla="*/ 1871 h 1878"/>
                  <a:gd name="T54" fmla="*/ 1208 w 2132"/>
                  <a:gd name="T55" fmla="*/ 1826 h 1878"/>
                  <a:gd name="T56" fmla="*/ 1178 w 2132"/>
                  <a:gd name="T57" fmla="*/ 1402 h 1878"/>
                  <a:gd name="T58" fmla="*/ 984 w 2132"/>
                  <a:gd name="T59" fmla="*/ 1438 h 1878"/>
                  <a:gd name="T60" fmla="*/ 820 w 2132"/>
                  <a:gd name="T61" fmla="*/ 1431 h 1878"/>
                  <a:gd name="T62" fmla="*/ 716 w 2132"/>
                  <a:gd name="T63" fmla="*/ 1402 h 1878"/>
                  <a:gd name="T64" fmla="*/ 641 w 2132"/>
                  <a:gd name="T65" fmla="*/ 1334 h 1878"/>
                  <a:gd name="T66" fmla="*/ 604 w 2132"/>
                  <a:gd name="T67" fmla="*/ 1230 h 1878"/>
                  <a:gd name="T68" fmla="*/ 611 w 2132"/>
                  <a:gd name="T69" fmla="*/ 1081 h 1878"/>
                  <a:gd name="T70" fmla="*/ 671 w 2132"/>
                  <a:gd name="T71" fmla="*/ 946 h 1878"/>
                  <a:gd name="T72" fmla="*/ 753 w 2132"/>
                  <a:gd name="T73" fmla="*/ 835 h 1878"/>
                  <a:gd name="T74" fmla="*/ 872 w 2132"/>
                  <a:gd name="T75" fmla="*/ 761 h 1878"/>
                  <a:gd name="T76" fmla="*/ 1014 w 2132"/>
                  <a:gd name="T77" fmla="*/ 738 h 1878"/>
                  <a:gd name="T78" fmla="*/ 1170 w 2132"/>
                  <a:gd name="T79" fmla="*/ 768 h 1878"/>
                  <a:gd name="T80" fmla="*/ 1334 w 2132"/>
                  <a:gd name="T81" fmla="*/ 865 h 1878"/>
                  <a:gd name="T82" fmla="*/ 1498 w 2132"/>
                  <a:gd name="T83" fmla="*/ 1043 h 1878"/>
                  <a:gd name="T84" fmla="*/ 1603 w 2132"/>
                  <a:gd name="T85" fmla="*/ 1170 h 1878"/>
                  <a:gd name="T86" fmla="*/ 1759 w 2132"/>
                  <a:gd name="T87" fmla="*/ 1156 h 1878"/>
                  <a:gd name="T88" fmla="*/ 1863 w 2132"/>
                  <a:gd name="T89" fmla="*/ 1133 h 1878"/>
                  <a:gd name="T90" fmla="*/ 1967 w 2132"/>
                  <a:gd name="T91" fmla="*/ 1081 h 1878"/>
                  <a:gd name="T92" fmla="*/ 2057 w 2132"/>
                  <a:gd name="T93" fmla="*/ 999 h 1878"/>
                  <a:gd name="T94" fmla="*/ 2116 w 2132"/>
                  <a:gd name="T95" fmla="*/ 887 h 1878"/>
                  <a:gd name="T96" fmla="*/ 2132 w 2132"/>
                  <a:gd name="T97" fmla="*/ 723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2" h="1878">
                    <a:moveTo>
                      <a:pt x="2132" y="723"/>
                    </a:moveTo>
                    <a:lnTo>
                      <a:pt x="2102" y="671"/>
                    </a:lnTo>
                    <a:lnTo>
                      <a:pt x="2057" y="612"/>
                    </a:lnTo>
                    <a:lnTo>
                      <a:pt x="1997" y="537"/>
                    </a:lnTo>
                    <a:lnTo>
                      <a:pt x="1922" y="447"/>
                    </a:lnTo>
                    <a:lnTo>
                      <a:pt x="1833" y="357"/>
                    </a:lnTo>
                    <a:lnTo>
                      <a:pt x="1736" y="269"/>
                    </a:lnTo>
                    <a:lnTo>
                      <a:pt x="1617" y="186"/>
                    </a:lnTo>
                    <a:lnTo>
                      <a:pt x="1550" y="142"/>
                    </a:lnTo>
                    <a:lnTo>
                      <a:pt x="1490" y="111"/>
                    </a:lnTo>
                    <a:lnTo>
                      <a:pt x="1416" y="75"/>
                    </a:lnTo>
                    <a:lnTo>
                      <a:pt x="1341" y="52"/>
                    </a:lnTo>
                    <a:lnTo>
                      <a:pt x="1267" y="30"/>
                    </a:lnTo>
                    <a:lnTo>
                      <a:pt x="1192" y="7"/>
                    </a:lnTo>
                    <a:lnTo>
                      <a:pt x="1111" y="0"/>
                    </a:lnTo>
                    <a:lnTo>
                      <a:pt x="1021" y="0"/>
                    </a:lnTo>
                    <a:lnTo>
                      <a:pt x="939" y="0"/>
                    </a:lnTo>
                    <a:lnTo>
                      <a:pt x="849" y="14"/>
                    </a:lnTo>
                    <a:lnTo>
                      <a:pt x="753" y="37"/>
                    </a:lnTo>
                    <a:lnTo>
                      <a:pt x="664" y="67"/>
                    </a:lnTo>
                    <a:lnTo>
                      <a:pt x="559" y="111"/>
                    </a:lnTo>
                    <a:lnTo>
                      <a:pt x="462" y="164"/>
                    </a:lnTo>
                    <a:lnTo>
                      <a:pt x="358" y="224"/>
                    </a:lnTo>
                    <a:lnTo>
                      <a:pt x="254" y="298"/>
                    </a:lnTo>
                    <a:lnTo>
                      <a:pt x="209" y="343"/>
                    </a:lnTo>
                    <a:lnTo>
                      <a:pt x="164" y="388"/>
                    </a:lnTo>
                    <a:lnTo>
                      <a:pt x="128" y="440"/>
                    </a:lnTo>
                    <a:lnTo>
                      <a:pt x="97" y="499"/>
                    </a:lnTo>
                    <a:lnTo>
                      <a:pt x="67" y="560"/>
                    </a:lnTo>
                    <a:lnTo>
                      <a:pt x="45" y="626"/>
                    </a:lnTo>
                    <a:lnTo>
                      <a:pt x="31" y="693"/>
                    </a:lnTo>
                    <a:lnTo>
                      <a:pt x="15" y="761"/>
                    </a:lnTo>
                    <a:lnTo>
                      <a:pt x="8" y="835"/>
                    </a:lnTo>
                    <a:lnTo>
                      <a:pt x="0" y="910"/>
                    </a:lnTo>
                    <a:lnTo>
                      <a:pt x="0" y="984"/>
                    </a:lnTo>
                    <a:lnTo>
                      <a:pt x="8" y="1059"/>
                    </a:lnTo>
                    <a:lnTo>
                      <a:pt x="15" y="1133"/>
                    </a:lnTo>
                    <a:lnTo>
                      <a:pt x="31" y="1208"/>
                    </a:lnTo>
                    <a:lnTo>
                      <a:pt x="53" y="1282"/>
                    </a:lnTo>
                    <a:lnTo>
                      <a:pt x="83" y="1350"/>
                    </a:lnTo>
                    <a:lnTo>
                      <a:pt x="112" y="1416"/>
                    </a:lnTo>
                    <a:lnTo>
                      <a:pt x="149" y="1483"/>
                    </a:lnTo>
                    <a:lnTo>
                      <a:pt x="187" y="1551"/>
                    </a:lnTo>
                    <a:lnTo>
                      <a:pt x="232" y="1610"/>
                    </a:lnTo>
                    <a:lnTo>
                      <a:pt x="284" y="1662"/>
                    </a:lnTo>
                    <a:lnTo>
                      <a:pt x="343" y="1714"/>
                    </a:lnTo>
                    <a:lnTo>
                      <a:pt x="403" y="1759"/>
                    </a:lnTo>
                    <a:lnTo>
                      <a:pt x="470" y="1797"/>
                    </a:lnTo>
                    <a:lnTo>
                      <a:pt x="544" y="1826"/>
                    </a:lnTo>
                    <a:lnTo>
                      <a:pt x="627" y="1849"/>
                    </a:lnTo>
                    <a:lnTo>
                      <a:pt x="708" y="1871"/>
                    </a:lnTo>
                    <a:lnTo>
                      <a:pt x="797" y="1878"/>
                    </a:lnTo>
                    <a:lnTo>
                      <a:pt x="887" y="1878"/>
                    </a:lnTo>
                    <a:lnTo>
                      <a:pt x="991" y="1871"/>
                    </a:lnTo>
                    <a:lnTo>
                      <a:pt x="1095" y="1849"/>
                    </a:lnTo>
                    <a:lnTo>
                      <a:pt x="1208" y="1826"/>
                    </a:lnTo>
                    <a:lnTo>
                      <a:pt x="1192" y="1662"/>
                    </a:lnTo>
                    <a:lnTo>
                      <a:pt x="1178" y="1402"/>
                    </a:lnTo>
                    <a:lnTo>
                      <a:pt x="1081" y="1424"/>
                    </a:lnTo>
                    <a:lnTo>
                      <a:pt x="984" y="1438"/>
                    </a:lnTo>
                    <a:lnTo>
                      <a:pt x="872" y="1438"/>
                    </a:lnTo>
                    <a:lnTo>
                      <a:pt x="820" y="1431"/>
                    </a:lnTo>
                    <a:lnTo>
                      <a:pt x="768" y="1416"/>
                    </a:lnTo>
                    <a:lnTo>
                      <a:pt x="716" y="1402"/>
                    </a:lnTo>
                    <a:lnTo>
                      <a:pt x="679" y="1371"/>
                    </a:lnTo>
                    <a:lnTo>
                      <a:pt x="641" y="1334"/>
                    </a:lnTo>
                    <a:lnTo>
                      <a:pt x="619" y="1289"/>
                    </a:lnTo>
                    <a:lnTo>
                      <a:pt x="604" y="1230"/>
                    </a:lnTo>
                    <a:lnTo>
                      <a:pt x="604" y="1156"/>
                    </a:lnTo>
                    <a:lnTo>
                      <a:pt x="611" y="1081"/>
                    </a:lnTo>
                    <a:lnTo>
                      <a:pt x="634" y="1014"/>
                    </a:lnTo>
                    <a:lnTo>
                      <a:pt x="671" y="946"/>
                    </a:lnTo>
                    <a:lnTo>
                      <a:pt x="708" y="887"/>
                    </a:lnTo>
                    <a:lnTo>
                      <a:pt x="753" y="835"/>
                    </a:lnTo>
                    <a:lnTo>
                      <a:pt x="813" y="790"/>
                    </a:lnTo>
                    <a:lnTo>
                      <a:pt x="872" y="761"/>
                    </a:lnTo>
                    <a:lnTo>
                      <a:pt x="939" y="738"/>
                    </a:lnTo>
                    <a:lnTo>
                      <a:pt x="1014" y="738"/>
                    </a:lnTo>
                    <a:lnTo>
                      <a:pt x="1088" y="745"/>
                    </a:lnTo>
                    <a:lnTo>
                      <a:pt x="1170" y="768"/>
                    </a:lnTo>
                    <a:lnTo>
                      <a:pt x="1253" y="806"/>
                    </a:lnTo>
                    <a:lnTo>
                      <a:pt x="1334" y="865"/>
                    </a:lnTo>
                    <a:lnTo>
                      <a:pt x="1416" y="946"/>
                    </a:lnTo>
                    <a:lnTo>
                      <a:pt x="1498" y="1043"/>
                    </a:lnTo>
                    <a:lnTo>
                      <a:pt x="1580" y="1163"/>
                    </a:lnTo>
                    <a:lnTo>
                      <a:pt x="1603" y="1170"/>
                    </a:lnTo>
                    <a:lnTo>
                      <a:pt x="1669" y="1163"/>
                    </a:lnTo>
                    <a:lnTo>
                      <a:pt x="1759" y="1156"/>
                    </a:lnTo>
                    <a:lnTo>
                      <a:pt x="1811" y="1148"/>
                    </a:lnTo>
                    <a:lnTo>
                      <a:pt x="1863" y="1133"/>
                    </a:lnTo>
                    <a:lnTo>
                      <a:pt x="1915" y="1111"/>
                    </a:lnTo>
                    <a:lnTo>
                      <a:pt x="1967" y="1081"/>
                    </a:lnTo>
                    <a:lnTo>
                      <a:pt x="2019" y="1043"/>
                    </a:lnTo>
                    <a:lnTo>
                      <a:pt x="2057" y="999"/>
                    </a:lnTo>
                    <a:lnTo>
                      <a:pt x="2094" y="946"/>
                    </a:lnTo>
                    <a:lnTo>
                      <a:pt x="2116" y="887"/>
                    </a:lnTo>
                    <a:lnTo>
                      <a:pt x="2132" y="813"/>
                    </a:lnTo>
                    <a:lnTo>
                      <a:pt x="2132" y="723"/>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75"/>
              <p:cNvSpPr>
                <a:spLocks/>
              </p:cNvSpPr>
              <p:nvPr/>
            </p:nvSpPr>
            <p:spPr bwMode="auto">
              <a:xfrm>
                <a:off x="666" y="3567"/>
                <a:ext cx="74" cy="27"/>
              </a:xfrm>
              <a:custGeom>
                <a:avLst/>
                <a:gdLst>
                  <a:gd name="T0" fmla="*/ 708 w 1706"/>
                  <a:gd name="T1" fmla="*/ 7 h 619"/>
                  <a:gd name="T2" fmla="*/ 782 w 1706"/>
                  <a:gd name="T3" fmla="*/ 0 h 619"/>
                  <a:gd name="T4" fmla="*/ 857 w 1706"/>
                  <a:gd name="T5" fmla="*/ 0 h 619"/>
                  <a:gd name="T6" fmla="*/ 931 w 1706"/>
                  <a:gd name="T7" fmla="*/ 0 h 619"/>
                  <a:gd name="T8" fmla="*/ 999 w 1706"/>
                  <a:gd name="T9" fmla="*/ 14 h 619"/>
                  <a:gd name="T10" fmla="*/ 1073 w 1706"/>
                  <a:gd name="T11" fmla="*/ 21 h 619"/>
                  <a:gd name="T12" fmla="*/ 1139 w 1706"/>
                  <a:gd name="T13" fmla="*/ 44 h 619"/>
                  <a:gd name="T14" fmla="*/ 1274 w 1706"/>
                  <a:gd name="T15" fmla="*/ 89 h 619"/>
                  <a:gd name="T16" fmla="*/ 1393 w 1706"/>
                  <a:gd name="T17" fmla="*/ 149 h 619"/>
                  <a:gd name="T18" fmla="*/ 1505 w 1706"/>
                  <a:gd name="T19" fmla="*/ 223 h 619"/>
                  <a:gd name="T20" fmla="*/ 1602 w 1706"/>
                  <a:gd name="T21" fmla="*/ 305 h 619"/>
                  <a:gd name="T22" fmla="*/ 1684 w 1706"/>
                  <a:gd name="T23" fmla="*/ 395 h 619"/>
                  <a:gd name="T24" fmla="*/ 1706 w 1706"/>
                  <a:gd name="T25" fmla="*/ 425 h 619"/>
                  <a:gd name="T26" fmla="*/ 1706 w 1706"/>
                  <a:gd name="T27" fmla="*/ 432 h 619"/>
                  <a:gd name="T28" fmla="*/ 1699 w 1706"/>
                  <a:gd name="T29" fmla="*/ 425 h 619"/>
                  <a:gd name="T30" fmla="*/ 1587 w 1706"/>
                  <a:gd name="T31" fmla="*/ 342 h 619"/>
                  <a:gd name="T32" fmla="*/ 1498 w 1706"/>
                  <a:gd name="T33" fmla="*/ 283 h 619"/>
                  <a:gd name="T34" fmla="*/ 1386 w 1706"/>
                  <a:gd name="T35" fmla="*/ 223 h 619"/>
                  <a:gd name="T36" fmla="*/ 1266 w 1706"/>
                  <a:gd name="T37" fmla="*/ 163 h 619"/>
                  <a:gd name="T38" fmla="*/ 1200 w 1706"/>
                  <a:gd name="T39" fmla="*/ 141 h 619"/>
                  <a:gd name="T40" fmla="*/ 1132 w 1706"/>
                  <a:gd name="T41" fmla="*/ 126 h 619"/>
                  <a:gd name="T42" fmla="*/ 1035 w 1706"/>
                  <a:gd name="T43" fmla="*/ 111 h 619"/>
                  <a:gd name="T44" fmla="*/ 938 w 1706"/>
                  <a:gd name="T45" fmla="*/ 104 h 619"/>
                  <a:gd name="T46" fmla="*/ 834 w 1706"/>
                  <a:gd name="T47" fmla="*/ 104 h 619"/>
                  <a:gd name="T48" fmla="*/ 737 w 1706"/>
                  <a:gd name="T49" fmla="*/ 118 h 619"/>
                  <a:gd name="T50" fmla="*/ 640 w 1706"/>
                  <a:gd name="T51" fmla="*/ 141 h 619"/>
                  <a:gd name="T52" fmla="*/ 551 w 1706"/>
                  <a:gd name="T53" fmla="*/ 179 h 619"/>
                  <a:gd name="T54" fmla="*/ 462 w 1706"/>
                  <a:gd name="T55" fmla="*/ 231 h 619"/>
                  <a:gd name="T56" fmla="*/ 380 w 1706"/>
                  <a:gd name="T57" fmla="*/ 298 h 619"/>
                  <a:gd name="T58" fmla="*/ 313 w 1706"/>
                  <a:gd name="T59" fmla="*/ 364 h 619"/>
                  <a:gd name="T60" fmla="*/ 260 w 1706"/>
                  <a:gd name="T61" fmla="*/ 416 h 619"/>
                  <a:gd name="T62" fmla="*/ 186 w 1706"/>
                  <a:gd name="T63" fmla="*/ 513 h 619"/>
                  <a:gd name="T64" fmla="*/ 156 w 1706"/>
                  <a:gd name="T65" fmla="*/ 544 h 619"/>
                  <a:gd name="T66" fmla="*/ 127 w 1706"/>
                  <a:gd name="T67" fmla="*/ 574 h 619"/>
                  <a:gd name="T68" fmla="*/ 89 w 1706"/>
                  <a:gd name="T69" fmla="*/ 596 h 619"/>
                  <a:gd name="T70" fmla="*/ 37 w 1706"/>
                  <a:gd name="T71" fmla="*/ 619 h 619"/>
                  <a:gd name="T72" fmla="*/ 14 w 1706"/>
                  <a:gd name="T73" fmla="*/ 619 h 619"/>
                  <a:gd name="T74" fmla="*/ 0 w 1706"/>
                  <a:gd name="T75" fmla="*/ 603 h 619"/>
                  <a:gd name="T76" fmla="*/ 0 w 1706"/>
                  <a:gd name="T77" fmla="*/ 581 h 619"/>
                  <a:gd name="T78" fmla="*/ 0 w 1706"/>
                  <a:gd name="T79" fmla="*/ 551 h 619"/>
                  <a:gd name="T80" fmla="*/ 7 w 1706"/>
                  <a:gd name="T81" fmla="*/ 513 h 619"/>
                  <a:gd name="T82" fmla="*/ 30 w 1706"/>
                  <a:gd name="T83" fmla="*/ 461 h 619"/>
                  <a:gd name="T84" fmla="*/ 52 w 1706"/>
                  <a:gd name="T85" fmla="*/ 416 h 619"/>
                  <a:gd name="T86" fmla="*/ 89 w 1706"/>
                  <a:gd name="T87" fmla="*/ 357 h 619"/>
                  <a:gd name="T88" fmla="*/ 134 w 1706"/>
                  <a:gd name="T89" fmla="*/ 305 h 619"/>
                  <a:gd name="T90" fmla="*/ 193 w 1706"/>
                  <a:gd name="T91" fmla="*/ 253 h 619"/>
                  <a:gd name="T92" fmla="*/ 253 w 1706"/>
                  <a:gd name="T93" fmla="*/ 201 h 619"/>
                  <a:gd name="T94" fmla="*/ 328 w 1706"/>
                  <a:gd name="T95" fmla="*/ 149 h 619"/>
                  <a:gd name="T96" fmla="*/ 410 w 1706"/>
                  <a:gd name="T97" fmla="*/ 104 h 619"/>
                  <a:gd name="T98" fmla="*/ 499 w 1706"/>
                  <a:gd name="T99" fmla="*/ 66 h 619"/>
                  <a:gd name="T100" fmla="*/ 596 w 1706"/>
                  <a:gd name="T101" fmla="*/ 30 h 619"/>
                  <a:gd name="T102" fmla="*/ 708 w 1706"/>
                  <a:gd name="T103" fmla="*/ 7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6" h="619">
                    <a:moveTo>
                      <a:pt x="708" y="7"/>
                    </a:moveTo>
                    <a:lnTo>
                      <a:pt x="782" y="0"/>
                    </a:lnTo>
                    <a:lnTo>
                      <a:pt x="857" y="0"/>
                    </a:lnTo>
                    <a:lnTo>
                      <a:pt x="931" y="0"/>
                    </a:lnTo>
                    <a:lnTo>
                      <a:pt x="999" y="14"/>
                    </a:lnTo>
                    <a:lnTo>
                      <a:pt x="1073" y="21"/>
                    </a:lnTo>
                    <a:lnTo>
                      <a:pt x="1139" y="44"/>
                    </a:lnTo>
                    <a:lnTo>
                      <a:pt x="1274" y="89"/>
                    </a:lnTo>
                    <a:lnTo>
                      <a:pt x="1393" y="149"/>
                    </a:lnTo>
                    <a:lnTo>
                      <a:pt x="1505" y="223"/>
                    </a:lnTo>
                    <a:lnTo>
                      <a:pt x="1602" y="305"/>
                    </a:lnTo>
                    <a:lnTo>
                      <a:pt x="1684" y="395"/>
                    </a:lnTo>
                    <a:lnTo>
                      <a:pt x="1706" y="425"/>
                    </a:lnTo>
                    <a:lnTo>
                      <a:pt x="1706" y="432"/>
                    </a:lnTo>
                    <a:lnTo>
                      <a:pt x="1699" y="425"/>
                    </a:lnTo>
                    <a:lnTo>
                      <a:pt x="1587" y="342"/>
                    </a:lnTo>
                    <a:lnTo>
                      <a:pt x="1498" y="283"/>
                    </a:lnTo>
                    <a:lnTo>
                      <a:pt x="1386" y="223"/>
                    </a:lnTo>
                    <a:lnTo>
                      <a:pt x="1266" y="163"/>
                    </a:lnTo>
                    <a:lnTo>
                      <a:pt x="1200" y="141"/>
                    </a:lnTo>
                    <a:lnTo>
                      <a:pt x="1132" y="126"/>
                    </a:lnTo>
                    <a:lnTo>
                      <a:pt x="1035" y="111"/>
                    </a:lnTo>
                    <a:lnTo>
                      <a:pt x="938" y="104"/>
                    </a:lnTo>
                    <a:lnTo>
                      <a:pt x="834" y="104"/>
                    </a:lnTo>
                    <a:lnTo>
                      <a:pt x="737" y="118"/>
                    </a:lnTo>
                    <a:lnTo>
                      <a:pt x="640" y="141"/>
                    </a:lnTo>
                    <a:lnTo>
                      <a:pt x="551" y="179"/>
                    </a:lnTo>
                    <a:lnTo>
                      <a:pt x="462" y="231"/>
                    </a:lnTo>
                    <a:lnTo>
                      <a:pt x="380" y="298"/>
                    </a:lnTo>
                    <a:lnTo>
                      <a:pt x="313" y="364"/>
                    </a:lnTo>
                    <a:lnTo>
                      <a:pt x="260" y="416"/>
                    </a:lnTo>
                    <a:lnTo>
                      <a:pt x="186" y="513"/>
                    </a:lnTo>
                    <a:lnTo>
                      <a:pt x="156" y="544"/>
                    </a:lnTo>
                    <a:lnTo>
                      <a:pt x="127" y="574"/>
                    </a:lnTo>
                    <a:lnTo>
                      <a:pt x="89" y="596"/>
                    </a:lnTo>
                    <a:lnTo>
                      <a:pt x="37" y="619"/>
                    </a:lnTo>
                    <a:lnTo>
                      <a:pt x="14" y="619"/>
                    </a:lnTo>
                    <a:lnTo>
                      <a:pt x="0" y="603"/>
                    </a:lnTo>
                    <a:lnTo>
                      <a:pt x="0" y="581"/>
                    </a:lnTo>
                    <a:lnTo>
                      <a:pt x="0" y="551"/>
                    </a:lnTo>
                    <a:lnTo>
                      <a:pt x="7" y="513"/>
                    </a:lnTo>
                    <a:lnTo>
                      <a:pt x="30" y="461"/>
                    </a:lnTo>
                    <a:lnTo>
                      <a:pt x="52" y="416"/>
                    </a:lnTo>
                    <a:lnTo>
                      <a:pt x="89" y="357"/>
                    </a:lnTo>
                    <a:lnTo>
                      <a:pt x="134" y="305"/>
                    </a:lnTo>
                    <a:lnTo>
                      <a:pt x="193" y="253"/>
                    </a:lnTo>
                    <a:lnTo>
                      <a:pt x="253" y="201"/>
                    </a:lnTo>
                    <a:lnTo>
                      <a:pt x="328" y="149"/>
                    </a:lnTo>
                    <a:lnTo>
                      <a:pt x="410" y="104"/>
                    </a:lnTo>
                    <a:lnTo>
                      <a:pt x="499" y="66"/>
                    </a:lnTo>
                    <a:lnTo>
                      <a:pt x="596" y="30"/>
                    </a:lnTo>
                    <a:lnTo>
                      <a:pt x="708"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0" name="Freeform 76"/>
              <p:cNvSpPr>
                <a:spLocks/>
              </p:cNvSpPr>
              <p:nvPr/>
            </p:nvSpPr>
            <p:spPr bwMode="auto">
              <a:xfrm>
                <a:off x="684" y="3610"/>
                <a:ext cx="27" cy="35"/>
              </a:xfrm>
              <a:custGeom>
                <a:avLst/>
                <a:gdLst>
                  <a:gd name="T0" fmla="*/ 14 w 626"/>
                  <a:gd name="T1" fmla="*/ 0 h 805"/>
                  <a:gd name="T2" fmla="*/ 14 w 626"/>
                  <a:gd name="T3" fmla="*/ 22 h 805"/>
                  <a:gd name="T4" fmla="*/ 7 w 626"/>
                  <a:gd name="T5" fmla="*/ 75 h 805"/>
                  <a:gd name="T6" fmla="*/ 14 w 626"/>
                  <a:gd name="T7" fmla="*/ 142 h 805"/>
                  <a:gd name="T8" fmla="*/ 29 w 626"/>
                  <a:gd name="T9" fmla="*/ 172 h 805"/>
                  <a:gd name="T10" fmla="*/ 45 w 626"/>
                  <a:gd name="T11" fmla="*/ 209 h 805"/>
                  <a:gd name="T12" fmla="*/ 74 w 626"/>
                  <a:gd name="T13" fmla="*/ 246 h 805"/>
                  <a:gd name="T14" fmla="*/ 111 w 626"/>
                  <a:gd name="T15" fmla="*/ 277 h 805"/>
                  <a:gd name="T16" fmla="*/ 156 w 626"/>
                  <a:gd name="T17" fmla="*/ 306 h 805"/>
                  <a:gd name="T18" fmla="*/ 215 w 626"/>
                  <a:gd name="T19" fmla="*/ 321 h 805"/>
                  <a:gd name="T20" fmla="*/ 290 w 626"/>
                  <a:gd name="T21" fmla="*/ 336 h 805"/>
                  <a:gd name="T22" fmla="*/ 380 w 626"/>
                  <a:gd name="T23" fmla="*/ 343 h 805"/>
                  <a:gd name="T24" fmla="*/ 484 w 626"/>
                  <a:gd name="T25" fmla="*/ 336 h 805"/>
                  <a:gd name="T26" fmla="*/ 610 w 626"/>
                  <a:gd name="T27" fmla="*/ 313 h 805"/>
                  <a:gd name="T28" fmla="*/ 626 w 626"/>
                  <a:gd name="T29" fmla="*/ 753 h 805"/>
                  <a:gd name="T30" fmla="*/ 588 w 626"/>
                  <a:gd name="T31" fmla="*/ 768 h 805"/>
                  <a:gd name="T32" fmla="*/ 491 w 626"/>
                  <a:gd name="T33" fmla="*/ 790 h 805"/>
                  <a:gd name="T34" fmla="*/ 432 w 626"/>
                  <a:gd name="T35" fmla="*/ 805 h 805"/>
                  <a:gd name="T36" fmla="*/ 357 w 626"/>
                  <a:gd name="T37" fmla="*/ 805 h 805"/>
                  <a:gd name="T38" fmla="*/ 283 w 626"/>
                  <a:gd name="T39" fmla="*/ 805 h 805"/>
                  <a:gd name="T40" fmla="*/ 201 w 626"/>
                  <a:gd name="T41" fmla="*/ 790 h 805"/>
                  <a:gd name="T42" fmla="*/ 186 w 626"/>
                  <a:gd name="T43" fmla="*/ 783 h 805"/>
                  <a:gd name="T44" fmla="*/ 156 w 626"/>
                  <a:gd name="T45" fmla="*/ 753 h 805"/>
                  <a:gd name="T46" fmla="*/ 111 w 626"/>
                  <a:gd name="T47" fmla="*/ 693 h 805"/>
                  <a:gd name="T48" fmla="*/ 66 w 626"/>
                  <a:gd name="T49" fmla="*/ 619 h 805"/>
                  <a:gd name="T50" fmla="*/ 52 w 626"/>
                  <a:gd name="T51" fmla="*/ 567 h 805"/>
                  <a:gd name="T52" fmla="*/ 29 w 626"/>
                  <a:gd name="T53" fmla="*/ 507 h 805"/>
                  <a:gd name="T54" fmla="*/ 14 w 626"/>
                  <a:gd name="T55" fmla="*/ 440 h 805"/>
                  <a:gd name="T56" fmla="*/ 0 w 626"/>
                  <a:gd name="T57" fmla="*/ 373 h 805"/>
                  <a:gd name="T58" fmla="*/ 0 w 626"/>
                  <a:gd name="T59" fmla="*/ 291 h 805"/>
                  <a:gd name="T60" fmla="*/ 0 w 626"/>
                  <a:gd name="T61" fmla="*/ 202 h 805"/>
                  <a:gd name="T62" fmla="*/ 0 w 626"/>
                  <a:gd name="T63" fmla="*/ 105 h 805"/>
                  <a:gd name="T64" fmla="*/ 14 w 626"/>
                  <a:gd name="T65"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26" h="805">
                    <a:moveTo>
                      <a:pt x="14" y="0"/>
                    </a:moveTo>
                    <a:lnTo>
                      <a:pt x="14" y="22"/>
                    </a:lnTo>
                    <a:lnTo>
                      <a:pt x="7" y="75"/>
                    </a:lnTo>
                    <a:lnTo>
                      <a:pt x="14" y="142"/>
                    </a:lnTo>
                    <a:lnTo>
                      <a:pt x="29" y="172"/>
                    </a:lnTo>
                    <a:lnTo>
                      <a:pt x="45" y="209"/>
                    </a:lnTo>
                    <a:lnTo>
                      <a:pt x="74" y="246"/>
                    </a:lnTo>
                    <a:lnTo>
                      <a:pt x="111" y="277"/>
                    </a:lnTo>
                    <a:lnTo>
                      <a:pt x="156" y="306"/>
                    </a:lnTo>
                    <a:lnTo>
                      <a:pt x="215" y="321"/>
                    </a:lnTo>
                    <a:lnTo>
                      <a:pt x="290" y="336"/>
                    </a:lnTo>
                    <a:lnTo>
                      <a:pt x="380" y="343"/>
                    </a:lnTo>
                    <a:lnTo>
                      <a:pt x="484" y="336"/>
                    </a:lnTo>
                    <a:lnTo>
                      <a:pt x="610" y="313"/>
                    </a:lnTo>
                    <a:lnTo>
                      <a:pt x="626" y="753"/>
                    </a:lnTo>
                    <a:lnTo>
                      <a:pt x="588" y="768"/>
                    </a:lnTo>
                    <a:lnTo>
                      <a:pt x="491" y="790"/>
                    </a:lnTo>
                    <a:lnTo>
                      <a:pt x="432" y="805"/>
                    </a:lnTo>
                    <a:lnTo>
                      <a:pt x="357" y="805"/>
                    </a:lnTo>
                    <a:lnTo>
                      <a:pt x="283" y="805"/>
                    </a:lnTo>
                    <a:lnTo>
                      <a:pt x="201" y="790"/>
                    </a:lnTo>
                    <a:lnTo>
                      <a:pt x="186" y="783"/>
                    </a:lnTo>
                    <a:lnTo>
                      <a:pt x="156" y="753"/>
                    </a:lnTo>
                    <a:lnTo>
                      <a:pt x="111" y="693"/>
                    </a:lnTo>
                    <a:lnTo>
                      <a:pt x="66" y="619"/>
                    </a:lnTo>
                    <a:lnTo>
                      <a:pt x="52" y="567"/>
                    </a:lnTo>
                    <a:lnTo>
                      <a:pt x="29" y="507"/>
                    </a:lnTo>
                    <a:lnTo>
                      <a:pt x="14" y="440"/>
                    </a:lnTo>
                    <a:lnTo>
                      <a:pt x="0" y="373"/>
                    </a:lnTo>
                    <a:lnTo>
                      <a:pt x="0" y="291"/>
                    </a:lnTo>
                    <a:lnTo>
                      <a:pt x="0" y="202"/>
                    </a:lnTo>
                    <a:lnTo>
                      <a:pt x="0" y="105"/>
                    </a:lnTo>
                    <a:lnTo>
                      <a:pt x="14"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77"/>
              <p:cNvSpPr>
                <a:spLocks/>
              </p:cNvSpPr>
              <p:nvPr/>
            </p:nvSpPr>
            <p:spPr bwMode="auto">
              <a:xfrm>
                <a:off x="719" y="3652"/>
                <a:ext cx="39" cy="37"/>
              </a:xfrm>
              <a:custGeom>
                <a:avLst/>
                <a:gdLst>
                  <a:gd name="T0" fmla="*/ 269 w 886"/>
                  <a:gd name="T1" fmla="*/ 52 h 857"/>
                  <a:gd name="T2" fmla="*/ 328 w 886"/>
                  <a:gd name="T3" fmla="*/ 29 h 857"/>
                  <a:gd name="T4" fmla="*/ 395 w 886"/>
                  <a:gd name="T5" fmla="*/ 15 h 857"/>
                  <a:gd name="T6" fmla="*/ 455 w 886"/>
                  <a:gd name="T7" fmla="*/ 8 h 857"/>
                  <a:gd name="T8" fmla="*/ 514 w 886"/>
                  <a:gd name="T9" fmla="*/ 0 h 857"/>
                  <a:gd name="T10" fmla="*/ 567 w 886"/>
                  <a:gd name="T11" fmla="*/ 8 h 857"/>
                  <a:gd name="T12" fmla="*/ 619 w 886"/>
                  <a:gd name="T13" fmla="*/ 15 h 857"/>
                  <a:gd name="T14" fmla="*/ 663 w 886"/>
                  <a:gd name="T15" fmla="*/ 29 h 857"/>
                  <a:gd name="T16" fmla="*/ 708 w 886"/>
                  <a:gd name="T17" fmla="*/ 45 h 857"/>
                  <a:gd name="T18" fmla="*/ 746 w 886"/>
                  <a:gd name="T19" fmla="*/ 74 h 857"/>
                  <a:gd name="T20" fmla="*/ 782 w 886"/>
                  <a:gd name="T21" fmla="*/ 105 h 857"/>
                  <a:gd name="T22" fmla="*/ 812 w 886"/>
                  <a:gd name="T23" fmla="*/ 142 h 857"/>
                  <a:gd name="T24" fmla="*/ 843 w 886"/>
                  <a:gd name="T25" fmla="*/ 187 h 857"/>
                  <a:gd name="T26" fmla="*/ 857 w 886"/>
                  <a:gd name="T27" fmla="*/ 231 h 857"/>
                  <a:gd name="T28" fmla="*/ 872 w 886"/>
                  <a:gd name="T29" fmla="*/ 283 h 857"/>
                  <a:gd name="T30" fmla="*/ 879 w 886"/>
                  <a:gd name="T31" fmla="*/ 343 h 857"/>
                  <a:gd name="T32" fmla="*/ 886 w 886"/>
                  <a:gd name="T33" fmla="*/ 410 h 857"/>
                  <a:gd name="T34" fmla="*/ 879 w 886"/>
                  <a:gd name="T35" fmla="*/ 462 h 857"/>
                  <a:gd name="T36" fmla="*/ 864 w 886"/>
                  <a:gd name="T37" fmla="*/ 514 h 857"/>
                  <a:gd name="T38" fmla="*/ 843 w 886"/>
                  <a:gd name="T39" fmla="*/ 559 h 857"/>
                  <a:gd name="T40" fmla="*/ 812 w 886"/>
                  <a:gd name="T41" fmla="*/ 611 h 857"/>
                  <a:gd name="T42" fmla="*/ 775 w 886"/>
                  <a:gd name="T43" fmla="*/ 656 h 857"/>
                  <a:gd name="T44" fmla="*/ 730 w 886"/>
                  <a:gd name="T45" fmla="*/ 701 h 857"/>
                  <a:gd name="T46" fmla="*/ 685 w 886"/>
                  <a:gd name="T47" fmla="*/ 745 h 857"/>
                  <a:gd name="T48" fmla="*/ 633 w 886"/>
                  <a:gd name="T49" fmla="*/ 776 h 857"/>
                  <a:gd name="T50" fmla="*/ 574 w 886"/>
                  <a:gd name="T51" fmla="*/ 805 h 857"/>
                  <a:gd name="T52" fmla="*/ 514 w 886"/>
                  <a:gd name="T53" fmla="*/ 835 h 857"/>
                  <a:gd name="T54" fmla="*/ 455 w 886"/>
                  <a:gd name="T55" fmla="*/ 850 h 857"/>
                  <a:gd name="T56" fmla="*/ 395 w 886"/>
                  <a:gd name="T57" fmla="*/ 857 h 857"/>
                  <a:gd name="T58" fmla="*/ 328 w 886"/>
                  <a:gd name="T59" fmla="*/ 857 h 857"/>
                  <a:gd name="T60" fmla="*/ 269 w 886"/>
                  <a:gd name="T61" fmla="*/ 850 h 857"/>
                  <a:gd name="T62" fmla="*/ 209 w 886"/>
                  <a:gd name="T63" fmla="*/ 835 h 857"/>
                  <a:gd name="T64" fmla="*/ 157 w 886"/>
                  <a:gd name="T65" fmla="*/ 805 h 857"/>
                  <a:gd name="T66" fmla="*/ 112 w 886"/>
                  <a:gd name="T67" fmla="*/ 776 h 857"/>
                  <a:gd name="T68" fmla="*/ 75 w 886"/>
                  <a:gd name="T69" fmla="*/ 738 h 857"/>
                  <a:gd name="T70" fmla="*/ 45 w 886"/>
                  <a:gd name="T71" fmla="*/ 693 h 857"/>
                  <a:gd name="T72" fmla="*/ 23 w 886"/>
                  <a:gd name="T73" fmla="*/ 641 h 857"/>
                  <a:gd name="T74" fmla="*/ 7 w 886"/>
                  <a:gd name="T75" fmla="*/ 589 h 857"/>
                  <a:gd name="T76" fmla="*/ 0 w 886"/>
                  <a:gd name="T77" fmla="*/ 530 h 857"/>
                  <a:gd name="T78" fmla="*/ 0 w 886"/>
                  <a:gd name="T79" fmla="*/ 469 h 857"/>
                  <a:gd name="T80" fmla="*/ 7 w 886"/>
                  <a:gd name="T81" fmla="*/ 410 h 857"/>
                  <a:gd name="T82" fmla="*/ 23 w 886"/>
                  <a:gd name="T83" fmla="*/ 358 h 857"/>
                  <a:gd name="T84" fmla="*/ 45 w 886"/>
                  <a:gd name="T85" fmla="*/ 298 h 857"/>
                  <a:gd name="T86" fmla="*/ 68 w 886"/>
                  <a:gd name="T87" fmla="*/ 246 h 857"/>
                  <a:gd name="T88" fmla="*/ 97 w 886"/>
                  <a:gd name="T89" fmla="*/ 194 h 857"/>
                  <a:gd name="T90" fmla="*/ 134 w 886"/>
                  <a:gd name="T91" fmla="*/ 149 h 857"/>
                  <a:gd name="T92" fmla="*/ 172 w 886"/>
                  <a:gd name="T93" fmla="*/ 112 h 857"/>
                  <a:gd name="T94" fmla="*/ 217 w 886"/>
                  <a:gd name="T95" fmla="*/ 82 h 857"/>
                  <a:gd name="T96" fmla="*/ 269 w 886"/>
                  <a:gd name="T97" fmla="*/ 5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6" h="857">
                    <a:moveTo>
                      <a:pt x="269" y="52"/>
                    </a:moveTo>
                    <a:lnTo>
                      <a:pt x="328" y="29"/>
                    </a:lnTo>
                    <a:lnTo>
                      <a:pt x="395" y="15"/>
                    </a:lnTo>
                    <a:lnTo>
                      <a:pt x="455" y="8"/>
                    </a:lnTo>
                    <a:lnTo>
                      <a:pt x="514" y="0"/>
                    </a:lnTo>
                    <a:lnTo>
                      <a:pt x="567" y="8"/>
                    </a:lnTo>
                    <a:lnTo>
                      <a:pt x="619" y="15"/>
                    </a:lnTo>
                    <a:lnTo>
                      <a:pt x="663" y="29"/>
                    </a:lnTo>
                    <a:lnTo>
                      <a:pt x="708" y="45"/>
                    </a:lnTo>
                    <a:lnTo>
                      <a:pt x="746" y="74"/>
                    </a:lnTo>
                    <a:lnTo>
                      <a:pt x="782" y="105"/>
                    </a:lnTo>
                    <a:lnTo>
                      <a:pt x="812" y="142"/>
                    </a:lnTo>
                    <a:lnTo>
                      <a:pt x="843" y="187"/>
                    </a:lnTo>
                    <a:lnTo>
                      <a:pt x="857" y="231"/>
                    </a:lnTo>
                    <a:lnTo>
                      <a:pt x="872" y="283"/>
                    </a:lnTo>
                    <a:lnTo>
                      <a:pt x="879" y="343"/>
                    </a:lnTo>
                    <a:lnTo>
                      <a:pt x="886" y="410"/>
                    </a:lnTo>
                    <a:lnTo>
                      <a:pt x="879" y="462"/>
                    </a:lnTo>
                    <a:lnTo>
                      <a:pt x="864" y="514"/>
                    </a:lnTo>
                    <a:lnTo>
                      <a:pt x="843" y="559"/>
                    </a:lnTo>
                    <a:lnTo>
                      <a:pt x="812" y="611"/>
                    </a:lnTo>
                    <a:lnTo>
                      <a:pt x="775" y="656"/>
                    </a:lnTo>
                    <a:lnTo>
                      <a:pt x="730" y="701"/>
                    </a:lnTo>
                    <a:lnTo>
                      <a:pt x="685" y="745"/>
                    </a:lnTo>
                    <a:lnTo>
                      <a:pt x="633" y="776"/>
                    </a:lnTo>
                    <a:lnTo>
                      <a:pt x="574" y="805"/>
                    </a:lnTo>
                    <a:lnTo>
                      <a:pt x="514" y="835"/>
                    </a:lnTo>
                    <a:lnTo>
                      <a:pt x="455" y="850"/>
                    </a:lnTo>
                    <a:lnTo>
                      <a:pt x="395" y="857"/>
                    </a:lnTo>
                    <a:lnTo>
                      <a:pt x="328" y="857"/>
                    </a:lnTo>
                    <a:lnTo>
                      <a:pt x="269" y="850"/>
                    </a:lnTo>
                    <a:lnTo>
                      <a:pt x="209" y="835"/>
                    </a:lnTo>
                    <a:lnTo>
                      <a:pt x="157" y="805"/>
                    </a:lnTo>
                    <a:lnTo>
                      <a:pt x="112" y="776"/>
                    </a:lnTo>
                    <a:lnTo>
                      <a:pt x="75" y="738"/>
                    </a:lnTo>
                    <a:lnTo>
                      <a:pt x="45" y="693"/>
                    </a:lnTo>
                    <a:lnTo>
                      <a:pt x="23" y="641"/>
                    </a:lnTo>
                    <a:lnTo>
                      <a:pt x="7" y="589"/>
                    </a:lnTo>
                    <a:lnTo>
                      <a:pt x="0" y="530"/>
                    </a:lnTo>
                    <a:lnTo>
                      <a:pt x="0" y="469"/>
                    </a:lnTo>
                    <a:lnTo>
                      <a:pt x="7" y="410"/>
                    </a:lnTo>
                    <a:lnTo>
                      <a:pt x="23" y="358"/>
                    </a:lnTo>
                    <a:lnTo>
                      <a:pt x="45" y="298"/>
                    </a:lnTo>
                    <a:lnTo>
                      <a:pt x="68" y="246"/>
                    </a:lnTo>
                    <a:lnTo>
                      <a:pt x="97" y="194"/>
                    </a:lnTo>
                    <a:lnTo>
                      <a:pt x="134" y="149"/>
                    </a:lnTo>
                    <a:lnTo>
                      <a:pt x="172" y="112"/>
                    </a:lnTo>
                    <a:lnTo>
                      <a:pt x="217" y="82"/>
                    </a:lnTo>
                    <a:lnTo>
                      <a:pt x="269" y="52"/>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78"/>
              <p:cNvSpPr>
                <a:spLocks/>
              </p:cNvSpPr>
              <p:nvPr/>
            </p:nvSpPr>
            <p:spPr bwMode="auto">
              <a:xfrm>
                <a:off x="665" y="3638"/>
                <a:ext cx="93" cy="82"/>
              </a:xfrm>
              <a:custGeom>
                <a:avLst/>
                <a:gdLst>
                  <a:gd name="T0" fmla="*/ 2094 w 2130"/>
                  <a:gd name="T1" fmla="*/ 671 h 1887"/>
                  <a:gd name="T2" fmla="*/ 1997 w 2130"/>
                  <a:gd name="T3" fmla="*/ 537 h 1887"/>
                  <a:gd name="T4" fmla="*/ 1832 w 2130"/>
                  <a:gd name="T5" fmla="*/ 366 h 1887"/>
                  <a:gd name="T6" fmla="*/ 1610 w 2130"/>
                  <a:gd name="T7" fmla="*/ 187 h 1887"/>
                  <a:gd name="T8" fmla="*/ 1482 w 2130"/>
                  <a:gd name="T9" fmla="*/ 112 h 1887"/>
                  <a:gd name="T10" fmla="*/ 1341 w 2130"/>
                  <a:gd name="T11" fmla="*/ 52 h 1887"/>
                  <a:gd name="T12" fmla="*/ 1185 w 2130"/>
                  <a:gd name="T13" fmla="*/ 15 h 1887"/>
                  <a:gd name="T14" fmla="*/ 1021 w 2130"/>
                  <a:gd name="T15" fmla="*/ 0 h 1887"/>
                  <a:gd name="T16" fmla="*/ 842 w 2130"/>
                  <a:gd name="T17" fmla="*/ 15 h 1887"/>
                  <a:gd name="T18" fmla="*/ 655 w 2130"/>
                  <a:gd name="T19" fmla="*/ 75 h 1887"/>
                  <a:gd name="T20" fmla="*/ 454 w 2130"/>
                  <a:gd name="T21" fmla="*/ 164 h 1887"/>
                  <a:gd name="T22" fmla="*/ 253 w 2130"/>
                  <a:gd name="T23" fmla="*/ 306 h 1887"/>
                  <a:gd name="T24" fmla="*/ 164 w 2130"/>
                  <a:gd name="T25" fmla="*/ 395 h 1887"/>
                  <a:gd name="T26" fmla="*/ 97 w 2130"/>
                  <a:gd name="T27" fmla="*/ 500 h 1887"/>
                  <a:gd name="T28" fmla="*/ 45 w 2130"/>
                  <a:gd name="T29" fmla="*/ 627 h 1887"/>
                  <a:gd name="T30" fmla="*/ 7 w 2130"/>
                  <a:gd name="T31" fmla="*/ 768 h 1887"/>
                  <a:gd name="T32" fmla="*/ 0 w 2130"/>
                  <a:gd name="T33" fmla="*/ 910 h 1887"/>
                  <a:gd name="T34" fmla="*/ 0 w 2130"/>
                  <a:gd name="T35" fmla="*/ 1059 h 1887"/>
                  <a:gd name="T36" fmla="*/ 29 w 2130"/>
                  <a:gd name="T37" fmla="*/ 1208 h 1887"/>
                  <a:gd name="T38" fmla="*/ 74 w 2130"/>
                  <a:gd name="T39" fmla="*/ 1357 h 1887"/>
                  <a:gd name="T40" fmla="*/ 142 w 2130"/>
                  <a:gd name="T41" fmla="*/ 1492 h 1887"/>
                  <a:gd name="T42" fmla="*/ 231 w 2130"/>
                  <a:gd name="T43" fmla="*/ 1610 h 1887"/>
                  <a:gd name="T44" fmla="*/ 336 w 2130"/>
                  <a:gd name="T45" fmla="*/ 1715 h 1887"/>
                  <a:gd name="T46" fmla="*/ 469 w 2130"/>
                  <a:gd name="T47" fmla="*/ 1797 h 1887"/>
                  <a:gd name="T48" fmla="*/ 618 w 2130"/>
                  <a:gd name="T49" fmla="*/ 1856 h 1887"/>
                  <a:gd name="T50" fmla="*/ 790 w 2130"/>
                  <a:gd name="T51" fmla="*/ 1887 h 1887"/>
                  <a:gd name="T52" fmla="*/ 983 w 2130"/>
                  <a:gd name="T53" fmla="*/ 1871 h 1887"/>
                  <a:gd name="T54" fmla="*/ 1199 w 2130"/>
                  <a:gd name="T55" fmla="*/ 1826 h 1887"/>
                  <a:gd name="T56" fmla="*/ 1170 w 2130"/>
                  <a:gd name="T57" fmla="*/ 1409 h 1887"/>
                  <a:gd name="T58" fmla="*/ 983 w 2130"/>
                  <a:gd name="T59" fmla="*/ 1440 h 1887"/>
                  <a:gd name="T60" fmla="*/ 812 w 2130"/>
                  <a:gd name="T61" fmla="*/ 1440 h 1887"/>
                  <a:gd name="T62" fmla="*/ 715 w 2130"/>
                  <a:gd name="T63" fmla="*/ 1402 h 1887"/>
                  <a:gd name="T64" fmla="*/ 633 w 2130"/>
                  <a:gd name="T65" fmla="*/ 1343 h 1887"/>
                  <a:gd name="T66" fmla="*/ 596 w 2130"/>
                  <a:gd name="T67" fmla="*/ 1230 h 1887"/>
                  <a:gd name="T68" fmla="*/ 611 w 2130"/>
                  <a:gd name="T69" fmla="*/ 1088 h 1887"/>
                  <a:gd name="T70" fmla="*/ 663 w 2130"/>
                  <a:gd name="T71" fmla="*/ 948 h 1887"/>
                  <a:gd name="T72" fmla="*/ 752 w 2130"/>
                  <a:gd name="T73" fmla="*/ 842 h 1887"/>
                  <a:gd name="T74" fmla="*/ 872 w 2130"/>
                  <a:gd name="T75" fmla="*/ 768 h 1887"/>
                  <a:gd name="T76" fmla="*/ 1005 w 2130"/>
                  <a:gd name="T77" fmla="*/ 738 h 1887"/>
                  <a:gd name="T78" fmla="*/ 1163 w 2130"/>
                  <a:gd name="T79" fmla="*/ 768 h 1887"/>
                  <a:gd name="T80" fmla="*/ 1326 w 2130"/>
                  <a:gd name="T81" fmla="*/ 873 h 1887"/>
                  <a:gd name="T82" fmla="*/ 1490 w 2130"/>
                  <a:gd name="T83" fmla="*/ 1044 h 1887"/>
                  <a:gd name="T84" fmla="*/ 1602 w 2130"/>
                  <a:gd name="T85" fmla="*/ 1171 h 1887"/>
                  <a:gd name="T86" fmla="*/ 1758 w 2130"/>
                  <a:gd name="T87" fmla="*/ 1163 h 1887"/>
                  <a:gd name="T88" fmla="*/ 1863 w 2130"/>
                  <a:gd name="T89" fmla="*/ 1133 h 1887"/>
                  <a:gd name="T90" fmla="*/ 1967 w 2130"/>
                  <a:gd name="T91" fmla="*/ 1088 h 1887"/>
                  <a:gd name="T92" fmla="*/ 2056 w 2130"/>
                  <a:gd name="T93" fmla="*/ 1007 h 1887"/>
                  <a:gd name="T94" fmla="*/ 2108 w 2130"/>
                  <a:gd name="T95" fmla="*/ 887 h 1887"/>
                  <a:gd name="T96" fmla="*/ 2130 w 2130"/>
                  <a:gd name="T97" fmla="*/ 731 h 1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30" h="1887">
                    <a:moveTo>
                      <a:pt x="2130" y="731"/>
                    </a:moveTo>
                    <a:lnTo>
                      <a:pt x="2094" y="671"/>
                    </a:lnTo>
                    <a:lnTo>
                      <a:pt x="2049" y="612"/>
                    </a:lnTo>
                    <a:lnTo>
                      <a:pt x="1997" y="537"/>
                    </a:lnTo>
                    <a:lnTo>
                      <a:pt x="1922" y="455"/>
                    </a:lnTo>
                    <a:lnTo>
                      <a:pt x="1832" y="366"/>
                    </a:lnTo>
                    <a:lnTo>
                      <a:pt x="1728" y="276"/>
                    </a:lnTo>
                    <a:lnTo>
                      <a:pt x="1610" y="187"/>
                    </a:lnTo>
                    <a:lnTo>
                      <a:pt x="1550" y="149"/>
                    </a:lnTo>
                    <a:lnTo>
                      <a:pt x="1482" y="112"/>
                    </a:lnTo>
                    <a:lnTo>
                      <a:pt x="1416" y="83"/>
                    </a:lnTo>
                    <a:lnTo>
                      <a:pt x="1341" y="52"/>
                    </a:lnTo>
                    <a:lnTo>
                      <a:pt x="1267" y="31"/>
                    </a:lnTo>
                    <a:lnTo>
                      <a:pt x="1185" y="15"/>
                    </a:lnTo>
                    <a:lnTo>
                      <a:pt x="1102" y="0"/>
                    </a:lnTo>
                    <a:lnTo>
                      <a:pt x="1021" y="0"/>
                    </a:lnTo>
                    <a:lnTo>
                      <a:pt x="931" y="8"/>
                    </a:lnTo>
                    <a:lnTo>
                      <a:pt x="842" y="15"/>
                    </a:lnTo>
                    <a:lnTo>
                      <a:pt x="752" y="38"/>
                    </a:lnTo>
                    <a:lnTo>
                      <a:pt x="655" y="75"/>
                    </a:lnTo>
                    <a:lnTo>
                      <a:pt x="558" y="112"/>
                    </a:lnTo>
                    <a:lnTo>
                      <a:pt x="454" y="164"/>
                    </a:lnTo>
                    <a:lnTo>
                      <a:pt x="357" y="232"/>
                    </a:lnTo>
                    <a:lnTo>
                      <a:pt x="253" y="306"/>
                    </a:lnTo>
                    <a:lnTo>
                      <a:pt x="208" y="343"/>
                    </a:lnTo>
                    <a:lnTo>
                      <a:pt x="164" y="395"/>
                    </a:lnTo>
                    <a:lnTo>
                      <a:pt x="126" y="447"/>
                    </a:lnTo>
                    <a:lnTo>
                      <a:pt x="97" y="500"/>
                    </a:lnTo>
                    <a:lnTo>
                      <a:pt x="67" y="560"/>
                    </a:lnTo>
                    <a:lnTo>
                      <a:pt x="45" y="627"/>
                    </a:lnTo>
                    <a:lnTo>
                      <a:pt x="22" y="693"/>
                    </a:lnTo>
                    <a:lnTo>
                      <a:pt x="7" y="768"/>
                    </a:lnTo>
                    <a:lnTo>
                      <a:pt x="0" y="835"/>
                    </a:lnTo>
                    <a:lnTo>
                      <a:pt x="0" y="910"/>
                    </a:lnTo>
                    <a:lnTo>
                      <a:pt x="0" y="984"/>
                    </a:lnTo>
                    <a:lnTo>
                      <a:pt x="0" y="1059"/>
                    </a:lnTo>
                    <a:lnTo>
                      <a:pt x="15" y="1133"/>
                    </a:lnTo>
                    <a:lnTo>
                      <a:pt x="29" y="1208"/>
                    </a:lnTo>
                    <a:lnTo>
                      <a:pt x="52" y="1282"/>
                    </a:lnTo>
                    <a:lnTo>
                      <a:pt x="74" y="1357"/>
                    </a:lnTo>
                    <a:lnTo>
                      <a:pt x="104" y="1424"/>
                    </a:lnTo>
                    <a:lnTo>
                      <a:pt x="142" y="1492"/>
                    </a:lnTo>
                    <a:lnTo>
                      <a:pt x="187" y="1551"/>
                    </a:lnTo>
                    <a:lnTo>
                      <a:pt x="231" y="1610"/>
                    </a:lnTo>
                    <a:lnTo>
                      <a:pt x="283" y="1670"/>
                    </a:lnTo>
                    <a:lnTo>
                      <a:pt x="336" y="1715"/>
                    </a:lnTo>
                    <a:lnTo>
                      <a:pt x="402" y="1760"/>
                    </a:lnTo>
                    <a:lnTo>
                      <a:pt x="469" y="1797"/>
                    </a:lnTo>
                    <a:lnTo>
                      <a:pt x="537" y="1835"/>
                    </a:lnTo>
                    <a:lnTo>
                      <a:pt x="618" y="1856"/>
                    </a:lnTo>
                    <a:lnTo>
                      <a:pt x="700" y="1871"/>
                    </a:lnTo>
                    <a:lnTo>
                      <a:pt x="790" y="1887"/>
                    </a:lnTo>
                    <a:lnTo>
                      <a:pt x="887" y="1887"/>
                    </a:lnTo>
                    <a:lnTo>
                      <a:pt x="983" y="1871"/>
                    </a:lnTo>
                    <a:lnTo>
                      <a:pt x="1088" y="1856"/>
                    </a:lnTo>
                    <a:lnTo>
                      <a:pt x="1199" y="1826"/>
                    </a:lnTo>
                    <a:lnTo>
                      <a:pt x="1192" y="1663"/>
                    </a:lnTo>
                    <a:lnTo>
                      <a:pt x="1170" y="1409"/>
                    </a:lnTo>
                    <a:lnTo>
                      <a:pt x="1080" y="1431"/>
                    </a:lnTo>
                    <a:lnTo>
                      <a:pt x="983" y="1440"/>
                    </a:lnTo>
                    <a:lnTo>
                      <a:pt x="872" y="1440"/>
                    </a:lnTo>
                    <a:lnTo>
                      <a:pt x="812" y="1440"/>
                    </a:lnTo>
                    <a:lnTo>
                      <a:pt x="760" y="1424"/>
                    </a:lnTo>
                    <a:lnTo>
                      <a:pt x="715" y="1402"/>
                    </a:lnTo>
                    <a:lnTo>
                      <a:pt x="671" y="1379"/>
                    </a:lnTo>
                    <a:lnTo>
                      <a:pt x="633" y="1343"/>
                    </a:lnTo>
                    <a:lnTo>
                      <a:pt x="611" y="1289"/>
                    </a:lnTo>
                    <a:lnTo>
                      <a:pt x="596" y="1230"/>
                    </a:lnTo>
                    <a:lnTo>
                      <a:pt x="596" y="1163"/>
                    </a:lnTo>
                    <a:lnTo>
                      <a:pt x="611" y="1088"/>
                    </a:lnTo>
                    <a:lnTo>
                      <a:pt x="633" y="1014"/>
                    </a:lnTo>
                    <a:lnTo>
                      <a:pt x="663" y="948"/>
                    </a:lnTo>
                    <a:lnTo>
                      <a:pt x="700" y="895"/>
                    </a:lnTo>
                    <a:lnTo>
                      <a:pt x="752" y="842"/>
                    </a:lnTo>
                    <a:lnTo>
                      <a:pt x="804" y="798"/>
                    </a:lnTo>
                    <a:lnTo>
                      <a:pt x="872" y="768"/>
                    </a:lnTo>
                    <a:lnTo>
                      <a:pt x="939" y="745"/>
                    </a:lnTo>
                    <a:lnTo>
                      <a:pt x="1005" y="738"/>
                    </a:lnTo>
                    <a:lnTo>
                      <a:pt x="1088" y="745"/>
                    </a:lnTo>
                    <a:lnTo>
                      <a:pt x="1163" y="768"/>
                    </a:lnTo>
                    <a:lnTo>
                      <a:pt x="1244" y="813"/>
                    </a:lnTo>
                    <a:lnTo>
                      <a:pt x="1326" y="873"/>
                    </a:lnTo>
                    <a:lnTo>
                      <a:pt x="1408" y="948"/>
                    </a:lnTo>
                    <a:lnTo>
                      <a:pt x="1490" y="1044"/>
                    </a:lnTo>
                    <a:lnTo>
                      <a:pt x="1579" y="1171"/>
                    </a:lnTo>
                    <a:lnTo>
                      <a:pt x="1602" y="1171"/>
                    </a:lnTo>
                    <a:lnTo>
                      <a:pt x="1669" y="1171"/>
                    </a:lnTo>
                    <a:lnTo>
                      <a:pt x="1758" y="1163"/>
                    </a:lnTo>
                    <a:lnTo>
                      <a:pt x="1811" y="1149"/>
                    </a:lnTo>
                    <a:lnTo>
                      <a:pt x="1863" y="1133"/>
                    </a:lnTo>
                    <a:lnTo>
                      <a:pt x="1915" y="1111"/>
                    </a:lnTo>
                    <a:lnTo>
                      <a:pt x="1967" y="1088"/>
                    </a:lnTo>
                    <a:lnTo>
                      <a:pt x="2012" y="1052"/>
                    </a:lnTo>
                    <a:lnTo>
                      <a:pt x="2056" y="1007"/>
                    </a:lnTo>
                    <a:lnTo>
                      <a:pt x="2087" y="955"/>
                    </a:lnTo>
                    <a:lnTo>
                      <a:pt x="2108" y="887"/>
                    </a:lnTo>
                    <a:lnTo>
                      <a:pt x="2123" y="813"/>
                    </a:lnTo>
                    <a:lnTo>
                      <a:pt x="2130" y="731"/>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3" name="Freeform 79"/>
              <p:cNvSpPr>
                <a:spLocks/>
              </p:cNvSpPr>
              <p:nvPr/>
            </p:nvSpPr>
            <p:spPr bwMode="auto">
              <a:xfrm>
                <a:off x="671" y="3642"/>
                <a:ext cx="75" cy="26"/>
              </a:xfrm>
              <a:custGeom>
                <a:avLst/>
                <a:gdLst>
                  <a:gd name="T0" fmla="*/ 707 w 1714"/>
                  <a:gd name="T1" fmla="*/ 15 h 619"/>
                  <a:gd name="T2" fmla="*/ 782 w 1714"/>
                  <a:gd name="T3" fmla="*/ 7 h 619"/>
                  <a:gd name="T4" fmla="*/ 856 w 1714"/>
                  <a:gd name="T5" fmla="*/ 0 h 619"/>
                  <a:gd name="T6" fmla="*/ 931 w 1714"/>
                  <a:gd name="T7" fmla="*/ 7 h 619"/>
                  <a:gd name="T8" fmla="*/ 1005 w 1714"/>
                  <a:gd name="T9" fmla="*/ 15 h 619"/>
                  <a:gd name="T10" fmla="*/ 1073 w 1714"/>
                  <a:gd name="T11" fmla="*/ 30 h 619"/>
                  <a:gd name="T12" fmla="*/ 1147 w 1714"/>
                  <a:gd name="T13" fmla="*/ 45 h 619"/>
                  <a:gd name="T14" fmla="*/ 1274 w 1714"/>
                  <a:gd name="T15" fmla="*/ 97 h 619"/>
                  <a:gd name="T16" fmla="*/ 1401 w 1714"/>
                  <a:gd name="T17" fmla="*/ 156 h 619"/>
                  <a:gd name="T18" fmla="*/ 1513 w 1714"/>
                  <a:gd name="T19" fmla="*/ 231 h 619"/>
                  <a:gd name="T20" fmla="*/ 1609 w 1714"/>
                  <a:gd name="T21" fmla="*/ 313 h 619"/>
                  <a:gd name="T22" fmla="*/ 1692 w 1714"/>
                  <a:gd name="T23" fmla="*/ 402 h 619"/>
                  <a:gd name="T24" fmla="*/ 1714 w 1714"/>
                  <a:gd name="T25" fmla="*/ 432 h 619"/>
                  <a:gd name="T26" fmla="*/ 1699 w 1714"/>
                  <a:gd name="T27" fmla="*/ 432 h 619"/>
                  <a:gd name="T28" fmla="*/ 1595 w 1714"/>
                  <a:gd name="T29" fmla="*/ 350 h 619"/>
                  <a:gd name="T30" fmla="*/ 1505 w 1714"/>
                  <a:gd name="T31" fmla="*/ 291 h 619"/>
                  <a:gd name="T32" fmla="*/ 1393 w 1714"/>
                  <a:gd name="T33" fmla="*/ 224 h 619"/>
                  <a:gd name="T34" fmla="*/ 1267 w 1714"/>
                  <a:gd name="T35" fmla="*/ 171 h 619"/>
                  <a:gd name="T36" fmla="*/ 1207 w 1714"/>
                  <a:gd name="T37" fmla="*/ 149 h 619"/>
                  <a:gd name="T38" fmla="*/ 1140 w 1714"/>
                  <a:gd name="T39" fmla="*/ 134 h 619"/>
                  <a:gd name="T40" fmla="*/ 1036 w 1714"/>
                  <a:gd name="T41" fmla="*/ 111 h 619"/>
                  <a:gd name="T42" fmla="*/ 939 w 1714"/>
                  <a:gd name="T43" fmla="*/ 104 h 619"/>
                  <a:gd name="T44" fmla="*/ 842 w 1714"/>
                  <a:gd name="T45" fmla="*/ 111 h 619"/>
                  <a:gd name="T46" fmla="*/ 745 w 1714"/>
                  <a:gd name="T47" fmla="*/ 127 h 619"/>
                  <a:gd name="T48" fmla="*/ 648 w 1714"/>
                  <a:gd name="T49" fmla="*/ 149 h 619"/>
                  <a:gd name="T50" fmla="*/ 551 w 1714"/>
                  <a:gd name="T51" fmla="*/ 186 h 619"/>
                  <a:gd name="T52" fmla="*/ 462 w 1714"/>
                  <a:gd name="T53" fmla="*/ 239 h 619"/>
                  <a:gd name="T54" fmla="*/ 380 w 1714"/>
                  <a:gd name="T55" fmla="*/ 298 h 619"/>
                  <a:gd name="T56" fmla="*/ 313 w 1714"/>
                  <a:gd name="T57" fmla="*/ 365 h 619"/>
                  <a:gd name="T58" fmla="*/ 261 w 1714"/>
                  <a:gd name="T59" fmla="*/ 425 h 619"/>
                  <a:gd name="T60" fmla="*/ 194 w 1714"/>
                  <a:gd name="T61" fmla="*/ 514 h 619"/>
                  <a:gd name="T62" fmla="*/ 164 w 1714"/>
                  <a:gd name="T63" fmla="*/ 551 h 619"/>
                  <a:gd name="T64" fmla="*/ 126 w 1714"/>
                  <a:gd name="T65" fmla="*/ 581 h 619"/>
                  <a:gd name="T66" fmla="*/ 90 w 1714"/>
                  <a:gd name="T67" fmla="*/ 603 h 619"/>
                  <a:gd name="T68" fmla="*/ 45 w 1714"/>
                  <a:gd name="T69" fmla="*/ 619 h 619"/>
                  <a:gd name="T70" fmla="*/ 22 w 1714"/>
                  <a:gd name="T71" fmla="*/ 619 h 619"/>
                  <a:gd name="T72" fmla="*/ 7 w 1714"/>
                  <a:gd name="T73" fmla="*/ 611 h 619"/>
                  <a:gd name="T74" fmla="*/ 0 w 1714"/>
                  <a:gd name="T75" fmla="*/ 589 h 619"/>
                  <a:gd name="T76" fmla="*/ 0 w 1714"/>
                  <a:gd name="T77" fmla="*/ 551 h 619"/>
                  <a:gd name="T78" fmla="*/ 15 w 1714"/>
                  <a:gd name="T79" fmla="*/ 514 h 619"/>
                  <a:gd name="T80" fmla="*/ 29 w 1714"/>
                  <a:gd name="T81" fmla="*/ 470 h 619"/>
                  <a:gd name="T82" fmla="*/ 59 w 1714"/>
                  <a:gd name="T83" fmla="*/ 418 h 619"/>
                  <a:gd name="T84" fmla="*/ 97 w 1714"/>
                  <a:gd name="T85" fmla="*/ 365 h 619"/>
                  <a:gd name="T86" fmla="*/ 142 w 1714"/>
                  <a:gd name="T87" fmla="*/ 313 h 619"/>
                  <a:gd name="T88" fmla="*/ 194 w 1714"/>
                  <a:gd name="T89" fmla="*/ 253 h 619"/>
                  <a:gd name="T90" fmla="*/ 253 w 1714"/>
                  <a:gd name="T91" fmla="*/ 201 h 619"/>
                  <a:gd name="T92" fmla="*/ 328 w 1714"/>
                  <a:gd name="T93" fmla="*/ 149 h 619"/>
                  <a:gd name="T94" fmla="*/ 409 w 1714"/>
                  <a:gd name="T95" fmla="*/ 104 h 619"/>
                  <a:gd name="T96" fmla="*/ 499 w 1714"/>
                  <a:gd name="T97" fmla="*/ 67 h 619"/>
                  <a:gd name="T98" fmla="*/ 603 w 1714"/>
                  <a:gd name="T99" fmla="*/ 37 h 619"/>
                  <a:gd name="T100" fmla="*/ 707 w 1714"/>
                  <a:gd name="T101" fmla="*/ 1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14" h="619">
                    <a:moveTo>
                      <a:pt x="707" y="15"/>
                    </a:moveTo>
                    <a:lnTo>
                      <a:pt x="782" y="7"/>
                    </a:lnTo>
                    <a:lnTo>
                      <a:pt x="856" y="0"/>
                    </a:lnTo>
                    <a:lnTo>
                      <a:pt x="931" y="7"/>
                    </a:lnTo>
                    <a:lnTo>
                      <a:pt x="1005" y="15"/>
                    </a:lnTo>
                    <a:lnTo>
                      <a:pt x="1073" y="30"/>
                    </a:lnTo>
                    <a:lnTo>
                      <a:pt x="1147" y="45"/>
                    </a:lnTo>
                    <a:lnTo>
                      <a:pt x="1274" y="97"/>
                    </a:lnTo>
                    <a:lnTo>
                      <a:pt x="1401" y="156"/>
                    </a:lnTo>
                    <a:lnTo>
                      <a:pt x="1513" y="231"/>
                    </a:lnTo>
                    <a:lnTo>
                      <a:pt x="1609" y="313"/>
                    </a:lnTo>
                    <a:lnTo>
                      <a:pt x="1692" y="402"/>
                    </a:lnTo>
                    <a:lnTo>
                      <a:pt x="1714" y="432"/>
                    </a:lnTo>
                    <a:lnTo>
                      <a:pt x="1699" y="432"/>
                    </a:lnTo>
                    <a:lnTo>
                      <a:pt x="1595" y="350"/>
                    </a:lnTo>
                    <a:lnTo>
                      <a:pt x="1505" y="291"/>
                    </a:lnTo>
                    <a:lnTo>
                      <a:pt x="1393" y="224"/>
                    </a:lnTo>
                    <a:lnTo>
                      <a:pt x="1267" y="171"/>
                    </a:lnTo>
                    <a:lnTo>
                      <a:pt x="1207" y="149"/>
                    </a:lnTo>
                    <a:lnTo>
                      <a:pt x="1140" y="134"/>
                    </a:lnTo>
                    <a:lnTo>
                      <a:pt x="1036" y="111"/>
                    </a:lnTo>
                    <a:lnTo>
                      <a:pt x="939" y="104"/>
                    </a:lnTo>
                    <a:lnTo>
                      <a:pt x="842" y="111"/>
                    </a:lnTo>
                    <a:lnTo>
                      <a:pt x="745" y="127"/>
                    </a:lnTo>
                    <a:lnTo>
                      <a:pt x="648" y="149"/>
                    </a:lnTo>
                    <a:lnTo>
                      <a:pt x="551" y="186"/>
                    </a:lnTo>
                    <a:lnTo>
                      <a:pt x="462" y="239"/>
                    </a:lnTo>
                    <a:lnTo>
                      <a:pt x="380" y="298"/>
                    </a:lnTo>
                    <a:lnTo>
                      <a:pt x="313" y="365"/>
                    </a:lnTo>
                    <a:lnTo>
                      <a:pt x="261" y="425"/>
                    </a:lnTo>
                    <a:lnTo>
                      <a:pt x="194" y="514"/>
                    </a:lnTo>
                    <a:lnTo>
                      <a:pt x="164" y="551"/>
                    </a:lnTo>
                    <a:lnTo>
                      <a:pt x="126" y="581"/>
                    </a:lnTo>
                    <a:lnTo>
                      <a:pt x="90" y="603"/>
                    </a:lnTo>
                    <a:lnTo>
                      <a:pt x="45" y="619"/>
                    </a:lnTo>
                    <a:lnTo>
                      <a:pt x="22" y="619"/>
                    </a:lnTo>
                    <a:lnTo>
                      <a:pt x="7" y="611"/>
                    </a:lnTo>
                    <a:lnTo>
                      <a:pt x="0" y="589"/>
                    </a:lnTo>
                    <a:lnTo>
                      <a:pt x="0" y="551"/>
                    </a:lnTo>
                    <a:lnTo>
                      <a:pt x="15" y="514"/>
                    </a:lnTo>
                    <a:lnTo>
                      <a:pt x="29" y="470"/>
                    </a:lnTo>
                    <a:lnTo>
                      <a:pt x="59" y="418"/>
                    </a:lnTo>
                    <a:lnTo>
                      <a:pt x="97" y="365"/>
                    </a:lnTo>
                    <a:lnTo>
                      <a:pt x="142" y="313"/>
                    </a:lnTo>
                    <a:lnTo>
                      <a:pt x="194" y="253"/>
                    </a:lnTo>
                    <a:lnTo>
                      <a:pt x="253" y="201"/>
                    </a:lnTo>
                    <a:lnTo>
                      <a:pt x="328" y="149"/>
                    </a:lnTo>
                    <a:lnTo>
                      <a:pt x="409" y="104"/>
                    </a:lnTo>
                    <a:lnTo>
                      <a:pt x="499" y="67"/>
                    </a:lnTo>
                    <a:lnTo>
                      <a:pt x="603" y="37"/>
                    </a:lnTo>
                    <a:lnTo>
                      <a:pt x="707" y="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80"/>
              <p:cNvSpPr>
                <a:spLocks/>
              </p:cNvSpPr>
              <p:nvPr/>
            </p:nvSpPr>
            <p:spPr bwMode="auto">
              <a:xfrm>
                <a:off x="690" y="3685"/>
                <a:ext cx="27" cy="35"/>
              </a:xfrm>
              <a:custGeom>
                <a:avLst/>
                <a:gdLst>
                  <a:gd name="T0" fmla="*/ 22 w 625"/>
                  <a:gd name="T1" fmla="*/ 0 h 806"/>
                  <a:gd name="T2" fmla="*/ 15 w 625"/>
                  <a:gd name="T3" fmla="*/ 16 h 806"/>
                  <a:gd name="T4" fmla="*/ 15 w 625"/>
                  <a:gd name="T5" fmla="*/ 68 h 806"/>
                  <a:gd name="T6" fmla="*/ 22 w 625"/>
                  <a:gd name="T7" fmla="*/ 134 h 806"/>
                  <a:gd name="T8" fmla="*/ 29 w 625"/>
                  <a:gd name="T9" fmla="*/ 172 h 806"/>
                  <a:gd name="T10" fmla="*/ 52 w 625"/>
                  <a:gd name="T11" fmla="*/ 208 h 806"/>
                  <a:gd name="T12" fmla="*/ 81 w 625"/>
                  <a:gd name="T13" fmla="*/ 239 h 806"/>
                  <a:gd name="T14" fmla="*/ 112 w 625"/>
                  <a:gd name="T15" fmla="*/ 276 h 806"/>
                  <a:gd name="T16" fmla="*/ 164 w 625"/>
                  <a:gd name="T17" fmla="*/ 298 h 806"/>
                  <a:gd name="T18" fmla="*/ 223 w 625"/>
                  <a:gd name="T19" fmla="*/ 321 h 806"/>
                  <a:gd name="T20" fmla="*/ 298 w 625"/>
                  <a:gd name="T21" fmla="*/ 336 h 806"/>
                  <a:gd name="T22" fmla="*/ 388 w 625"/>
                  <a:gd name="T23" fmla="*/ 336 h 806"/>
                  <a:gd name="T24" fmla="*/ 492 w 625"/>
                  <a:gd name="T25" fmla="*/ 328 h 806"/>
                  <a:gd name="T26" fmla="*/ 611 w 625"/>
                  <a:gd name="T27" fmla="*/ 305 h 806"/>
                  <a:gd name="T28" fmla="*/ 625 w 625"/>
                  <a:gd name="T29" fmla="*/ 745 h 806"/>
                  <a:gd name="T30" fmla="*/ 596 w 625"/>
                  <a:gd name="T31" fmla="*/ 761 h 806"/>
                  <a:gd name="T32" fmla="*/ 499 w 625"/>
                  <a:gd name="T33" fmla="*/ 790 h 806"/>
                  <a:gd name="T34" fmla="*/ 431 w 625"/>
                  <a:gd name="T35" fmla="*/ 798 h 806"/>
                  <a:gd name="T36" fmla="*/ 365 w 625"/>
                  <a:gd name="T37" fmla="*/ 806 h 806"/>
                  <a:gd name="T38" fmla="*/ 282 w 625"/>
                  <a:gd name="T39" fmla="*/ 806 h 806"/>
                  <a:gd name="T40" fmla="*/ 201 w 625"/>
                  <a:gd name="T41" fmla="*/ 790 h 806"/>
                  <a:gd name="T42" fmla="*/ 194 w 625"/>
                  <a:gd name="T43" fmla="*/ 783 h 806"/>
                  <a:gd name="T44" fmla="*/ 156 w 625"/>
                  <a:gd name="T45" fmla="*/ 745 h 806"/>
                  <a:gd name="T46" fmla="*/ 119 w 625"/>
                  <a:gd name="T47" fmla="*/ 693 h 806"/>
                  <a:gd name="T48" fmla="*/ 74 w 625"/>
                  <a:gd name="T49" fmla="*/ 612 h 806"/>
                  <a:gd name="T50" fmla="*/ 52 w 625"/>
                  <a:gd name="T51" fmla="*/ 560 h 806"/>
                  <a:gd name="T52" fmla="*/ 37 w 625"/>
                  <a:gd name="T53" fmla="*/ 508 h 806"/>
                  <a:gd name="T54" fmla="*/ 15 w 625"/>
                  <a:gd name="T55" fmla="*/ 440 h 806"/>
                  <a:gd name="T56" fmla="*/ 7 w 625"/>
                  <a:gd name="T57" fmla="*/ 366 h 806"/>
                  <a:gd name="T58" fmla="*/ 0 w 625"/>
                  <a:gd name="T59" fmla="*/ 284 h 806"/>
                  <a:gd name="T60" fmla="*/ 0 w 625"/>
                  <a:gd name="T61" fmla="*/ 201 h 806"/>
                  <a:gd name="T62" fmla="*/ 7 w 625"/>
                  <a:gd name="T63" fmla="*/ 104 h 806"/>
                  <a:gd name="T64" fmla="*/ 22 w 625"/>
                  <a:gd name="T65" fmla="*/ 0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25" h="806">
                    <a:moveTo>
                      <a:pt x="22" y="0"/>
                    </a:moveTo>
                    <a:lnTo>
                      <a:pt x="15" y="16"/>
                    </a:lnTo>
                    <a:lnTo>
                      <a:pt x="15" y="68"/>
                    </a:lnTo>
                    <a:lnTo>
                      <a:pt x="22" y="134"/>
                    </a:lnTo>
                    <a:lnTo>
                      <a:pt x="29" y="172"/>
                    </a:lnTo>
                    <a:lnTo>
                      <a:pt x="52" y="208"/>
                    </a:lnTo>
                    <a:lnTo>
                      <a:pt x="81" y="239"/>
                    </a:lnTo>
                    <a:lnTo>
                      <a:pt x="112" y="276"/>
                    </a:lnTo>
                    <a:lnTo>
                      <a:pt x="164" y="298"/>
                    </a:lnTo>
                    <a:lnTo>
                      <a:pt x="223" y="321"/>
                    </a:lnTo>
                    <a:lnTo>
                      <a:pt x="298" y="336"/>
                    </a:lnTo>
                    <a:lnTo>
                      <a:pt x="388" y="336"/>
                    </a:lnTo>
                    <a:lnTo>
                      <a:pt x="492" y="328"/>
                    </a:lnTo>
                    <a:lnTo>
                      <a:pt x="611" y="305"/>
                    </a:lnTo>
                    <a:lnTo>
                      <a:pt x="625" y="745"/>
                    </a:lnTo>
                    <a:lnTo>
                      <a:pt x="596" y="761"/>
                    </a:lnTo>
                    <a:lnTo>
                      <a:pt x="499" y="790"/>
                    </a:lnTo>
                    <a:lnTo>
                      <a:pt x="431" y="798"/>
                    </a:lnTo>
                    <a:lnTo>
                      <a:pt x="365" y="806"/>
                    </a:lnTo>
                    <a:lnTo>
                      <a:pt x="282" y="806"/>
                    </a:lnTo>
                    <a:lnTo>
                      <a:pt x="201" y="790"/>
                    </a:lnTo>
                    <a:lnTo>
                      <a:pt x="194" y="783"/>
                    </a:lnTo>
                    <a:lnTo>
                      <a:pt x="156" y="745"/>
                    </a:lnTo>
                    <a:lnTo>
                      <a:pt x="119" y="693"/>
                    </a:lnTo>
                    <a:lnTo>
                      <a:pt x="74" y="612"/>
                    </a:lnTo>
                    <a:lnTo>
                      <a:pt x="52" y="560"/>
                    </a:lnTo>
                    <a:lnTo>
                      <a:pt x="37" y="508"/>
                    </a:lnTo>
                    <a:lnTo>
                      <a:pt x="15" y="440"/>
                    </a:lnTo>
                    <a:lnTo>
                      <a:pt x="7" y="366"/>
                    </a:lnTo>
                    <a:lnTo>
                      <a:pt x="0" y="284"/>
                    </a:lnTo>
                    <a:lnTo>
                      <a:pt x="0" y="201"/>
                    </a:lnTo>
                    <a:lnTo>
                      <a:pt x="7" y="104"/>
                    </a:lnTo>
                    <a:lnTo>
                      <a:pt x="22"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81"/>
              <p:cNvSpPr>
                <a:spLocks/>
              </p:cNvSpPr>
              <p:nvPr/>
            </p:nvSpPr>
            <p:spPr bwMode="auto">
              <a:xfrm>
                <a:off x="729" y="3740"/>
                <a:ext cx="38" cy="38"/>
              </a:xfrm>
              <a:custGeom>
                <a:avLst/>
                <a:gdLst>
                  <a:gd name="T0" fmla="*/ 224 w 872"/>
                  <a:gd name="T1" fmla="*/ 75 h 873"/>
                  <a:gd name="T2" fmla="*/ 291 w 872"/>
                  <a:gd name="T3" fmla="*/ 52 h 873"/>
                  <a:gd name="T4" fmla="*/ 350 w 872"/>
                  <a:gd name="T5" fmla="*/ 31 h 873"/>
                  <a:gd name="T6" fmla="*/ 410 w 872"/>
                  <a:gd name="T7" fmla="*/ 15 h 873"/>
                  <a:gd name="T8" fmla="*/ 463 w 872"/>
                  <a:gd name="T9" fmla="*/ 0 h 873"/>
                  <a:gd name="T10" fmla="*/ 522 w 872"/>
                  <a:gd name="T11" fmla="*/ 0 h 873"/>
                  <a:gd name="T12" fmla="*/ 574 w 872"/>
                  <a:gd name="T13" fmla="*/ 0 h 873"/>
                  <a:gd name="T14" fmla="*/ 619 w 872"/>
                  <a:gd name="T15" fmla="*/ 15 h 873"/>
                  <a:gd name="T16" fmla="*/ 664 w 872"/>
                  <a:gd name="T17" fmla="*/ 31 h 873"/>
                  <a:gd name="T18" fmla="*/ 708 w 872"/>
                  <a:gd name="T19" fmla="*/ 52 h 873"/>
                  <a:gd name="T20" fmla="*/ 745 w 872"/>
                  <a:gd name="T21" fmla="*/ 83 h 873"/>
                  <a:gd name="T22" fmla="*/ 775 w 872"/>
                  <a:gd name="T23" fmla="*/ 112 h 873"/>
                  <a:gd name="T24" fmla="*/ 804 w 872"/>
                  <a:gd name="T25" fmla="*/ 157 h 873"/>
                  <a:gd name="T26" fmla="*/ 835 w 872"/>
                  <a:gd name="T27" fmla="*/ 201 h 873"/>
                  <a:gd name="T28" fmla="*/ 849 w 872"/>
                  <a:gd name="T29" fmla="*/ 254 h 873"/>
                  <a:gd name="T30" fmla="*/ 865 w 872"/>
                  <a:gd name="T31" fmla="*/ 314 h 873"/>
                  <a:gd name="T32" fmla="*/ 872 w 872"/>
                  <a:gd name="T33" fmla="*/ 373 h 873"/>
                  <a:gd name="T34" fmla="*/ 872 w 872"/>
                  <a:gd name="T35" fmla="*/ 426 h 873"/>
                  <a:gd name="T36" fmla="*/ 865 w 872"/>
                  <a:gd name="T37" fmla="*/ 478 h 873"/>
                  <a:gd name="T38" fmla="*/ 842 w 872"/>
                  <a:gd name="T39" fmla="*/ 530 h 873"/>
                  <a:gd name="T40" fmla="*/ 820 w 872"/>
                  <a:gd name="T41" fmla="*/ 582 h 873"/>
                  <a:gd name="T42" fmla="*/ 782 w 872"/>
                  <a:gd name="T43" fmla="*/ 634 h 873"/>
                  <a:gd name="T44" fmla="*/ 745 w 872"/>
                  <a:gd name="T45" fmla="*/ 679 h 873"/>
                  <a:gd name="T46" fmla="*/ 700 w 872"/>
                  <a:gd name="T47" fmla="*/ 724 h 873"/>
                  <a:gd name="T48" fmla="*/ 648 w 872"/>
                  <a:gd name="T49" fmla="*/ 761 h 873"/>
                  <a:gd name="T50" fmla="*/ 596 w 872"/>
                  <a:gd name="T51" fmla="*/ 798 h 873"/>
                  <a:gd name="T52" fmla="*/ 544 w 872"/>
                  <a:gd name="T53" fmla="*/ 828 h 873"/>
                  <a:gd name="T54" fmla="*/ 485 w 872"/>
                  <a:gd name="T55" fmla="*/ 851 h 873"/>
                  <a:gd name="T56" fmla="*/ 425 w 872"/>
                  <a:gd name="T57" fmla="*/ 865 h 873"/>
                  <a:gd name="T58" fmla="*/ 357 w 872"/>
                  <a:gd name="T59" fmla="*/ 873 h 873"/>
                  <a:gd name="T60" fmla="*/ 298 w 872"/>
                  <a:gd name="T61" fmla="*/ 873 h 873"/>
                  <a:gd name="T62" fmla="*/ 239 w 872"/>
                  <a:gd name="T63" fmla="*/ 858 h 873"/>
                  <a:gd name="T64" fmla="*/ 179 w 872"/>
                  <a:gd name="T65" fmla="*/ 835 h 873"/>
                  <a:gd name="T66" fmla="*/ 135 w 872"/>
                  <a:gd name="T67" fmla="*/ 806 h 873"/>
                  <a:gd name="T68" fmla="*/ 90 w 872"/>
                  <a:gd name="T69" fmla="*/ 768 h 873"/>
                  <a:gd name="T70" fmla="*/ 60 w 872"/>
                  <a:gd name="T71" fmla="*/ 731 h 873"/>
                  <a:gd name="T72" fmla="*/ 38 w 872"/>
                  <a:gd name="T73" fmla="*/ 679 h 873"/>
                  <a:gd name="T74" fmla="*/ 15 w 872"/>
                  <a:gd name="T75" fmla="*/ 627 h 873"/>
                  <a:gd name="T76" fmla="*/ 7 w 872"/>
                  <a:gd name="T77" fmla="*/ 575 h 873"/>
                  <a:gd name="T78" fmla="*/ 0 w 872"/>
                  <a:gd name="T79" fmla="*/ 515 h 873"/>
                  <a:gd name="T80" fmla="*/ 0 w 872"/>
                  <a:gd name="T81" fmla="*/ 455 h 873"/>
                  <a:gd name="T82" fmla="*/ 7 w 872"/>
                  <a:gd name="T83" fmla="*/ 395 h 873"/>
                  <a:gd name="T84" fmla="*/ 23 w 872"/>
                  <a:gd name="T85" fmla="*/ 336 h 873"/>
                  <a:gd name="T86" fmla="*/ 45 w 872"/>
                  <a:gd name="T87" fmla="*/ 284 h 873"/>
                  <a:gd name="T88" fmla="*/ 67 w 872"/>
                  <a:gd name="T89" fmla="*/ 232 h 873"/>
                  <a:gd name="T90" fmla="*/ 104 w 872"/>
                  <a:gd name="T91" fmla="*/ 187 h 873"/>
                  <a:gd name="T92" fmla="*/ 135 w 872"/>
                  <a:gd name="T93" fmla="*/ 142 h 873"/>
                  <a:gd name="T94" fmla="*/ 179 w 872"/>
                  <a:gd name="T95" fmla="*/ 105 h 873"/>
                  <a:gd name="T96" fmla="*/ 224 w 872"/>
                  <a:gd name="T97" fmla="*/ 75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2" h="873">
                    <a:moveTo>
                      <a:pt x="224" y="75"/>
                    </a:moveTo>
                    <a:lnTo>
                      <a:pt x="291" y="52"/>
                    </a:lnTo>
                    <a:lnTo>
                      <a:pt x="350" y="31"/>
                    </a:lnTo>
                    <a:lnTo>
                      <a:pt x="410" y="15"/>
                    </a:lnTo>
                    <a:lnTo>
                      <a:pt x="463" y="0"/>
                    </a:lnTo>
                    <a:lnTo>
                      <a:pt x="522" y="0"/>
                    </a:lnTo>
                    <a:lnTo>
                      <a:pt x="574" y="0"/>
                    </a:lnTo>
                    <a:lnTo>
                      <a:pt x="619" y="15"/>
                    </a:lnTo>
                    <a:lnTo>
                      <a:pt x="664" y="31"/>
                    </a:lnTo>
                    <a:lnTo>
                      <a:pt x="708" y="52"/>
                    </a:lnTo>
                    <a:lnTo>
                      <a:pt x="745" y="83"/>
                    </a:lnTo>
                    <a:lnTo>
                      <a:pt x="775" y="112"/>
                    </a:lnTo>
                    <a:lnTo>
                      <a:pt x="804" y="157"/>
                    </a:lnTo>
                    <a:lnTo>
                      <a:pt x="835" y="201"/>
                    </a:lnTo>
                    <a:lnTo>
                      <a:pt x="849" y="254"/>
                    </a:lnTo>
                    <a:lnTo>
                      <a:pt x="865" y="314"/>
                    </a:lnTo>
                    <a:lnTo>
                      <a:pt x="872" y="373"/>
                    </a:lnTo>
                    <a:lnTo>
                      <a:pt x="872" y="426"/>
                    </a:lnTo>
                    <a:lnTo>
                      <a:pt x="865" y="478"/>
                    </a:lnTo>
                    <a:lnTo>
                      <a:pt x="842" y="530"/>
                    </a:lnTo>
                    <a:lnTo>
                      <a:pt x="820" y="582"/>
                    </a:lnTo>
                    <a:lnTo>
                      <a:pt x="782" y="634"/>
                    </a:lnTo>
                    <a:lnTo>
                      <a:pt x="745" y="679"/>
                    </a:lnTo>
                    <a:lnTo>
                      <a:pt x="700" y="724"/>
                    </a:lnTo>
                    <a:lnTo>
                      <a:pt x="648" y="761"/>
                    </a:lnTo>
                    <a:lnTo>
                      <a:pt x="596" y="798"/>
                    </a:lnTo>
                    <a:lnTo>
                      <a:pt x="544" y="828"/>
                    </a:lnTo>
                    <a:lnTo>
                      <a:pt x="485" y="851"/>
                    </a:lnTo>
                    <a:lnTo>
                      <a:pt x="425" y="865"/>
                    </a:lnTo>
                    <a:lnTo>
                      <a:pt x="357" y="873"/>
                    </a:lnTo>
                    <a:lnTo>
                      <a:pt x="298" y="873"/>
                    </a:lnTo>
                    <a:lnTo>
                      <a:pt x="239" y="858"/>
                    </a:lnTo>
                    <a:lnTo>
                      <a:pt x="179" y="835"/>
                    </a:lnTo>
                    <a:lnTo>
                      <a:pt x="135" y="806"/>
                    </a:lnTo>
                    <a:lnTo>
                      <a:pt x="90" y="768"/>
                    </a:lnTo>
                    <a:lnTo>
                      <a:pt x="60" y="731"/>
                    </a:lnTo>
                    <a:lnTo>
                      <a:pt x="38" y="679"/>
                    </a:lnTo>
                    <a:lnTo>
                      <a:pt x="15" y="627"/>
                    </a:lnTo>
                    <a:lnTo>
                      <a:pt x="7" y="575"/>
                    </a:lnTo>
                    <a:lnTo>
                      <a:pt x="0" y="515"/>
                    </a:lnTo>
                    <a:lnTo>
                      <a:pt x="0" y="455"/>
                    </a:lnTo>
                    <a:lnTo>
                      <a:pt x="7" y="395"/>
                    </a:lnTo>
                    <a:lnTo>
                      <a:pt x="23" y="336"/>
                    </a:lnTo>
                    <a:lnTo>
                      <a:pt x="45" y="284"/>
                    </a:lnTo>
                    <a:lnTo>
                      <a:pt x="67" y="232"/>
                    </a:lnTo>
                    <a:lnTo>
                      <a:pt x="104" y="187"/>
                    </a:lnTo>
                    <a:lnTo>
                      <a:pt x="135" y="142"/>
                    </a:lnTo>
                    <a:lnTo>
                      <a:pt x="179" y="105"/>
                    </a:lnTo>
                    <a:lnTo>
                      <a:pt x="224" y="75"/>
                    </a:lnTo>
                    <a:close/>
                  </a:path>
                </a:pathLst>
              </a:custGeom>
              <a:solidFill>
                <a:srgbClr val="BFC0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82"/>
              <p:cNvSpPr>
                <a:spLocks/>
              </p:cNvSpPr>
              <p:nvPr/>
            </p:nvSpPr>
            <p:spPr bwMode="auto">
              <a:xfrm>
                <a:off x="675" y="3728"/>
                <a:ext cx="92" cy="83"/>
              </a:xfrm>
              <a:custGeom>
                <a:avLst/>
                <a:gdLst>
                  <a:gd name="T0" fmla="*/ 2071 w 2115"/>
                  <a:gd name="T1" fmla="*/ 581 h 1901"/>
                  <a:gd name="T2" fmla="*/ 1959 w 2115"/>
                  <a:gd name="T3" fmla="*/ 454 h 1901"/>
                  <a:gd name="T4" fmla="*/ 1780 w 2115"/>
                  <a:gd name="T5" fmla="*/ 298 h 1901"/>
                  <a:gd name="T6" fmla="*/ 1549 w 2115"/>
                  <a:gd name="T7" fmla="*/ 142 h 1901"/>
                  <a:gd name="T8" fmla="*/ 1408 w 2115"/>
                  <a:gd name="T9" fmla="*/ 74 h 1901"/>
                  <a:gd name="T10" fmla="*/ 1266 w 2115"/>
                  <a:gd name="T11" fmla="*/ 29 h 1901"/>
                  <a:gd name="T12" fmla="*/ 1109 w 2115"/>
                  <a:gd name="T13" fmla="*/ 7 h 1901"/>
                  <a:gd name="T14" fmla="*/ 938 w 2115"/>
                  <a:gd name="T15" fmla="*/ 7 h 1901"/>
                  <a:gd name="T16" fmla="*/ 766 w 2115"/>
                  <a:gd name="T17" fmla="*/ 37 h 1901"/>
                  <a:gd name="T18" fmla="*/ 581 w 2115"/>
                  <a:gd name="T19" fmla="*/ 111 h 1901"/>
                  <a:gd name="T20" fmla="*/ 394 w 2115"/>
                  <a:gd name="T21" fmla="*/ 216 h 1901"/>
                  <a:gd name="T22" fmla="*/ 201 w 2115"/>
                  <a:gd name="T23" fmla="*/ 380 h 1901"/>
                  <a:gd name="T24" fmla="*/ 118 w 2115"/>
                  <a:gd name="T25" fmla="*/ 469 h 1901"/>
                  <a:gd name="T26" fmla="*/ 59 w 2115"/>
                  <a:gd name="T27" fmla="*/ 589 h 1901"/>
                  <a:gd name="T28" fmla="*/ 22 w 2115"/>
                  <a:gd name="T29" fmla="*/ 715 h 1901"/>
                  <a:gd name="T30" fmla="*/ 0 w 2115"/>
                  <a:gd name="T31" fmla="*/ 856 h 1901"/>
                  <a:gd name="T32" fmla="*/ 0 w 2115"/>
                  <a:gd name="T33" fmla="*/ 1006 h 1901"/>
                  <a:gd name="T34" fmla="*/ 22 w 2115"/>
                  <a:gd name="T35" fmla="*/ 1155 h 1901"/>
                  <a:gd name="T36" fmla="*/ 59 w 2115"/>
                  <a:gd name="T37" fmla="*/ 1296 h 1901"/>
                  <a:gd name="T38" fmla="*/ 118 w 2115"/>
                  <a:gd name="T39" fmla="*/ 1438 h 1901"/>
                  <a:gd name="T40" fmla="*/ 201 w 2115"/>
                  <a:gd name="T41" fmla="*/ 1565 h 1901"/>
                  <a:gd name="T42" fmla="*/ 298 w 2115"/>
                  <a:gd name="T43" fmla="*/ 1684 h 1901"/>
                  <a:gd name="T44" fmla="*/ 409 w 2115"/>
                  <a:gd name="T45" fmla="*/ 1774 h 1901"/>
                  <a:gd name="T46" fmla="*/ 551 w 2115"/>
                  <a:gd name="T47" fmla="*/ 1849 h 1901"/>
                  <a:gd name="T48" fmla="*/ 707 w 2115"/>
                  <a:gd name="T49" fmla="*/ 1893 h 1901"/>
                  <a:gd name="T50" fmla="*/ 879 w 2115"/>
                  <a:gd name="T51" fmla="*/ 1901 h 1901"/>
                  <a:gd name="T52" fmla="*/ 1073 w 2115"/>
                  <a:gd name="T53" fmla="*/ 1878 h 1901"/>
                  <a:gd name="T54" fmla="*/ 1281 w 2115"/>
                  <a:gd name="T55" fmla="*/ 1811 h 1901"/>
                  <a:gd name="T56" fmla="*/ 1214 w 2115"/>
                  <a:gd name="T57" fmla="*/ 1393 h 1901"/>
                  <a:gd name="T58" fmla="*/ 1028 w 2115"/>
                  <a:gd name="T59" fmla="*/ 1445 h 1901"/>
                  <a:gd name="T60" fmla="*/ 863 w 2115"/>
                  <a:gd name="T61" fmla="*/ 1454 h 1901"/>
                  <a:gd name="T62" fmla="*/ 759 w 2115"/>
                  <a:gd name="T63" fmla="*/ 1431 h 1901"/>
                  <a:gd name="T64" fmla="*/ 678 w 2115"/>
                  <a:gd name="T65" fmla="*/ 1371 h 1901"/>
                  <a:gd name="T66" fmla="*/ 626 w 2115"/>
                  <a:gd name="T67" fmla="*/ 1274 h 1901"/>
                  <a:gd name="T68" fmla="*/ 626 w 2115"/>
                  <a:gd name="T69" fmla="*/ 1125 h 1901"/>
                  <a:gd name="T70" fmla="*/ 669 w 2115"/>
                  <a:gd name="T71" fmla="*/ 984 h 1901"/>
                  <a:gd name="T72" fmla="*/ 744 w 2115"/>
                  <a:gd name="T73" fmla="*/ 864 h 1901"/>
                  <a:gd name="T74" fmla="*/ 856 w 2115"/>
                  <a:gd name="T75" fmla="*/ 782 h 1901"/>
                  <a:gd name="T76" fmla="*/ 998 w 2115"/>
                  <a:gd name="T77" fmla="*/ 745 h 1901"/>
                  <a:gd name="T78" fmla="*/ 1154 w 2115"/>
                  <a:gd name="T79" fmla="*/ 760 h 1901"/>
                  <a:gd name="T80" fmla="*/ 1326 w 2115"/>
                  <a:gd name="T81" fmla="*/ 842 h 1901"/>
                  <a:gd name="T82" fmla="*/ 1505 w 2115"/>
                  <a:gd name="T83" fmla="*/ 1006 h 1901"/>
                  <a:gd name="T84" fmla="*/ 1624 w 2115"/>
                  <a:gd name="T85" fmla="*/ 1118 h 1901"/>
                  <a:gd name="T86" fmla="*/ 1780 w 2115"/>
                  <a:gd name="T87" fmla="*/ 1095 h 1901"/>
                  <a:gd name="T88" fmla="*/ 1877 w 2115"/>
                  <a:gd name="T89" fmla="*/ 1058 h 1901"/>
                  <a:gd name="T90" fmla="*/ 1974 w 2115"/>
                  <a:gd name="T91" fmla="*/ 1006 h 1901"/>
                  <a:gd name="T92" fmla="*/ 2056 w 2115"/>
                  <a:gd name="T93" fmla="*/ 917 h 1901"/>
                  <a:gd name="T94" fmla="*/ 2108 w 2115"/>
                  <a:gd name="T95" fmla="*/ 797 h 1901"/>
                  <a:gd name="T96" fmla="*/ 2108 w 2115"/>
                  <a:gd name="T97" fmla="*/ 633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15" h="1901">
                    <a:moveTo>
                      <a:pt x="2108" y="633"/>
                    </a:moveTo>
                    <a:lnTo>
                      <a:pt x="2071" y="581"/>
                    </a:lnTo>
                    <a:lnTo>
                      <a:pt x="2026" y="529"/>
                    </a:lnTo>
                    <a:lnTo>
                      <a:pt x="1959" y="454"/>
                    </a:lnTo>
                    <a:lnTo>
                      <a:pt x="1877" y="380"/>
                    </a:lnTo>
                    <a:lnTo>
                      <a:pt x="1780" y="298"/>
                    </a:lnTo>
                    <a:lnTo>
                      <a:pt x="1668" y="216"/>
                    </a:lnTo>
                    <a:lnTo>
                      <a:pt x="1549" y="142"/>
                    </a:lnTo>
                    <a:lnTo>
                      <a:pt x="1482" y="104"/>
                    </a:lnTo>
                    <a:lnTo>
                      <a:pt x="1408" y="74"/>
                    </a:lnTo>
                    <a:lnTo>
                      <a:pt x="1340" y="52"/>
                    </a:lnTo>
                    <a:lnTo>
                      <a:pt x="1266" y="29"/>
                    </a:lnTo>
                    <a:lnTo>
                      <a:pt x="1184" y="14"/>
                    </a:lnTo>
                    <a:lnTo>
                      <a:pt x="1109" y="7"/>
                    </a:lnTo>
                    <a:lnTo>
                      <a:pt x="1028" y="0"/>
                    </a:lnTo>
                    <a:lnTo>
                      <a:pt x="938" y="7"/>
                    </a:lnTo>
                    <a:lnTo>
                      <a:pt x="856" y="22"/>
                    </a:lnTo>
                    <a:lnTo>
                      <a:pt x="766" y="37"/>
                    </a:lnTo>
                    <a:lnTo>
                      <a:pt x="678" y="67"/>
                    </a:lnTo>
                    <a:lnTo>
                      <a:pt x="581" y="111"/>
                    </a:lnTo>
                    <a:lnTo>
                      <a:pt x="491" y="156"/>
                    </a:lnTo>
                    <a:lnTo>
                      <a:pt x="394" y="216"/>
                    </a:lnTo>
                    <a:lnTo>
                      <a:pt x="298" y="291"/>
                    </a:lnTo>
                    <a:lnTo>
                      <a:pt x="201" y="380"/>
                    </a:lnTo>
                    <a:lnTo>
                      <a:pt x="156" y="425"/>
                    </a:lnTo>
                    <a:lnTo>
                      <a:pt x="118" y="469"/>
                    </a:lnTo>
                    <a:lnTo>
                      <a:pt x="89" y="529"/>
                    </a:lnTo>
                    <a:lnTo>
                      <a:pt x="59" y="589"/>
                    </a:lnTo>
                    <a:lnTo>
                      <a:pt x="36" y="648"/>
                    </a:lnTo>
                    <a:lnTo>
                      <a:pt x="22" y="715"/>
                    </a:lnTo>
                    <a:lnTo>
                      <a:pt x="7" y="782"/>
                    </a:lnTo>
                    <a:lnTo>
                      <a:pt x="0" y="856"/>
                    </a:lnTo>
                    <a:lnTo>
                      <a:pt x="0" y="932"/>
                    </a:lnTo>
                    <a:lnTo>
                      <a:pt x="0" y="1006"/>
                    </a:lnTo>
                    <a:lnTo>
                      <a:pt x="7" y="1081"/>
                    </a:lnTo>
                    <a:lnTo>
                      <a:pt x="22" y="1155"/>
                    </a:lnTo>
                    <a:lnTo>
                      <a:pt x="36" y="1222"/>
                    </a:lnTo>
                    <a:lnTo>
                      <a:pt x="59" y="1296"/>
                    </a:lnTo>
                    <a:lnTo>
                      <a:pt x="89" y="1371"/>
                    </a:lnTo>
                    <a:lnTo>
                      <a:pt x="118" y="1438"/>
                    </a:lnTo>
                    <a:lnTo>
                      <a:pt x="156" y="1506"/>
                    </a:lnTo>
                    <a:lnTo>
                      <a:pt x="201" y="1565"/>
                    </a:lnTo>
                    <a:lnTo>
                      <a:pt x="246" y="1625"/>
                    </a:lnTo>
                    <a:lnTo>
                      <a:pt x="298" y="1684"/>
                    </a:lnTo>
                    <a:lnTo>
                      <a:pt x="350" y="1729"/>
                    </a:lnTo>
                    <a:lnTo>
                      <a:pt x="409" y="1774"/>
                    </a:lnTo>
                    <a:lnTo>
                      <a:pt x="476" y="1811"/>
                    </a:lnTo>
                    <a:lnTo>
                      <a:pt x="551" y="1849"/>
                    </a:lnTo>
                    <a:lnTo>
                      <a:pt x="626" y="1871"/>
                    </a:lnTo>
                    <a:lnTo>
                      <a:pt x="707" y="1893"/>
                    </a:lnTo>
                    <a:lnTo>
                      <a:pt x="789" y="1901"/>
                    </a:lnTo>
                    <a:lnTo>
                      <a:pt x="879" y="1901"/>
                    </a:lnTo>
                    <a:lnTo>
                      <a:pt x="976" y="1893"/>
                    </a:lnTo>
                    <a:lnTo>
                      <a:pt x="1073" y="1878"/>
                    </a:lnTo>
                    <a:lnTo>
                      <a:pt x="1177" y="1849"/>
                    </a:lnTo>
                    <a:lnTo>
                      <a:pt x="1281" y="1811"/>
                    </a:lnTo>
                    <a:lnTo>
                      <a:pt x="1259" y="1648"/>
                    </a:lnTo>
                    <a:lnTo>
                      <a:pt x="1214" y="1393"/>
                    </a:lnTo>
                    <a:lnTo>
                      <a:pt x="1125" y="1423"/>
                    </a:lnTo>
                    <a:lnTo>
                      <a:pt x="1028" y="1445"/>
                    </a:lnTo>
                    <a:lnTo>
                      <a:pt x="915" y="1454"/>
                    </a:lnTo>
                    <a:lnTo>
                      <a:pt x="863" y="1454"/>
                    </a:lnTo>
                    <a:lnTo>
                      <a:pt x="811" y="1445"/>
                    </a:lnTo>
                    <a:lnTo>
                      <a:pt x="759" y="1431"/>
                    </a:lnTo>
                    <a:lnTo>
                      <a:pt x="714" y="1409"/>
                    </a:lnTo>
                    <a:lnTo>
                      <a:pt x="678" y="1371"/>
                    </a:lnTo>
                    <a:lnTo>
                      <a:pt x="648" y="1327"/>
                    </a:lnTo>
                    <a:lnTo>
                      <a:pt x="626" y="1274"/>
                    </a:lnTo>
                    <a:lnTo>
                      <a:pt x="617" y="1199"/>
                    </a:lnTo>
                    <a:lnTo>
                      <a:pt x="626" y="1125"/>
                    </a:lnTo>
                    <a:lnTo>
                      <a:pt x="640" y="1050"/>
                    </a:lnTo>
                    <a:lnTo>
                      <a:pt x="669" y="984"/>
                    </a:lnTo>
                    <a:lnTo>
                      <a:pt x="707" y="924"/>
                    </a:lnTo>
                    <a:lnTo>
                      <a:pt x="744" y="864"/>
                    </a:lnTo>
                    <a:lnTo>
                      <a:pt x="797" y="820"/>
                    </a:lnTo>
                    <a:lnTo>
                      <a:pt x="856" y="782"/>
                    </a:lnTo>
                    <a:lnTo>
                      <a:pt x="924" y="752"/>
                    </a:lnTo>
                    <a:lnTo>
                      <a:pt x="998" y="745"/>
                    </a:lnTo>
                    <a:lnTo>
                      <a:pt x="1073" y="745"/>
                    </a:lnTo>
                    <a:lnTo>
                      <a:pt x="1154" y="760"/>
                    </a:lnTo>
                    <a:lnTo>
                      <a:pt x="1236" y="790"/>
                    </a:lnTo>
                    <a:lnTo>
                      <a:pt x="1326" y="842"/>
                    </a:lnTo>
                    <a:lnTo>
                      <a:pt x="1415" y="917"/>
                    </a:lnTo>
                    <a:lnTo>
                      <a:pt x="1505" y="1006"/>
                    </a:lnTo>
                    <a:lnTo>
                      <a:pt x="1593" y="1125"/>
                    </a:lnTo>
                    <a:lnTo>
                      <a:pt x="1624" y="1118"/>
                    </a:lnTo>
                    <a:lnTo>
                      <a:pt x="1683" y="1118"/>
                    </a:lnTo>
                    <a:lnTo>
                      <a:pt x="1780" y="1095"/>
                    </a:lnTo>
                    <a:lnTo>
                      <a:pt x="1825" y="1081"/>
                    </a:lnTo>
                    <a:lnTo>
                      <a:pt x="1877" y="1058"/>
                    </a:lnTo>
                    <a:lnTo>
                      <a:pt x="1929" y="1036"/>
                    </a:lnTo>
                    <a:lnTo>
                      <a:pt x="1974" y="1006"/>
                    </a:lnTo>
                    <a:lnTo>
                      <a:pt x="2018" y="961"/>
                    </a:lnTo>
                    <a:lnTo>
                      <a:pt x="2056" y="917"/>
                    </a:lnTo>
                    <a:lnTo>
                      <a:pt x="2085" y="864"/>
                    </a:lnTo>
                    <a:lnTo>
                      <a:pt x="2108" y="797"/>
                    </a:lnTo>
                    <a:lnTo>
                      <a:pt x="2115" y="723"/>
                    </a:lnTo>
                    <a:lnTo>
                      <a:pt x="2108" y="633"/>
                    </a:lnTo>
                    <a:close/>
                  </a:path>
                </a:pathLst>
              </a:custGeom>
              <a:solidFill>
                <a:srgbClr val="EB9D3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83"/>
              <p:cNvSpPr>
                <a:spLocks/>
              </p:cNvSpPr>
              <p:nvPr/>
            </p:nvSpPr>
            <p:spPr bwMode="auto">
              <a:xfrm>
                <a:off x="681" y="3733"/>
                <a:ext cx="74" cy="30"/>
              </a:xfrm>
              <a:custGeom>
                <a:avLst/>
                <a:gdLst>
                  <a:gd name="T0" fmla="*/ 656 w 1692"/>
                  <a:gd name="T1" fmla="*/ 29 h 693"/>
                  <a:gd name="T2" fmla="*/ 730 w 1692"/>
                  <a:gd name="T3" fmla="*/ 14 h 693"/>
                  <a:gd name="T4" fmla="*/ 805 w 1692"/>
                  <a:gd name="T5" fmla="*/ 0 h 693"/>
                  <a:gd name="T6" fmla="*/ 879 w 1692"/>
                  <a:gd name="T7" fmla="*/ 0 h 693"/>
                  <a:gd name="T8" fmla="*/ 947 w 1692"/>
                  <a:gd name="T9" fmla="*/ 0 h 693"/>
                  <a:gd name="T10" fmla="*/ 1021 w 1692"/>
                  <a:gd name="T11" fmla="*/ 7 h 693"/>
                  <a:gd name="T12" fmla="*/ 1089 w 1692"/>
                  <a:gd name="T13" fmla="*/ 22 h 693"/>
                  <a:gd name="T14" fmla="*/ 1230 w 1692"/>
                  <a:gd name="T15" fmla="*/ 59 h 693"/>
                  <a:gd name="T16" fmla="*/ 1356 w 1692"/>
                  <a:gd name="T17" fmla="*/ 104 h 693"/>
                  <a:gd name="T18" fmla="*/ 1476 w 1692"/>
                  <a:gd name="T19" fmla="*/ 171 h 693"/>
                  <a:gd name="T20" fmla="*/ 1573 w 1692"/>
                  <a:gd name="T21" fmla="*/ 246 h 693"/>
                  <a:gd name="T22" fmla="*/ 1661 w 1692"/>
                  <a:gd name="T23" fmla="*/ 320 h 693"/>
                  <a:gd name="T24" fmla="*/ 1692 w 1692"/>
                  <a:gd name="T25" fmla="*/ 357 h 693"/>
                  <a:gd name="T26" fmla="*/ 1677 w 1692"/>
                  <a:gd name="T27" fmla="*/ 350 h 693"/>
                  <a:gd name="T28" fmla="*/ 1566 w 1692"/>
                  <a:gd name="T29" fmla="*/ 283 h 693"/>
                  <a:gd name="T30" fmla="*/ 1469 w 1692"/>
                  <a:gd name="T31" fmla="*/ 230 h 693"/>
                  <a:gd name="T32" fmla="*/ 1356 w 1692"/>
                  <a:gd name="T33" fmla="*/ 178 h 693"/>
                  <a:gd name="T34" fmla="*/ 1230 w 1692"/>
                  <a:gd name="T35" fmla="*/ 134 h 693"/>
                  <a:gd name="T36" fmla="*/ 1163 w 1692"/>
                  <a:gd name="T37" fmla="*/ 119 h 693"/>
                  <a:gd name="T38" fmla="*/ 1089 w 1692"/>
                  <a:gd name="T39" fmla="*/ 104 h 693"/>
                  <a:gd name="T40" fmla="*/ 992 w 1692"/>
                  <a:gd name="T41" fmla="*/ 97 h 693"/>
                  <a:gd name="T42" fmla="*/ 895 w 1692"/>
                  <a:gd name="T43" fmla="*/ 97 h 693"/>
                  <a:gd name="T44" fmla="*/ 798 w 1692"/>
                  <a:gd name="T45" fmla="*/ 111 h 693"/>
                  <a:gd name="T46" fmla="*/ 701 w 1692"/>
                  <a:gd name="T47" fmla="*/ 134 h 693"/>
                  <a:gd name="T48" fmla="*/ 604 w 1692"/>
                  <a:gd name="T49" fmla="*/ 163 h 693"/>
                  <a:gd name="T50" fmla="*/ 515 w 1692"/>
                  <a:gd name="T51" fmla="*/ 208 h 693"/>
                  <a:gd name="T52" fmla="*/ 432 w 1692"/>
                  <a:gd name="T53" fmla="*/ 268 h 693"/>
                  <a:gd name="T54" fmla="*/ 351 w 1692"/>
                  <a:gd name="T55" fmla="*/ 343 h 693"/>
                  <a:gd name="T56" fmla="*/ 291 w 1692"/>
                  <a:gd name="T57" fmla="*/ 409 h 693"/>
                  <a:gd name="T58" fmla="*/ 246 w 1692"/>
                  <a:gd name="T59" fmla="*/ 477 h 693"/>
                  <a:gd name="T60" fmla="*/ 179 w 1692"/>
                  <a:gd name="T61" fmla="*/ 574 h 693"/>
                  <a:gd name="T62" fmla="*/ 157 w 1692"/>
                  <a:gd name="T63" fmla="*/ 610 h 693"/>
                  <a:gd name="T64" fmla="*/ 127 w 1692"/>
                  <a:gd name="T65" fmla="*/ 641 h 693"/>
                  <a:gd name="T66" fmla="*/ 90 w 1692"/>
                  <a:gd name="T67" fmla="*/ 671 h 693"/>
                  <a:gd name="T68" fmla="*/ 45 w 1692"/>
                  <a:gd name="T69" fmla="*/ 685 h 693"/>
                  <a:gd name="T70" fmla="*/ 23 w 1692"/>
                  <a:gd name="T71" fmla="*/ 693 h 693"/>
                  <a:gd name="T72" fmla="*/ 8 w 1692"/>
                  <a:gd name="T73" fmla="*/ 678 h 693"/>
                  <a:gd name="T74" fmla="*/ 0 w 1692"/>
                  <a:gd name="T75" fmla="*/ 655 h 693"/>
                  <a:gd name="T76" fmla="*/ 0 w 1692"/>
                  <a:gd name="T77" fmla="*/ 626 h 693"/>
                  <a:gd name="T78" fmla="*/ 8 w 1692"/>
                  <a:gd name="T79" fmla="*/ 589 h 693"/>
                  <a:gd name="T80" fmla="*/ 23 w 1692"/>
                  <a:gd name="T81" fmla="*/ 536 h 693"/>
                  <a:gd name="T82" fmla="*/ 45 w 1692"/>
                  <a:gd name="T83" fmla="*/ 484 h 693"/>
                  <a:gd name="T84" fmla="*/ 75 w 1692"/>
                  <a:gd name="T85" fmla="*/ 432 h 693"/>
                  <a:gd name="T86" fmla="*/ 113 w 1692"/>
                  <a:gd name="T87" fmla="*/ 372 h 693"/>
                  <a:gd name="T88" fmla="*/ 165 w 1692"/>
                  <a:gd name="T89" fmla="*/ 312 h 693"/>
                  <a:gd name="T90" fmla="*/ 224 w 1692"/>
                  <a:gd name="T91" fmla="*/ 253 h 693"/>
                  <a:gd name="T92" fmla="*/ 291 w 1692"/>
                  <a:gd name="T93" fmla="*/ 201 h 693"/>
                  <a:gd name="T94" fmla="*/ 366 w 1692"/>
                  <a:gd name="T95" fmla="*/ 141 h 693"/>
                  <a:gd name="T96" fmla="*/ 455 w 1692"/>
                  <a:gd name="T97" fmla="*/ 97 h 693"/>
                  <a:gd name="T98" fmla="*/ 552 w 1692"/>
                  <a:gd name="T99" fmla="*/ 59 h 693"/>
                  <a:gd name="T100" fmla="*/ 656 w 1692"/>
                  <a:gd name="T101" fmla="*/ 29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92" h="693">
                    <a:moveTo>
                      <a:pt x="656" y="29"/>
                    </a:moveTo>
                    <a:lnTo>
                      <a:pt x="730" y="14"/>
                    </a:lnTo>
                    <a:lnTo>
                      <a:pt x="805" y="0"/>
                    </a:lnTo>
                    <a:lnTo>
                      <a:pt x="879" y="0"/>
                    </a:lnTo>
                    <a:lnTo>
                      <a:pt x="947" y="0"/>
                    </a:lnTo>
                    <a:lnTo>
                      <a:pt x="1021" y="7"/>
                    </a:lnTo>
                    <a:lnTo>
                      <a:pt x="1089" y="22"/>
                    </a:lnTo>
                    <a:lnTo>
                      <a:pt x="1230" y="59"/>
                    </a:lnTo>
                    <a:lnTo>
                      <a:pt x="1356" y="104"/>
                    </a:lnTo>
                    <a:lnTo>
                      <a:pt x="1476" y="171"/>
                    </a:lnTo>
                    <a:lnTo>
                      <a:pt x="1573" y="246"/>
                    </a:lnTo>
                    <a:lnTo>
                      <a:pt x="1661" y="320"/>
                    </a:lnTo>
                    <a:lnTo>
                      <a:pt x="1692" y="357"/>
                    </a:lnTo>
                    <a:lnTo>
                      <a:pt x="1677" y="350"/>
                    </a:lnTo>
                    <a:lnTo>
                      <a:pt x="1566" y="283"/>
                    </a:lnTo>
                    <a:lnTo>
                      <a:pt x="1469" y="230"/>
                    </a:lnTo>
                    <a:lnTo>
                      <a:pt x="1356" y="178"/>
                    </a:lnTo>
                    <a:lnTo>
                      <a:pt x="1230" y="134"/>
                    </a:lnTo>
                    <a:lnTo>
                      <a:pt x="1163" y="119"/>
                    </a:lnTo>
                    <a:lnTo>
                      <a:pt x="1089" y="104"/>
                    </a:lnTo>
                    <a:lnTo>
                      <a:pt x="992" y="97"/>
                    </a:lnTo>
                    <a:lnTo>
                      <a:pt x="895" y="97"/>
                    </a:lnTo>
                    <a:lnTo>
                      <a:pt x="798" y="111"/>
                    </a:lnTo>
                    <a:lnTo>
                      <a:pt x="701" y="134"/>
                    </a:lnTo>
                    <a:lnTo>
                      <a:pt x="604" y="163"/>
                    </a:lnTo>
                    <a:lnTo>
                      <a:pt x="515" y="208"/>
                    </a:lnTo>
                    <a:lnTo>
                      <a:pt x="432" y="268"/>
                    </a:lnTo>
                    <a:lnTo>
                      <a:pt x="351" y="343"/>
                    </a:lnTo>
                    <a:lnTo>
                      <a:pt x="291" y="409"/>
                    </a:lnTo>
                    <a:lnTo>
                      <a:pt x="246" y="477"/>
                    </a:lnTo>
                    <a:lnTo>
                      <a:pt x="179" y="574"/>
                    </a:lnTo>
                    <a:lnTo>
                      <a:pt x="157" y="610"/>
                    </a:lnTo>
                    <a:lnTo>
                      <a:pt x="127" y="641"/>
                    </a:lnTo>
                    <a:lnTo>
                      <a:pt x="90" y="671"/>
                    </a:lnTo>
                    <a:lnTo>
                      <a:pt x="45" y="685"/>
                    </a:lnTo>
                    <a:lnTo>
                      <a:pt x="23" y="693"/>
                    </a:lnTo>
                    <a:lnTo>
                      <a:pt x="8" y="678"/>
                    </a:lnTo>
                    <a:lnTo>
                      <a:pt x="0" y="655"/>
                    </a:lnTo>
                    <a:lnTo>
                      <a:pt x="0" y="626"/>
                    </a:lnTo>
                    <a:lnTo>
                      <a:pt x="8" y="589"/>
                    </a:lnTo>
                    <a:lnTo>
                      <a:pt x="23" y="536"/>
                    </a:lnTo>
                    <a:lnTo>
                      <a:pt x="45" y="484"/>
                    </a:lnTo>
                    <a:lnTo>
                      <a:pt x="75" y="432"/>
                    </a:lnTo>
                    <a:lnTo>
                      <a:pt x="113" y="372"/>
                    </a:lnTo>
                    <a:lnTo>
                      <a:pt x="165" y="312"/>
                    </a:lnTo>
                    <a:lnTo>
                      <a:pt x="224" y="253"/>
                    </a:lnTo>
                    <a:lnTo>
                      <a:pt x="291" y="201"/>
                    </a:lnTo>
                    <a:lnTo>
                      <a:pt x="366" y="141"/>
                    </a:lnTo>
                    <a:lnTo>
                      <a:pt x="455" y="97"/>
                    </a:lnTo>
                    <a:lnTo>
                      <a:pt x="552" y="59"/>
                    </a:lnTo>
                    <a:lnTo>
                      <a:pt x="656" y="2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4"/>
              <p:cNvSpPr>
                <a:spLocks/>
              </p:cNvSpPr>
              <p:nvPr/>
            </p:nvSpPr>
            <p:spPr bwMode="auto">
              <a:xfrm>
                <a:off x="702" y="3777"/>
                <a:ext cx="29" cy="34"/>
              </a:xfrm>
              <a:custGeom>
                <a:avLst/>
                <a:gdLst>
                  <a:gd name="T0" fmla="*/ 7 w 678"/>
                  <a:gd name="T1" fmla="*/ 0 h 775"/>
                  <a:gd name="T2" fmla="*/ 7 w 678"/>
                  <a:gd name="T3" fmla="*/ 22 h 775"/>
                  <a:gd name="T4" fmla="*/ 7 w 678"/>
                  <a:gd name="T5" fmla="*/ 67 h 775"/>
                  <a:gd name="T6" fmla="*/ 23 w 678"/>
                  <a:gd name="T7" fmla="*/ 133 h 775"/>
                  <a:gd name="T8" fmla="*/ 37 w 678"/>
                  <a:gd name="T9" fmla="*/ 171 h 775"/>
                  <a:gd name="T10" fmla="*/ 59 w 678"/>
                  <a:gd name="T11" fmla="*/ 209 h 775"/>
                  <a:gd name="T12" fmla="*/ 89 w 678"/>
                  <a:gd name="T13" fmla="*/ 239 h 775"/>
                  <a:gd name="T14" fmla="*/ 127 w 678"/>
                  <a:gd name="T15" fmla="*/ 268 h 775"/>
                  <a:gd name="T16" fmla="*/ 179 w 678"/>
                  <a:gd name="T17" fmla="*/ 291 h 775"/>
                  <a:gd name="T18" fmla="*/ 238 w 678"/>
                  <a:gd name="T19" fmla="*/ 305 h 775"/>
                  <a:gd name="T20" fmla="*/ 312 w 678"/>
                  <a:gd name="T21" fmla="*/ 313 h 775"/>
                  <a:gd name="T22" fmla="*/ 402 w 678"/>
                  <a:gd name="T23" fmla="*/ 305 h 775"/>
                  <a:gd name="T24" fmla="*/ 506 w 678"/>
                  <a:gd name="T25" fmla="*/ 291 h 775"/>
                  <a:gd name="T26" fmla="*/ 626 w 678"/>
                  <a:gd name="T27" fmla="*/ 253 h 775"/>
                  <a:gd name="T28" fmla="*/ 678 w 678"/>
                  <a:gd name="T29" fmla="*/ 693 h 775"/>
                  <a:gd name="T30" fmla="*/ 648 w 678"/>
                  <a:gd name="T31" fmla="*/ 708 h 775"/>
                  <a:gd name="T32" fmla="*/ 551 w 678"/>
                  <a:gd name="T33" fmla="*/ 745 h 775"/>
                  <a:gd name="T34" fmla="*/ 491 w 678"/>
                  <a:gd name="T35" fmla="*/ 760 h 775"/>
                  <a:gd name="T36" fmla="*/ 418 w 678"/>
                  <a:gd name="T37" fmla="*/ 775 h 775"/>
                  <a:gd name="T38" fmla="*/ 343 w 678"/>
                  <a:gd name="T39" fmla="*/ 775 h 775"/>
                  <a:gd name="T40" fmla="*/ 260 w 678"/>
                  <a:gd name="T41" fmla="*/ 775 h 775"/>
                  <a:gd name="T42" fmla="*/ 246 w 678"/>
                  <a:gd name="T43" fmla="*/ 760 h 775"/>
                  <a:gd name="T44" fmla="*/ 215 w 678"/>
                  <a:gd name="T45" fmla="*/ 738 h 775"/>
                  <a:gd name="T46" fmla="*/ 163 w 678"/>
                  <a:gd name="T47" fmla="*/ 686 h 775"/>
                  <a:gd name="T48" fmla="*/ 120 w 678"/>
                  <a:gd name="T49" fmla="*/ 603 h 775"/>
                  <a:gd name="T50" fmla="*/ 89 w 678"/>
                  <a:gd name="T51" fmla="*/ 559 h 775"/>
                  <a:gd name="T52" fmla="*/ 66 w 678"/>
                  <a:gd name="T53" fmla="*/ 499 h 775"/>
                  <a:gd name="T54" fmla="*/ 45 w 678"/>
                  <a:gd name="T55" fmla="*/ 440 h 775"/>
                  <a:gd name="T56" fmla="*/ 30 w 678"/>
                  <a:gd name="T57" fmla="*/ 365 h 775"/>
                  <a:gd name="T58" fmla="*/ 14 w 678"/>
                  <a:gd name="T59" fmla="*/ 291 h 775"/>
                  <a:gd name="T60" fmla="*/ 7 w 678"/>
                  <a:gd name="T61" fmla="*/ 201 h 775"/>
                  <a:gd name="T62" fmla="*/ 0 w 678"/>
                  <a:gd name="T63" fmla="*/ 104 h 775"/>
                  <a:gd name="T64" fmla="*/ 7 w 678"/>
                  <a:gd name="T65" fmla="*/ 0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8" h="775">
                    <a:moveTo>
                      <a:pt x="7" y="0"/>
                    </a:moveTo>
                    <a:lnTo>
                      <a:pt x="7" y="22"/>
                    </a:lnTo>
                    <a:lnTo>
                      <a:pt x="7" y="67"/>
                    </a:lnTo>
                    <a:lnTo>
                      <a:pt x="23" y="133"/>
                    </a:lnTo>
                    <a:lnTo>
                      <a:pt x="37" y="171"/>
                    </a:lnTo>
                    <a:lnTo>
                      <a:pt x="59" y="209"/>
                    </a:lnTo>
                    <a:lnTo>
                      <a:pt x="89" y="239"/>
                    </a:lnTo>
                    <a:lnTo>
                      <a:pt x="127" y="268"/>
                    </a:lnTo>
                    <a:lnTo>
                      <a:pt x="179" y="291"/>
                    </a:lnTo>
                    <a:lnTo>
                      <a:pt x="238" y="305"/>
                    </a:lnTo>
                    <a:lnTo>
                      <a:pt x="312" y="313"/>
                    </a:lnTo>
                    <a:lnTo>
                      <a:pt x="402" y="305"/>
                    </a:lnTo>
                    <a:lnTo>
                      <a:pt x="506" y="291"/>
                    </a:lnTo>
                    <a:lnTo>
                      <a:pt x="626" y="253"/>
                    </a:lnTo>
                    <a:lnTo>
                      <a:pt x="678" y="693"/>
                    </a:lnTo>
                    <a:lnTo>
                      <a:pt x="648" y="708"/>
                    </a:lnTo>
                    <a:lnTo>
                      <a:pt x="551" y="745"/>
                    </a:lnTo>
                    <a:lnTo>
                      <a:pt x="491" y="760"/>
                    </a:lnTo>
                    <a:lnTo>
                      <a:pt x="418" y="775"/>
                    </a:lnTo>
                    <a:lnTo>
                      <a:pt x="343" y="775"/>
                    </a:lnTo>
                    <a:lnTo>
                      <a:pt x="260" y="775"/>
                    </a:lnTo>
                    <a:lnTo>
                      <a:pt x="246" y="760"/>
                    </a:lnTo>
                    <a:lnTo>
                      <a:pt x="215" y="738"/>
                    </a:lnTo>
                    <a:lnTo>
                      <a:pt x="163" y="686"/>
                    </a:lnTo>
                    <a:lnTo>
                      <a:pt x="120" y="603"/>
                    </a:lnTo>
                    <a:lnTo>
                      <a:pt x="89" y="559"/>
                    </a:lnTo>
                    <a:lnTo>
                      <a:pt x="66" y="499"/>
                    </a:lnTo>
                    <a:lnTo>
                      <a:pt x="45" y="440"/>
                    </a:lnTo>
                    <a:lnTo>
                      <a:pt x="30" y="365"/>
                    </a:lnTo>
                    <a:lnTo>
                      <a:pt x="14" y="291"/>
                    </a:lnTo>
                    <a:lnTo>
                      <a:pt x="7" y="201"/>
                    </a:lnTo>
                    <a:lnTo>
                      <a:pt x="0" y="104"/>
                    </a:lnTo>
                    <a:lnTo>
                      <a:pt x="7" y="0"/>
                    </a:lnTo>
                    <a:close/>
                  </a:path>
                </a:pathLst>
              </a:custGeom>
              <a:solidFill>
                <a:srgbClr val="CD88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85"/>
              <p:cNvSpPr>
                <a:spLocks/>
              </p:cNvSpPr>
              <p:nvPr/>
            </p:nvSpPr>
            <p:spPr bwMode="auto">
              <a:xfrm>
                <a:off x="1239" y="3587"/>
                <a:ext cx="118" cy="111"/>
              </a:xfrm>
              <a:custGeom>
                <a:avLst/>
                <a:gdLst>
                  <a:gd name="T0" fmla="*/ 45 w 2705"/>
                  <a:gd name="T1" fmla="*/ 1549 h 2549"/>
                  <a:gd name="T2" fmla="*/ 104 w 2705"/>
                  <a:gd name="T3" fmla="*/ 1483 h 2549"/>
                  <a:gd name="T4" fmla="*/ 165 w 2705"/>
                  <a:gd name="T5" fmla="*/ 1408 h 2549"/>
                  <a:gd name="T6" fmla="*/ 305 w 2705"/>
                  <a:gd name="T7" fmla="*/ 1274 h 2549"/>
                  <a:gd name="T8" fmla="*/ 425 w 2705"/>
                  <a:gd name="T9" fmla="*/ 1169 h 2549"/>
                  <a:gd name="T10" fmla="*/ 507 w 2705"/>
                  <a:gd name="T11" fmla="*/ 1095 h 2549"/>
                  <a:gd name="T12" fmla="*/ 619 w 2705"/>
                  <a:gd name="T13" fmla="*/ 1028 h 2549"/>
                  <a:gd name="T14" fmla="*/ 879 w 2705"/>
                  <a:gd name="T15" fmla="*/ 886 h 2549"/>
                  <a:gd name="T16" fmla="*/ 1238 w 2705"/>
                  <a:gd name="T17" fmla="*/ 700 h 2549"/>
                  <a:gd name="T18" fmla="*/ 1640 w 2705"/>
                  <a:gd name="T19" fmla="*/ 491 h 2549"/>
                  <a:gd name="T20" fmla="*/ 2042 w 2705"/>
                  <a:gd name="T21" fmla="*/ 289 h 2549"/>
                  <a:gd name="T22" fmla="*/ 2385 w 2705"/>
                  <a:gd name="T23" fmla="*/ 126 h 2549"/>
                  <a:gd name="T24" fmla="*/ 2623 w 2705"/>
                  <a:gd name="T25" fmla="*/ 21 h 2549"/>
                  <a:gd name="T26" fmla="*/ 2682 w 2705"/>
                  <a:gd name="T27" fmla="*/ 0 h 2549"/>
                  <a:gd name="T28" fmla="*/ 2697 w 2705"/>
                  <a:gd name="T29" fmla="*/ 0 h 2549"/>
                  <a:gd name="T30" fmla="*/ 2705 w 2705"/>
                  <a:gd name="T31" fmla="*/ 7 h 2549"/>
                  <a:gd name="T32" fmla="*/ 2645 w 2705"/>
                  <a:gd name="T33" fmla="*/ 118 h 2549"/>
                  <a:gd name="T34" fmla="*/ 2519 w 2705"/>
                  <a:gd name="T35" fmla="*/ 364 h 2549"/>
                  <a:gd name="T36" fmla="*/ 2139 w 2705"/>
                  <a:gd name="T37" fmla="*/ 1080 h 2549"/>
                  <a:gd name="T38" fmla="*/ 1751 w 2705"/>
                  <a:gd name="T39" fmla="*/ 1781 h 2549"/>
                  <a:gd name="T40" fmla="*/ 1610 w 2705"/>
                  <a:gd name="T41" fmla="*/ 2019 h 2549"/>
                  <a:gd name="T42" fmla="*/ 1557 w 2705"/>
                  <a:gd name="T43" fmla="*/ 2086 h 2549"/>
                  <a:gd name="T44" fmla="*/ 1536 w 2705"/>
                  <a:gd name="T45" fmla="*/ 2124 h 2549"/>
                  <a:gd name="T46" fmla="*/ 1430 w 2705"/>
                  <a:gd name="T47" fmla="*/ 2206 h 2549"/>
                  <a:gd name="T48" fmla="*/ 1290 w 2705"/>
                  <a:gd name="T49" fmla="*/ 2339 h 2549"/>
                  <a:gd name="T50" fmla="*/ 1059 w 2705"/>
                  <a:gd name="T51" fmla="*/ 2549 h 2549"/>
                  <a:gd name="T52" fmla="*/ 1036 w 2705"/>
                  <a:gd name="T53" fmla="*/ 2549 h 2549"/>
                  <a:gd name="T54" fmla="*/ 984 w 2705"/>
                  <a:gd name="T55" fmla="*/ 2540 h 2549"/>
                  <a:gd name="T56" fmla="*/ 917 w 2705"/>
                  <a:gd name="T57" fmla="*/ 2511 h 2549"/>
                  <a:gd name="T58" fmla="*/ 835 w 2705"/>
                  <a:gd name="T59" fmla="*/ 2474 h 2549"/>
                  <a:gd name="T60" fmla="*/ 738 w 2705"/>
                  <a:gd name="T61" fmla="*/ 2422 h 2549"/>
                  <a:gd name="T62" fmla="*/ 634 w 2705"/>
                  <a:gd name="T63" fmla="*/ 2362 h 2549"/>
                  <a:gd name="T64" fmla="*/ 529 w 2705"/>
                  <a:gd name="T65" fmla="*/ 2294 h 2549"/>
                  <a:gd name="T66" fmla="*/ 418 w 2705"/>
                  <a:gd name="T67" fmla="*/ 2220 h 2549"/>
                  <a:gd name="T68" fmla="*/ 314 w 2705"/>
                  <a:gd name="T69" fmla="*/ 2138 h 2549"/>
                  <a:gd name="T70" fmla="*/ 224 w 2705"/>
                  <a:gd name="T71" fmla="*/ 2057 h 2549"/>
                  <a:gd name="T72" fmla="*/ 135 w 2705"/>
                  <a:gd name="T73" fmla="*/ 1967 h 2549"/>
                  <a:gd name="T74" fmla="*/ 68 w 2705"/>
                  <a:gd name="T75" fmla="*/ 1885 h 2549"/>
                  <a:gd name="T76" fmla="*/ 45 w 2705"/>
                  <a:gd name="T77" fmla="*/ 1840 h 2549"/>
                  <a:gd name="T78" fmla="*/ 23 w 2705"/>
                  <a:gd name="T79" fmla="*/ 1795 h 2549"/>
                  <a:gd name="T80" fmla="*/ 7 w 2705"/>
                  <a:gd name="T81" fmla="*/ 1750 h 2549"/>
                  <a:gd name="T82" fmla="*/ 0 w 2705"/>
                  <a:gd name="T83" fmla="*/ 1714 h 2549"/>
                  <a:gd name="T84" fmla="*/ 0 w 2705"/>
                  <a:gd name="T85" fmla="*/ 1669 h 2549"/>
                  <a:gd name="T86" fmla="*/ 7 w 2705"/>
                  <a:gd name="T87" fmla="*/ 1632 h 2549"/>
                  <a:gd name="T88" fmla="*/ 23 w 2705"/>
                  <a:gd name="T89" fmla="*/ 1587 h 2549"/>
                  <a:gd name="T90" fmla="*/ 45 w 2705"/>
                  <a:gd name="T91" fmla="*/ 1549 h 2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05" h="2549">
                    <a:moveTo>
                      <a:pt x="45" y="1549"/>
                    </a:moveTo>
                    <a:lnTo>
                      <a:pt x="104" y="1483"/>
                    </a:lnTo>
                    <a:lnTo>
                      <a:pt x="165" y="1408"/>
                    </a:lnTo>
                    <a:lnTo>
                      <a:pt x="305" y="1274"/>
                    </a:lnTo>
                    <a:lnTo>
                      <a:pt x="425" y="1169"/>
                    </a:lnTo>
                    <a:lnTo>
                      <a:pt x="507" y="1095"/>
                    </a:lnTo>
                    <a:lnTo>
                      <a:pt x="619" y="1028"/>
                    </a:lnTo>
                    <a:lnTo>
                      <a:pt x="879" y="886"/>
                    </a:lnTo>
                    <a:lnTo>
                      <a:pt x="1238" y="700"/>
                    </a:lnTo>
                    <a:lnTo>
                      <a:pt x="1640" y="491"/>
                    </a:lnTo>
                    <a:lnTo>
                      <a:pt x="2042" y="289"/>
                    </a:lnTo>
                    <a:lnTo>
                      <a:pt x="2385" y="126"/>
                    </a:lnTo>
                    <a:lnTo>
                      <a:pt x="2623" y="21"/>
                    </a:lnTo>
                    <a:lnTo>
                      <a:pt x="2682" y="0"/>
                    </a:lnTo>
                    <a:lnTo>
                      <a:pt x="2697" y="0"/>
                    </a:lnTo>
                    <a:lnTo>
                      <a:pt x="2705" y="7"/>
                    </a:lnTo>
                    <a:lnTo>
                      <a:pt x="2645" y="118"/>
                    </a:lnTo>
                    <a:lnTo>
                      <a:pt x="2519" y="364"/>
                    </a:lnTo>
                    <a:lnTo>
                      <a:pt x="2139" y="1080"/>
                    </a:lnTo>
                    <a:lnTo>
                      <a:pt x="1751" y="1781"/>
                    </a:lnTo>
                    <a:lnTo>
                      <a:pt x="1610" y="2019"/>
                    </a:lnTo>
                    <a:lnTo>
                      <a:pt x="1557" y="2086"/>
                    </a:lnTo>
                    <a:lnTo>
                      <a:pt x="1536" y="2124"/>
                    </a:lnTo>
                    <a:lnTo>
                      <a:pt x="1430" y="2206"/>
                    </a:lnTo>
                    <a:lnTo>
                      <a:pt x="1290" y="2339"/>
                    </a:lnTo>
                    <a:lnTo>
                      <a:pt x="1059" y="2549"/>
                    </a:lnTo>
                    <a:lnTo>
                      <a:pt x="1036" y="2549"/>
                    </a:lnTo>
                    <a:lnTo>
                      <a:pt x="984" y="2540"/>
                    </a:lnTo>
                    <a:lnTo>
                      <a:pt x="917" y="2511"/>
                    </a:lnTo>
                    <a:lnTo>
                      <a:pt x="835" y="2474"/>
                    </a:lnTo>
                    <a:lnTo>
                      <a:pt x="738" y="2422"/>
                    </a:lnTo>
                    <a:lnTo>
                      <a:pt x="634" y="2362"/>
                    </a:lnTo>
                    <a:lnTo>
                      <a:pt x="529" y="2294"/>
                    </a:lnTo>
                    <a:lnTo>
                      <a:pt x="418" y="2220"/>
                    </a:lnTo>
                    <a:lnTo>
                      <a:pt x="314" y="2138"/>
                    </a:lnTo>
                    <a:lnTo>
                      <a:pt x="224" y="2057"/>
                    </a:lnTo>
                    <a:lnTo>
                      <a:pt x="135" y="1967"/>
                    </a:lnTo>
                    <a:lnTo>
                      <a:pt x="68" y="1885"/>
                    </a:lnTo>
                    <a:lnTo>
                      <a:pt x="45" y="1840"/>
                    </a:lnTo>
                    <a:lnTo>
                      <a:pt x="23" y="1795"/>
                    </a:lnTo>
                    <a:lnTo>
                      <a:pt x="7" y="1750"/>
                    </a:lnTo>
                    <a:lnTo>
                      <a:pt x="0" y="1714"/>
                    </a:lnTo>
                    <a:lnTo>
                      <a:pt x="0" y="1669"/>
                    </a:lnTo>
                    <a:lnTo>
                      <a:pt x="7" y="1632"/>
                    </a:lnTo>
                    <a:lnTo>
                      <a:pt x="23" y="1587"/>
                    </a:lnTo>
                    <a:lnTo>
                      <a:pt x="45" y="1549"/>
                    </a:lnTo>
                    <a:close/>
                  </a:path>
                </a:pathLst>
              </a:custGeom>
              <a:solidFill>
                <a:srgbClr val="F1C96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86"/>
              <p:cNvSpPr>
                <a:spLocks/>
              </p:cNvSpPr>
              <p:nvPr/>
            </p:nvSpPr>
            <p:spPr bwMode="auto">
              <a:xfrm>
                <a:off x="1005" y="3637"/>
                <a:ext cx="302" cy="275"/>
              </a:xfrm>
              <a:custGeom>
                <a:avLst/>
                <a:gdLst>
                  <a:gd name="T0" fmla="*/ 134 w 6936"/>
                  <a:gd name="T1" fmla="*/ 5240 h 6314"/>
                  <a:gd name="T2" fmla="*/ 373 w 6936"/>
                  <a:gd name="T3" fmla="*/ 5001 h 6314"/>
                  <a:gd name="T4" fmla="*/ 1938 w 6936"/>
                  <a:gd name="T5" fmla="*/ 3563 h 6314"/>
                  <a:gd name="T6" fmla="*/ 4925 w 6936"/>
                  <a:gd name="T7" fmla="*/ 858 h 6314"/>
                  <a:gd name="T8" fmla="*/ 5767 w 6936"/>
                  <a:gd name="T9" fmla="*/ 82 h 6314"/>
                  <a:gd name="T10" fmla="*/ 5819 w 6936"/>
                  <a:gd name="T11" fmla="*/ 59 h 6314"/>
                  <a:gd name="T12" fmla="*/ 5610 w 6936"/>
                  <a:gd name="T13" fmla="*/ 462 h 6314"/>
                  <a:gd name="T14" fmla="*/ 5551 w 6936"/>
                  <a:gd name="T15" fmla="*/ 641 h 6314"/>
                  <a:gd name="T16" fmla="*/ 5558 w 6936"/>
                  <a:gd name="T17" fmla="*/ 686 h 6314"/>
                  <a:gd name="T18" fmla="*/ 5573 w 6936"/>
                  <a:gd name="T19" fmla="*/ 693 h 6314"/>
                  <a:gd name="T20" fmla="*/ 5790 w 6936"/>
                  <a:gd name="T21" fmla="*/ 619 h 6314"/>
                  <a:gd name="T22" fmla="*/ 6161 w 6936"/>
                  <a:gd name="T23" fmla="*/ 515 h 6314"/>
                  <a:gd name="T24" fmla="*/ 6289 w 6936"/>
                  <a:gd name="T25" fmla="*/ 499 h 6314"/>
                  <a:gd name="T26" fmla="*/ 6326 w 6936"/>
                  <a:gd name="T27" fmla="*/ 515 h 6314"/>
                  <a:gd name="T28" fmla="*/ 6296 w 6936"/>
                  <a:gd name="T29" fmla="*/ 596 h 6314"/>
                  <a:gd name="T30" fmla="*/ 6147 w 6936"/>
                  <a:gd name="T31" fmla="*/ 894 h 6314"/>
                  <a:gd name="T32" fmla="*/ 6095 w 6936"/>
                  <a:gd name="T33" fmla="*/ 1036 h 6314"/>
                  <a:gd name="T34" fmla="*/ 6088 w 6936"/>
                  <a:gd name="T35" fmla="*/ 1104 h 6314"/>
                  <a:gd name="T36" fmla="*/ 6109 w 6936"/>
                  <a:gd name="T37" fmla="*/ 1126 h 6314"/>
                  <a:gd name="T38" fmla="*/ 6236 w 6936"/>
                  <a:gd name="T39" fmla="*/ 1088 h 6314"/>
                  <a:gd name="T40" fmla="*/ 6653 w 6936"/>
                  <a:gd name="T41" fmla="*/ 991 h 6314"/>
                  <a:gd name="T42" fmla="*/ 6884 w 6936"/>
                  <a:gd name="T43" fmla="*/ 955 h 6314"/>
                  <a:gd name="T44" fmla="*/ 6929 w 6936"/>
                  <a:gd name="T45" fmla="*/ 955 h 6314"/>
                  <a:gd name="T46" fmla="*/ 6929 w 6936"/>
                  <a:gd name="T47" fmla="*/ 962 h 6314"/>
                  <a:gd name="T48" fmla="*/ 6825 w 6936"/>
                  <a:gd name="T49" fmla="*/ 1043 h 6314"/>
                  <a:gd name="T50" fmla="*/ 5983 w 6936"/>
                  <a:gd name="T51" fmla="*/ 1819 h 6314"/>
                  <a:gd name="T52" fmla="*/ 2139 w 6936"/>
                  <a:gd name="T53" fmla="*/ 5389 h 6314"/>
                  <a:gd name="T54" fmla="*/ 1274 w 6936"/>
                  <a:gd name="T55" fmla="*/ 6172 h 6314"/>
                  <a:gd name="T56" fmla="*/ 1095 w 6936"/>
                  <a:gd name="T57" fmla="*/ 6276 h 6314"/>
                  <a:gd name="T58" fmla="*/ 931 w 6936"/>
                  <a:gd name="T59" fmla="*/ 6306 h 6314"/>
                  <a:gd name="T60" fmla="*/ 768 w 6936"/>
                  <a:gd name="T61" fmla="*/ 6306 h 6314"/>
                  <a:gd name="T62" fmla="*/ 522 w 6936"/>
                  <a:gd name="T63" fmla="*/ 6276 h 6314"/>
                  <a:gd name="T64" fmla="*/ 447 w 6936"/>
                  <a:gd name="T65" fmla="*/ 6261 h 6314"/>
                  <a:gd name="T66" fmla="*/ 313 w 6936"/>
                  <a:gd name="T67" fmla="*/ 6187 h 6314"/>
                  <a:gd name="T68" fmla="*/ 201 w 6936"/>
                  <a:gd name="T69" fmla="*/ 6068 h 6314"/>
                  <a:gd name="T70" fmla="*/ 52 w 6936"/>
                  <a:gd name="T71" fmla="*/ 5874 h 6314"/>
                  <a:gd name="T72" fmla="*/ 15 w 6936"/>
                  <a:gd name="T73" fmla="*/ 5807 h 6314"/>
                  <a:gd name="T74" fmla="*/ 0 w 6936"/>
                  <a:gd name="T75" fmla="*/ 5665 h 6314"/>
                  <a:gd name="T76" fmla="*/ 22 w 6936"/>
                  <a:gd name="T77" fmla="*/ 5502 h 6314"/>
                  <a:gd name="T78" fmla="*/ 111 w 6936"/>
                  <a:gd name="T79" fmla="*/ 5278 h 6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36" h="6314">
                    <a:moveTo>
                      <a:pt x="111" y="5278"/>
                    </a:moveTo>
                    <a:lnTo>
                      <a:pt x="134" y="5240"/>
                    </a:lnTo>
                    <a:lnTo>
                      <a:pt x="186" y="5188"/>
                    </a:lnTo>
                    <a:lnTo>
                      <a:pt x="373" y="5001"/>
                    </a:lnTo>
                    <a:lnTo>
                      <a:pt x="1028" y="4391"/>
                    </a:lnTo>
                    <a:lnTo>
                      <a:pt x="1938" y="3563"/>
                    </a:lnTo>
                    <a:lnTo>
                      <a:pt x="2973" y="2617"/>
                    </a:lnTo>
                    <a:lnTo>
                      <a:pt x="4925" y="858"/>
                    </a:lnTo>
                    <a:lnTo>
                      <a:pt x="5580" y="261"/>
                    </a:lnTo>
                    <a:lnTo>
                      <a:pt x="5767" y="82"/>
                    </a:lnTo>
                    <a:lnTo>
                      <a:pt x="5849" y="0"/>
                    </a:lnTo>
                    <a:lnTo>
                      <a:pt x="5819" y="59"/>
                    </a:lnTo>
                    <a:lnTo>
                      <a:pt x="5677" y="321"/>
                    </a:lnTo>
                    <a:lnTo>
                      <a:pt x="5610" y="462"/>
                    </a:lnTo>
                    <a:lnTo>
                      <a:pt x="5566" y="589"/>
                    </a:lnTo>
                    <a:lnTo>
                      <a:pt x="5551" y="641"/>
                    </a:lnTo>
                    <a:lnTo>
                      <a:pt x="5551" y="678"/>
                    </a:lnTo>
                    <a:lnTo>
                      <a:pt x="5558" y="686"/>
                    </a:lnTo>
                    <a:lnTo>
                      <a:pt x="5566" y="693"/>
                    </a:lnTo>
                    <a:lnTo>
                      <a:pt x="5573" y="693"/>
                    </a:lnTo>
                    <a:lnTo>
                      <a:pt x="5588" y="693"/>
                    </a:lnTo>
                    <a:lnTo>
                      <a:pt x="5790" y="619"/>
                    </a:lnTo>
                    <a:lnTo>
                      <a:pt x="6043" y="544"/>
                    </a:lnTo>
                    <a:lnTo>
                      <a:pt x="6161" y="515"/>
                    </a:lnTo>
                    <a:lnTo>
                      <a:pt x="6251" y="499"/>
                    </a:lnTo>
                    <a:lnTo>
                      <a:pt x="6289" y="499"/>
                    </a:lnTo>
                    <a:lnTo>
                      <a:pt x="6310" y="507"/>
                    </a:lnTo>
                    <a:lnTo>
                      <a:pt x="6326" y="515"/>
                    </a:lnTo>
                    <a:lnTo>
                      <a:pt x="6326" y="537"/>
                    </a:lnTo>
                    <a:lnTo>
                      <a:pt x="6296" y="596"/>
                    </a:lnTo>
                    <a:lnTo>
                      <a:pt x="6251" y="686"/>
                    </a:lnTo>
                    <a:lnTo>
                      <a:pt x="6147" y="894"/>
                    </a:lnTo>
                    <a:lnTo>
                      <a:pt x="6102" y="991"/>
                    </a:lnTo>
                    <a:lnTo>
                      <a:pt x="6095" y="1036"/>
                    </a:lnTo>
                    <a:lnTo>
                      <a:pt x="6088" y="1073"/>
                    </a:lnTo>
                    <a:lnTo>
                      <a:pt x="6088" y="1104"/>
                    </a:lnTo>
                    <a:lnTo>
                      <a:pt x="6095" y="1118"/>
                    </a:lnTo>
                    <a:lnTo>
                      <a:pt x="6109" y="1126"/>
                    </a:lnTo>
                    <a:lnTo>
                      <a:pt x="6140" y="1118"/>
                    </a:lnTo>
                    <a:lnTo>
                      <a:pt x="6236" y="1088"/>
                    </a:lnTo>
                    <a:lnTo>
                      <a:pt x="6363" y="1059"/>
                    </a:lnTo>
                    <a:lnTo>
                      <a:pt x="6653" y="991"/>
                    </a:lnTo>
                    <a:lnTo>
                      <a:pt x="6788" y="969"/>
                    </a:lnTo>
                    <a:lnTo>
                      <a:pt x="6884" y="955"/>
                    </a:lnTo>
                    <a:lnTo>
                      <a:pt x="6915" y="955"/>
                    </a:lnTo>
                    <a:lnTo>
                      <a:pt x="6929" y="955"/>
                    </a:lnTo>
                    <a:lnTo>
                      <a:pt x="6936" y="955"/>
                    </a:lnTo>
                    <a:lnTo>
                      <a:pt x="6929" y="962"/>
                    </a:lnTo>
                    <a:lnTo>
                      <a:pt x="6915" y="977"/>
                    </a:lnTo>
                    <a:lnTo>
                      <a:pt x="6825" y="1043"/>
                    </a:lnTo>
                    <a:lnTo>
                      <a:pt x="6631" y="1222"/>
                    </a:lnTo>
                    <a:lnTo>
                      <a:pt x="5983" y="1819"/>
                    </a:lnTo>
                    <a:lnTo>
                      <a:pt x="4060" y="3601"/>
                    </a:lnTo>
                    <a:lnTo>
                      <a:pt x="2139" y="5389"/>
                    </a:lnTo>
                    <a:lnTo>
                      <a:pt x="1475" y="5994"/>
                    </a:lnTo>
                    <a:lnTo>
                      <a:pt x="1274" y="6172"/>
                    </a:lnTo>
                    <a:lnTo>
                      <a:pt x="1177" y="6247"/>
                    </a:lnTo>
                    <a:lnTo>
                      <a:pt x="1095" y="6276"/>
                    </a:lnTo>
                    <a:lnTo>
                      <a:pt x="1014" y="6299"/>
                    </a:lnTo>
                    <a:lnTo>
                      <a:pt x="931" y="6306"/>
                    </a:lnTo>
                    <a:lnTo>
                      <a:pt x="849" y="6314"/>
                    </a:lnTo>
                    <a:lnTo>
                      <a:pt x="768" y="6306"/>
                    </a:lnTo>
                    <a:lnTo>
                      <a:pt x="685" y="6299"/>
                    </a:lnTo>
                    <a:lnTo>
                      <a:pt x="522" y="6276"/>
                    </a:lnTo>
                    <a:lnTo>
                      <a:pt x="484" y="6276"/>
                    </a:lnTo>
                    <a:lnTo>
                      <a:pt x="447" y="6261"/>
                    </a:lnTo>
                    <a:lnTo>
                      <a:pt x="380" y="6231"/>
                    </a:lnTo>
                    <a:lnTo>
                      <a:pt x="313" y="6187"/>
                    </a:lnTo>
                    <a:lnTo>
                      <a:pt x="253" y="6134"/>
                    </a:lnTo>
                    <a:lnTo>
                      <a:pt x="201" y="6068"/>
                    </a:lnTo>
                    <a:lnTo>
                      <a:pt x="149" y="6008"/>
                    </a:lnTo>
                    <a:lnTo>
                      <a:pt x="52" y="5874"/>
                    </a:lnTo>
                    <a:lnTo>
                      <a:pt x="30" y="5844"/>
                    </a:lnTo>
                    <a:lnTo>
                      <a:pt x="15" y="5807"/>
                    </a:lnTo>
                    <a:lnTo>
                      <a:pt x="0" y="5739"/>
                    </a:lnTo>
                    <a:lnTo>
                      <a:pt x="0" y="5665"/>
                    </a:lnTo>
                    <a:lnTo>
                      <a:pt x="7" y="5583"/>
                    </a:lnTo>
                    <a:lnTo>
                      <a:pt x="22" y="5502"/>
                    </a:lnTo>
                    <a:lnTo>
                      <a:pt x="52" y="5427"/>
                    </a:lnTo>
                    <a:lnTo>
                      <a:pt x="111" y="5278"/>
                    </a:lnTo>
                    <a:close/>
                  </a:path>
                </a:pathLst>
              </a:custGeom>
              <a:solidFill>
                <a:srgbClr val="46A5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87"/>
              <p:cNvSpPr>
                <a:spLocks/>
              </p:cNvSpPr>
              <p:nvPr/>
            </p:nvSpPr>
            <p:spPr bwMode="auto">
              <a:xfrm>
                <a:off x="1005" y="3634"/>
                <a:ext cx="257" cy="257"/>
              </a:xfrm>
              <a:custGeom>
                <a:avLst/>
                <a:gdLst>
                  <a:gd name="T0" fmla="*/ 38 w 5901"/>
                  <a:gd name="T1" fmla="*/ 5911 h 5911"/>
                  <a:gd name="T2" fmla="*/ 5632 w 5901"/>
                  <a:gd name="T3" fmla="*/ 701 h 5911"/>
                  <a:gd name="T4" fmla="*/ 5797 w 5901"/>
                  <a:gd name="T5" fmla="*/ 306 h 5911"/>
                  <a:gd name="T6" fmla="*/ 5878 w 5901"/>
                  <a:gd name="T7" fmla="*/ 82 h 5911"/>
                  <a:gd name="T8" fmla="*/ 5901 w 5901"/>
                  <a:gd name="T9" fmla="*/ 15 h 5911"/>
                  <a:gd name="T10" fmla="*/ 5901 w 5901"/>
                  <a:gd name="T11" fmla="*/ 0 h 5911"/>
                  <a:gd name="T12" fmla="*/ 5894 w 5901"/>
                  <a:gd name="T13" fmla="*/ 0 h 5911"/>
                  <a:gd name="T14" fmla="*/ 4977 w 5901"/>
                  <a:gd name="T15" fmla="*/ 843 h 5911"/>
                  <a:gd name="T16" fmla="*/ 3010 w 5901"/>
                  <a:gd name="T17" fmla="*/ 2669 h 5911"/>
                  <a:gd name="T18" fmla="*/ 111 w 5901"/>
                  <a:gd name="T19" fmla="*/ 5360 h 5911"/>
                  <a:gd name="T20" fmla="*/ 82 w 5901"/>
                  <a:gd name="T21" fmla="*/ 5397 h 5911"/>
                  <a:gd name="T22" fmla="*/ 52 w 5901"/>
                  <a:gd name="T23" fmla="*/ 5464 h 5911"/>
                  <a:gd name="T24" fmla="*/ 30 w 5901"/>
                  <a:gd name="T25" fmla="*/ 5539 h 5911"/>
                  <a:gd name="T26" fmla="*/ 7 w 5901"/>
                  <a:gd name="T27" fmla="*/ 5627 h 5911"/>
                  <a:gd name="T28" fmla="*/ 0 w 5901"/>
                  <a:gd name="T29" fmla="*/ 5717 h 5911"/>
                  <a:gd name="T30" fmla="*/ 0 w 5901"/>
                  <a:gd name="T31" fmla="*/ 5799 h 5911"/>
                  <a:gd name="T32" fmla="*/ 7 w 5901"/>
                  <a:gd name="T33" fmla="*/ 5866 h 5911"/>
                  <a:gd name="T34" fmla="*/ 22 w 5901"/>
                  <a:gd name="T35" fmla="*/ 5889 h 5911"/>
                  <a:gd name="T36" fmla="*/ 38 w 5901"/>
                  <a:gd name="T37" fmla="*/ 5911 h 5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01" h="5911">
                    <a:moveTo>
                      <a:pt x="38" y="5911"/>
                    </a:moveTo>
                    <a:lnTo>
                      <a:pt x="5632" y="701"/>
                    </a:lnTo>
                    <a:lnTo>
                      <a:pt x="5797" y="306"/>
                    </a:lnTo>
                    <a:lnTo>
                      <a:pt x="5878" y="82"/>
                    </a:lnTo>
                    <a:lnTo>
                      <a:pt x="5901" y="15"/>
                    </a:lnTo>
                    <a:lnTo>
                      <a:pt x="5901" y="0"/>
                    </a:lnTo>
                    <a:lnTo>
                      <a:pt x="5894" y="0"/>
                    </a:lnTo>
                    <a:lnTo>
                      <a:pt x="4977" y="843"/>
                    </a:lnTo>
                    <a:lnTo>
                      <a:pt x="3010" y="2669"/>
                    </a:lnTo>
                    <a:lnTo>
                      <a:pt x="111" y="5360"/>
                    </a:lnTo>
                    <a:lnTo>
                      <a:pt x="82" y="5397"/>
                    </a:lnTo>
                    <a:lnTo>
                      <a:pt x="52" y="5464"/>
                    </a:lnTo>
                    <a:lnTo>
                      <a:pt x="30" y="5539"/>
                    </a:lnTo>
                    <a:lnTo>
                      <a:pt x="7" y="5627"/>
                    </a:lnTo>
                    <a:lnTo>
                      <a:pt x="0" y="5717"/>
                    </a:lnTo>
                    <a:lnTo>
                      <a:pt x="0" y="5799"/>
                    </a:lnTo>
                    <a:lnTo>
                      <a:pt x="7" y="5866"/>
                    </a:lnTo>
                    <a:lnTo>
                      <a:pt x="22" y="5889"/>
                    </a:lnTo>
                    <a:lnTo>
                      <a:pt x="38" y="5911"/>
                    </a:lnTo>
                    <a:close/>
                  </a:path>
                </a:pathLst>
              </a:custGeom>
              <a:solidFill>
                <a:srgbClr val="1B7E3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2" name="Freeform 88"/>
              <p:cNvSpPr>
                <a:spLocks/>
              </p:cNvSpPr>
              <p:nvPr/>
            </p:nvSpPr>
            <p:spPr bwMode="auto">
              <a:xfrm>
                <a:off x="1026" y="3678"/>
                <a:ext cx="281" cy="234"/>
              </a:xfrm>
              <a:custGeom>
                <a:avLst/>
                <a:gdLst>
                  <a:gd name="T0" fmla="*/ 5602 w 6466"/>
                  <a:gd name="T1" fmla="*/ 208 h 5389"/>
                  <a:gd name="T2" fmla="*/ 0 w 6466"/>
                  <a:gd name="T3" fmla="*/ 5308 h 5389"/>
                  <a:gd name="T4" fmla="*/ 97 w 6466"/>
                  <a:gd name="T5" fmla="*/ 5337 h 5389"/>
                  <a:gd name="T6" fmla="*/ 194 w 6466"/>
                  <a:gd name="T7" fmla="*/ 5360 h 5389"/>
                  <a:gd name="T8" fmla="*/ 312 w 6466"/>
                  <a:gd name="T9" fmla="*/ 5382 h 5389"/>
                  <a:gd name="T10" fmla="*/ 432 w 6466"/>
                  <a:gd name="T11" fmla="*/ 5389 h 5389"/>
                  <a:gd name="T12" fmla="*/ 491 w 6466"/>
                  <a:gd name="T13" fmla="*/ 5389 h 5389"/>
                  <a:gd name="T14" fmla="*/ 551 w 6466"/>
                  <a:gd name="T15" fmla="*/ 5389 h 5389"/>
                  <a:gd name="T16" fmla="*/ 603 w 6466"/>
                  <a:gd name="T17" fmla="*/ 5382 h 5389"/>
                  <a:gd name="T18" fmla="*/ 648 w 6466"/>
                  <a:gd name="T19" fmla="*/ 5367 h 5389"/>
                  <a:gd name="T20" fmla="*/ 677 w 6466"/>
                  <a:gd name="T21" fmla="*/ 5344 h 5389"/>
                  <a:gd name="T22" fmla="*/ 707 w 6466"/>
                  <a:gd name="T23" fmla="*/ 5315 h 5389"/>
                  <a:gd name="T24" fmla="*/ 782 w 6466"/>
                  <a:gd name="T25" fmla="*/ 5233 h 5389"/>
                  <a:gd name="T26" fmla="*/ 976 w 6466"/>
                  <a:gd name="T27" fmla="*/ 5053 h 5389"/>
                  <a:gd name="T28" fmla="*/ 1609 w 6466"/>
                  <a:gd name="T29" fmla="*/ 4464 h 5389"/>
                  <a:gd name="T30" fmla="*/ 3524 w 6466"/>
                  <a:gd name="T31" fmla="*/ 2743 h 5389"/>
                  <a:gd name="T32" fmla="*/ 4545 w 6466"/>
                  <a:gd name="T33" fmla="*/ 1811 h 5389"/>
                  <a:gd name="T34" fmla="*/ 5460 w 6466"/>
                  <a:gd name="T35" fmla="*/ 984 h 5389"/>
                  <a:gd name="T36" fmla="*/ 5840 w 6466"/>
                  <a:gd name="T37" fmla="*/ 633 h 5389"/>
                  <a:gd name="T38" fmla="*/ 6138 w 6466"/>
                  <a:gd name="T39" fmla="*/ 350 h 5389"/>
                  <a:gd name="T40" fmla="*/ 6355 w 6466"/>
                  <a:gd name="T41" fmla="*/ 134 h 5389"/>
                  <a:gd name="T42" fmla="*/ 6422 w 6466"/>
                  <a:gd name="T43" fmla="*/ 66 h 5389"/>
                  <a:gd name="T44" fmla="*/ 6459 w 6466"/>
                  <a:gd name="T45" fmla="*/ 14 h 5389"/>
                  <a:gd name="T46" fmla="*/ 6466 w 6466"/>
                  <a:gd name="T47" fmla="*/ 7 h 5389"/>
                  <a:gd name="T48" fmla="*/ 6459 w 6466"/>
                  <a:gd name="T49" fmla="*/ 7 h 5389"/>
                  <a:gd name="T50" fmla="*/ 6445 w 6466"/>
                  <a:gd name="T51" fmla="*/ 0 h 5389"/>
                  <a:gd name="T52" fmla="*/ 6362 w 6466"/>
                  <a:gd name="T53" fmla="*/ 7 h 5389"/>
                  <a:gd name="T54" fmla="*/ 6235 w 6466"/>
                  <a:gd name="T55" fmla="*/ 37 h 5389"/>
                  <a:gd name="T56" fmla="*/ 6079 w 6466"/>
                  <a:gd name="T57" fmla="*/ 75 h 5389"/>
                  <a:gd name="T58" fmla="*/ 5774 w 6466"/>
                  <a:gd name="T59" fmla="*/ 156 h 5389"/>
                  <a:gd name="T60" fmla="*/ 5602 w 6466"/>
                  <a:gd name="T61" fmla="*/ 208 h 5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66" h="5389">
                    <a:moveTo>
                      <a:pt x="5602" y="208"/>
                    </a:moveTo>
                    <a:lnTo>
                      <a:pt x="0" y="5308"/>
                    </a:lnTo>
                    <a:lnTo>
                      <a:pt x="97" y="5337"/>
                    </a:lnTo>
                    <a:lnTo>
                      <a:pt x="194" y="5360"/>
                    </a:lnTo>
                    <a:lnTo>
                      <a:pt x="312" y="5382"/>
                    </a:lnTo>
                    <a:lnTo>
                      <a:pt x="432" y="5389"/>
                    </a:lnTo>
                    <a:lnTo>
                      <a:pt x="491" y="5389"/>
                    </a:lnTo>
                    <a:lnTo>
                      <a:pt x="551" y="5389"/>
                    </a:lnTo>
                    <a:lnTo>
                      <a:pt x="603" y="5382"/>
                    </a:lnTo>
                    <a:lnTo>
                      <a:pt x="648" y="5367"/>
                    </a:lnTo>
                    <a:lnTo>
                      <a:pt x="677" y="5344"/>
                    </a:lnTo>
                    <a:lnTo>
                      <a:pt x="707" y="5315"/>
                    </a:lnTo>
                    <a:lnTo>
                      <a:pt x="782" y="5233"/>
                    </a:lnTo>
                    <a:lnTo>
                      <a:pt x="976" y="5053"/>
                    </a:lnTo>
                    <a:lnTo>
                      <a:pt x="1609" y="4464"/>
                    </a:lnTo>
                    <a:lnTo>
                      <a:pt x="3524" y="2743"/>
                    </a:lnTo>
                    <a:lnTo>
                      <a:pt x="4545" y="1811"/>
                    </a:lnTo>
                    <a:lnTo>
                      <a:pt x="5460" y="984"/>
                    </a:lnTo>
                    <a:lnTo>
                      <a:pt x="5840" y="633"/>
                    </a:lnTo>
                    <a:lnTo>
                      <a:pt x="6138" y="350"/>
                    </a:lnTo>
                    <a:lnTo>
                      <a:pt x="6355" y="134"/>
                    </a:lnTo>
                    <a:lnTo>
                      <a:pt x="6422" y="66"/>
                    </a:lnTo>
                    <a:lnTo>
                      <a:pt x="6459" y="14"/>
                    </a:lnTo>
                    <a:lnTo>
                      <a:pt x="6466" y="7"/>
                    </a:lnTo>
                    <a:lnTo>
                      <a:pt x="6459" y="7"/>
                    </a:lnTo>
                    <a:lnTo>
                      <a:pt x="6445" y="0"/>
                    </a:lnTo>
                    <a:lnTo>
                      <a:pt x="6362" y="7"/>
                    </a:lnTo>
                    <a:lnTo>
                      <a:pt x="6235" y="37"/>
                    </a:lnTo>
                    <a:lnTo>
                      <a:pt x="6079" y="75"/>
                    </a:lnTo>
                    <a:lnTo>
                      <a:pt x="5774" y="156"/>
                    </a:lnTo>
                    <a:lnTo>
                      <a:pt x="5602" y="208"/>
                    </a:lnTo>
                    <a:close/>
                  </a:path>
                </a:pathLst>
              </a:custGeom>
              <a:solidFill>
                <a:srgbClr val="1B7E3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3" name="Freeform 89"/>
              <p:cNvSpPr>
                <a:spLocks/>
              </p:cNvSpPr>
              <p:nvPr/>
            </p:nvSpPr>
            <p:spPr bwMode="auto">
              <a:xfrm>
                <a:off x="1310" y="3585"/>
                <a:ext cx="48" cy="47"/>
              </a:xfrm>
              <a:custGeom>
                <a:avLst/>
                <a:gdLst>
                  <a:gd name="T0" fmla="*/ 30 w 1118"/>
                  <a:gd name="T1" fmla="*/ 545 h 1074"/>
                  <a:gd name="T2" fmla="*/ 172 w 1118"/>
                  <a:gd name="T3" fmla="*/ 478 h 1074"/>
                  <a:gd name="T4" fmla="*/ 343 w 1118"/>
                  <a:gd name="T5" fmla="*/ 396 h 1074"/>
                  <a:gd name="T6" fmla="*/ 716 w 1118"/>
                  <a:gd name="T7" fmla="*/ 203 h 1074"/>
                  <a:gd name="T8" fmla="*/ 1014 w 1118"/>
                  <a:gd name="T9" fmla="*/ 45 h 1074"/>
                  <a:gd name="T10" fmla="*/ 1096 w 1118"/>
                  <a:gd name="T11" fmla="*/ 9 h 1074"/>
                  <a:gd name="T12" fmla="*/ 1118 w 1118"/>
                  <a:gd name="T13" fmla="*/ 0 h 1074"/>
                  <a:gd name="T14" fmla="*/ 1118 w 1118"/>
                  <a:gd name="T15" fmla="*/ 9 h 1074"/>
                  <a:gd name="T16" fmla="*/ 1029 w 1118"/>
                  <a:gd name="T17" fmla="*/ 165 h 1074"/>
                  <a:gd name="T18" fmla="*/ 857 w 1118"/>
                  <a:gd name="T19" fmla="*/ 485 h 1074"/>
                  <a:gd name="T20" fmla="*/ 678 w 1118"/>
                  <a:gd name="T21" fmla="*/ 828 h 1074"/>
                  <a:gd name="T22" fmla="*/ 560 w 1118"/>
                  <a:gd name="T23" fmla="*/ 1052 h 1074"/>
                  <a:gd name="T24" fmla="*/ 545 w 1118"/>
                  <a:gd name="T25" fmla="*/ 1074 h 1074"/>
                  <a:gd name="T26" fmla="*/ 537 w 1118"/>
                  <a:gd name="T27" fmla="*/ 1074 h 1074"/>
                  <a:gd name="T28" fmla="*/ 529 w 1118"/>
                  <a:gd name="T29" fmla="*/ 1067 h 1074"/>
                  <a:gd name="T30" fmla="*/ 537 w 1118"/>
                  <a:gd name="T31" fmla="*/ 1045 h 1074"/>
                  <a:gd name="T32" fmla="*/ 574 w 1118"/>
                  <a:gd name="T33" fmla="*/ 873 h 1074"/>
                  <a:gd name="T34" fmla="*/ 612 w 1118"/>
                  <a:gd name="T35" fmla="*/ 686 h 1074"/>
                  <a:gd name="T36" fmla="*/ 619 w 1118"/>
                  <a:gd name="T37" fmla="*/ 634 h 1074"/>
                  <a:gd name="T38" fmla="*/ 612 w 1118"/>
                  <a:gd name="T39" fmla="*/ 627 h 1074"/>
                  <a:gd name="T40" fmla="*/ 604 w 1118"/>
                  <a:gd name="T41" fmla="*/ 634 h 1074"/>
                  <a:gd name="T42" fmla="*/ 567 w 1118"/>
                  <a:gd name="T43" fmla="*/ 672 h 1074"/>
                  <a:gd name="T44" fmla="*/ 507 w 1118"/>
                  <a:gd name="T45" fmla="*/ 724 h 1074"/>
                  <a:gd name="T46" fmla="*/ 373 w 1118"/>
                  <a:gd name="T47" fmla="*/ 821 h 1074"/>
                  <a:gd name="T48" fmla="*/ 231 w 1118"/>
                  <a:gd name="T49" fmla="*/ 918 h 1074"/>
                  <a:gd name="T50" fmla="*/ 172 w 1118"/>
                  <a:gd name="T51" fmla="*/ 948 h 1074"/>
                  <a:gd name="T52" fmla="*/ 135 w 1118"/>
                  <a:gd name="T53" fmla="*/ 962 h 1074"/>
                  <a:gd name="T54" fmla="*/ 127 w 1118"/>
                  <a:gd name="T55" fmla="*/ 962 h 1074"/>
                  <a:gd name="T56" fmla="*/ 135 w 1118"/>
                  <a:gd name="T57" fmla="*/ 948 h 1074"/>
                  <a:gd name="T58" fmla="*/ 157 w 1118"/>
                  <a:gd name="T59" fmla="*/ 896 h 1074"/>
                  <a:gd name="T60" fmla="*/ 276 w 1118"/>
                  <a:gd name="T61" fmla="*/ 716 h 1074"/>
                  <a:gd name="T62" fmla="*/ 336 w 1118"/>
                  <a:gd name="T63" fmla="*/ 627 h 1074"/>
                  <a:gd name="T64" fmla="*/ 380 w 1118"/>
                  <a:gd name="T65" fmla="*/ 553 h 1074"/>
                  <a:gd name="T66" fmla="*/ 403 w 1118"/>
                  <a:gd name="T67" fmla="*/ 501 h 1074"/>
                  <a:gd name="T68" fmla="*/ 403 w 1118"/>
                  <a:gd name="T69" fmla="*/ 485 h 1074"/>
                  <a:gd name="T70" fmla="*/ 388 w 1118"/>
                  <a:gd name="T71" fmla="*/ 485 h 1074"/>
                  <a:gd name="T72" fmla="*/ 276 w 1118"/>
                  <a:gd name="T73" fmla="*/ 515 h 1074"/>
                  <a:gd name="T74" fmla="*/ 120 w 1118"/>
                  <a:gd name="T75" fmla="*/ 553 h 1074"/>
                  <a:gd name="T76" fmla="*/ 16 w 1118"/>
                  <a:gd name="T77" fmla="*/ 567 h 1074"/>
                  <a:gd name="T78" fmla="*/ 0 w 1118"/>
                  <a:gd name="T79" fmla="*/ 567 h 1074"/>
                  <a:gd name="T80" fmla="*/ 0 w 1118"/>
                  <a:gd name="T81" fmla="*/ 560 h 1074"/>
                  <a:gd name="T82" fmla="*/ 30 w 1118"/>
                  <a:gd name="T83" fmla="*/ 545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18" h="1074">
                    <a:moveTo>
                      <a:pt x="30" y="545"/>
                    </a:moveTo>
                    <a:lnTo>
                      <a:pt x="172" y="478"/>
                    </a:lnTo>
                    <a:lnTo>
                      <a:pt x="343" y="396"/>
                    </a:lnTo>
                    <a:lnTo>
                      <a:pt x="716" y="203"/>
                    </a:lnTo>
                    <a:lnTo>
                      <a:pt x="1014" y="45"/>
                    </a:lnTo>
                    <a:lnTo>
                      <a:pt x="1096" y="9"/>
                    </a:lnTo>
                    <a:lnTo>
                      <a:pt x="1118" y="0"/>
                    </a:lnTo>
                    <a:lnTo>
                      <a:pt x="1118" y="9"/>
                    </a:lnTo>
                    <a:lnTo>
                      <a:pt x="1029" y="165"/>
                    </a:lnTo>
                    <a:lnTo>
                      <a:pt x="857" y="485"/>
                    </a:lnTo>
                    <a:lnTo>
                      <a:pt x="678" y="828"/>
                    </a:lnTo>
                    <a:lnTo>
                      <a:pt x="560" y="1052"/>
                    </a:lnTo>
                    <a:lnTo>
                      <a:pt x="545" y="1074"/>
                    </a:lnTo>
                    <a:lnTo>
                      <a:pt x="537" y="1074"/>
                    </a:lnTo>
                    <a:lnTo>
                      <a:pt x="529" y="1067"/>
                    </a:lnTo>
                    <a:lnTo>
                      <a:pt x="537" y="1045"/>
                    </a:lnTo>
                    <a:lnTo>
                      <a:pt x="574" y="873"/>
                    </a:lnTo>
                    <a:lnTo>
                      <a:pt x="612" y="686"/>
                    </a:lnTo>
                    <a:lnTo>
                      <a:pt x="619" y="634"/>
                    </a:lnTo>
                    <a:lnTo>
                      <a:pt x="612" y="627"/>
                    </a:lnTo>
                    <a:lnTo>
                      <a:pt x="604" y="634"/>
                    </a:lnTo>
                    <a:lnTo>
                      <a:pt x="567" y="672"/>
                    </a:lnTo>
                    <a:lnTo>
                      <a:pt x="507" y="724"/>
                    </a:lnTo>
                    <a:lnTo>
                      <a:pt x="373" y="821"/>
                    </a:lnTo>
                    <a:lnTo>
                      <a:pt x="231" y="918"/>
                    </a:lnTo>
                    <a:lnTo>
                      <a:pt x="172" y="948"/>
                    </a:lnTo>
                    <a:lnTo>
                      <a:pt x="135" y="962"/>
                    </a:lnTo>
                    <a:lnTo>
                      <a:pt x="127" y="962"/>
                    </a:lnTo>
                    <a:lnTo>
                      <a:pt x="135" y="948"/>
                    </a:lnTo>
                    <a:lnTo>
                      <a:pt x="157" y="896"/>
                    </a:lnTo>
                    <a:lnTo>
                      <a:pt x="276" y="716"/>
                    </a:lnTo>
                    <a:lnTo>
                      <a:pt x="336" y="627"/>
                    </a:lnTo>
                    <a:lnTo>
                      <a:pt x="380" y="553"/>
                    </a:lnTo>
                    <a:lnTo>
                      <a:pt x="403" y="501"/>
                    </a:lnTo>
                    <a:lnTo>
                      <a:pt x="403" y="485"/>
                    </a:lnTo>
                    <a:lnTo>
                      <a:pt x="388" y="485"/>
                    </a:lnTo>
                    <a:lnTo>
                      <a:pt x="276" y="515"/>
                    </a:lnTo>
                    <a:lnTo>
                      <a:pt x="120" y="553"/>
                    </a:lnTo>
                    <a:lnTo>
                      <a:pt x="16" y="567"/>
                    </a:lnTo>
                    <a:lnTo>
                      <a:pt x="0" y="567"/>
                    </a:lnTo>
                    <a:lnTo>
                      <a:pt x="0" y="560"/>
                    </a:lnTo>
                    <a:lnTo>
                      <a:pt x="30" y="545"/>
                    </a:lnTo>
                    <a:close/>
                  </a:path>
                </a:pathLst>
              </a:custGeom>
              <a:solidFill>
                <a:srgbClr val="A3582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6" name="TextBox 15"/>
            <p:cNvSpPr txBox="1"/>
            <p:nvPr/>
          </p:nvSpPr>
          <p:spPr>
            <a:xfrm>
              <a:off x="3708603" y="4275479"/>
              <a:ext cx="1137683" cy="646331"/>
            </a:xfrm>
            <a:prstGeom prst="rect">
              <a:avLst/>
            </a:prstGeom>
            <a:noFill/>
          </p:spPr>
          <p:txBody>
            <a:bodyPr wrap="square" rtlCol="0" anchor="ctr">
              <a:spAutoFit/>
            </a:bodyPr>
            <a:lstStyle/>
            <a:p>
              <a:pPr algn="ctr"/>
              <a:r>
                <a:rPr lang="en-GB" sz="1800" dirty="0" smtClean="0"/>
                <a:t>Bi-Weekly</a:t>
              </a:r>
              <a:endParaRPr lang="en-GB" sz="1800" dirty="0"/>
            </a:p>
          </p:txBody>
        </p:sp>
      </p:grpSp>
      <p:sp>
        <p:nvSpPr>
          <p:cNvPr id="106" name="Rounded Rectangle 105"/>
          <p:cNvSpPr/>
          <p:nvPr/>
        </p:nvSpPr>
        <p:spPr>
          <a:xfrm>
            <a:off x="2465633" y="1051472"/>
            <a:ext cx="3652474" cy="11770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Small Data Sets (2h)</a:t>
            </a:r>
          </a:p>
          <a:p>
            <a:pPr algn="ctr"/>
            <a:r>
              <a:rPr lang="en-GB" sz="1800" dirty="0"/>
              <a:t>Loader Chain : </a:t>
            </a:r>
            <a:r>
              <a:rPr lang="en-GB" sz="1800" dirty="0" smtClean="0"/>
              <a:t>All Technologies and Vendors</a:t>
            </a:r>
            <a:endParaRPr lang="en-GB" sz="1800" dirty="0"/>
          </a:p>
        </p:txBody>
      </p:sp>
      <p:sp>
        <p:nvSpPr>
          <p:cNvPr id="107" name="Rounded Rectangle 106"/>
          <p:cNvSpPr/>
          <p:nvPr/>
        </p:nvSpPr>
        <p:spPr>
          <a:xfrm>
            <a:off x="2446560" y="2532110"/>
            <a:ext cx="3690619" cy="11770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Medium Data Sets (4h)</a:t>
            </a:r>
          </a:p>
          <a:p>
            <a:pPr algn="ctr"/>
            <a:r>
              <a:rPr lang="en-GB" sz="1800" dirty="0"/>
              <a:t>Loader Chain : </a:t>
            </a:r>
            <a:r>
              <a:rPr lang="en-GB" sz="1800" dirty="0" smtClean="0"/>
              <a:t>All Technologies &amp; Vendors</a:t>
            </a:r>
            <a:endParaRPr lang="en-GB" sz="1800" dirty="0"/>
          </a:p>
        </p:txBody>
      </p:sp>
      <p:sp>
        <p:nvSpPr>
          <p:cNvPr id="108" name="Rounded Rectangle 107"/>
          <p:cNvSpPr/>
          <p:nvPr/>
        </p:nvSpPr>
        <p:spPr>
          <a:xfrm>
            <a:off x="2446560" y="3978054"/>
            <a:ext cx="3637207" cy="11770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Large Data Sets ( &gt; 4 h)</a:t>
            </a:r>
          </a:p>
          <a:p>
            <a:pPr algn="ctr"/>
            <a:r>
              <a:rPr lang="en-GB" sz="1800" dirty="0" smtClean="0"/>
              <a:t>Loader Chain : All Technologies &amp; Vendors</a:t>
            </a:r>
          </a:p>
          <a:p>
            <a:pPr algn="ctr"/>
            <a:r>
              <a:rPr lang="en-GB" sz="1800" dirty="0" smtClean="0"/>
              <a:t>Analyses Automation Tests</a:t>
            </a:r>
            <a:endParaRPr lang="en-GB" sz="1800" dirty="0"/>
          </a:p>
        </p:txBody>
      </p:sp>
      <p:pic>
        <p:nvPicPr>
          <p:cNvPr id="109" name="Picture 10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5633" y="5522703"/>
            <a:ext cx="915842" cy="763633"/>
          </a:xfrm>
          <a:prstGeom prst="rect">
            <a:avLst/>
          </a:prstGeom>
          <a:blipFill dpi="0" rotWithShape="1">
            <a:blip r:embed="rId5">
              <a:alphaModFix amt="4000"/>
            </a:blip>
            <a:srcRect/>
            <a:stretch>
              <a:fillRect/>
            </a:stretch>
          </a:blipFill>
          <a:effectLst>
            <a:outerShdw blurRad="50800" dist="50800" dir="5400000" algn="ctr" rotWithShape="0">
              <a:srgbClr val="000000"/>
            </a:outerShdw>
          </a:effectLst>
        </p:spPr>
      </p:pic>
      <p:sp>
        <p:nvSpPr>
          <p:cNvPr id="110" name="TextBox 109"/>
          <p:cNvSpPr txBox="1"/>
          <p:nvPr/>
        </p:nvSpPr>
        <p:spPr>
          <a:xfrm>
            <a:off x="3530331" y="5441044"/>
            <a:ext cx="2702292" cy="954107"/>
          </a:xfrm>
          <a:prstGeom prst="rect">
            <a:avLst/>
          </a:prstGeom>
          <a:noFill/>
          <a:effectLst>
            <a:outerShdw blurRad="88900" dist="50800" dir="5400000" algn="ctr" rotWithShape="0">
              <a:srgbClr val="000000">
                <a:alpha val="0"/>
              </a:srgbClr>
            </a:outerShdw>
          </a:effectLst>
        </p:spPr>
        <p:txBody>
          <a:bodyPr wrap="square" rtlCol="0" anchor="ctr">
            <a:spAutoFit/>
          </a:bodyPr>
          <a:lstStyle/>
          <a:p>
            <a:pPr marL="285750" indent="-285750">
              <a:buFont typeface="Arial" panose="020B0604020202020204" pitchFamily="34" charset="0"/>
              <a:buChar char="•"/>
            </a:pPr>
            <a:r>
              <a:rPr lang="en-GB" sz="1400" dirty="0" smtClean="0"/>
              <a:t>6 test environments</a:t>
            </a:r>
          </a:p>
          <a:p>
            <a:pPr marL="285750" indent="-285750">
              <a:buFont typeface="Arial" panose="020B0604020202020204" pitchFamily="34" charset="0"/>
              <a:buChar char="•"/>
            </a:pPr>
            <a:r>
              <a:rPr lang="en-GB" sz="1400" dirty="0"/>
              <a:t>c</a:t>
            </a:r>
            <a:r>
              <a:rPr lang="en-GB" sz="1400" dirty="0" smtClean="0"/>
              <a:t>. 85% agent utilisation</a:t>
            </a:r>
          </a:p>
          <a:p>
            <a:pPr marL="285750" indent="-285750">
              <a:buFont typeface="Arial" panose="020B0604020202020204" pitchFamily="34" charset="0"/>
              <a:buChar char="•"/>
            </a:pPr>
            <a:r>
              <a:rPr lang="en-GB" sz="1400" dirty="0" smtClean="0"/>
              <a:t>Windows Server 2008 / 2012</a:t>
            </a:r>
            <a:endParaRPr lang="en-GB" sz="1400" dirty="0"/>
          </a:p>
        </p:txBody>
      </p:sp>
      <p:grpSp>
        <p:nvGrpSpPr>
          <p:cNvPr id="112" name="Group 111"/>
          <p:cNvGrpSpPr/>
          <p:nvPr/>
        </p:nvGrpSpPr>
        <p:grpSpPr>
          <a:xfrm>
            <a:off x="6410115" y="1268745"/>
            <a:ext cx="844315" cy="650688"/>
            <a:chOff x="7369001" y="4347787"/>
            <a:chExt cx="844315" cy="650688"/>
          </a:xfrm>
        </p:grpSpPr>
        <p:pic>
          <p:nvPicPr>
            <p:cNvPr id="113" name="Picture 11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47836" y="4347787"/>
              <a:ext cx="650688" cy="650688"/>
            </a:xfrm>
            <a:prstGeom prst="rect">
              <a:avLst/>
            </a:prstGeom>
          </p:spPr>
        </p:pic>
        <p:sp>
          <p:nvSpPr>
            <p:cNvPr id="114" name="TextBox 113"/>
            <p:cNvSpPr txBox="1"/>
            <p:nvPr/>
          </p:nvSpPr>
          <p:spPr>
            <a:xfrm>
              <a:off x="7369001" y="4563576"/>
              <a:ext cx="844315" cy="369332"/>
            </a:xfrm>
            <a:prstGeom prst="rect">
              <a:avLst/>
            </a:prstGeom>
            <a:noFill/>
          </p:spPr>
          <p:txBody>
            <a:bodyPr wrap="square" rtlCol="0">
              <a:spAutoFit/>
            </a:bodyPr>
            <a:lstStyle/>
            <a:p>
              <a:pPr algn="ctr"/>
              <a:r>
                <a:rPr lang="en-GB" sz="1800" dirty="0" smtClean="0">
                  <a:solidFill>
                    <a:schemeClr val="bg1"/>
                  </a:solidFill>
                </a:rPr>
                <a:t>DEV</a:t>
              </a:r>
              <a:endParaRPr lang="en-GB" dirty="0">
                <a:solidFill>
                  <a:schemeClr val="bg1"/>
                </a:solidFill>
              </a:endParaRPr>
            </a:p>
          </p:txBody>
        </p:sp>
      </p:grpSp>
      <p:grpSp>
        <p:nvGrpSpPr>
          <p:cNvPr id="115" name="Group 114"/>
          <p:cNvGrpSpPr/>
          <p:nvPr/>
        </p:nvGrpSpPr>
        <p:grpSpPr>
          <a:xfrm>
            <a:off x="6410115" y="4217103"/>
            <a:ext cx="844315" cy="650688"/>
            <a:chOff x="7369001" y="4347787"/>
            <a:chExt cx="844315" cy="650688"/>
          </a:xfrm>
        </p:grpSpPr>
        <p:pic>
          <p:nvPicPr>
            <p:cNvPr id="116" name="Picture 1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47836" y="4347787"/>
              <a:ext cx="650688" cy="650688"/>
            </a:xfrm>
            <a:prstGeom prst="rect">
              <a:avLst/>
            </a:prstGeom>
          </p:spPr>
        </p:pic>
        <p:sp>
          <p:nvSpPr>
            <p:cNvPr id="117" name="TextBox 116"/>
            <p:cNvSpPr txBox="1"/>
            <p:nvPr/>
          </p:nvSpPr>
          <p:spPr>
            <a:xfrm>
              <a:off x="7369001" y="4563576"/>
              <a:ext cx="844315" cy="369332"/>
            </a:xfrm>
            <a:prstGeom prst="rect">
              <a:avLst/>
            </a:prstGeom>
            <a:noFill/>
          </p:spPr>
          <p:txBody>
            <a:bodyPr wrap="square" rtlCol="0">
              <a:spAutoFit/>
            </a:bodyPr>
            <a:lstStyle/>
            <a:p>
              <a:pPr algn="ctr"/>
              <a:r>
                <a:rPr lang="en-GB" sz="1800" dirty="0" smtClean="0">
                  <a:solidFill>
                    <a:schemeClr val="bg1"/>
                  </a:solidFill>
                </a:rPr>
                <a:t>DEV</a:t>
              </a:r>
              <a:endParaRPr lang="en-GB" dirty="0">
                <a:solidFill>
                  <a:schemeClr val="bg1"/>
                </a:solidFill>
              </a:endParaRPr>
            </a:p>
          </p:txBody>
        </p:sp>
      </p:grpSp>
      <p:grpSp>
        <p:nvGrpSpPr>
          <p:cNvPr id="118" name="Group 117"/>
          <p:cNvGrpSpPr/>
          <p:nvPr/>
        </p:nvGrpSpPr>
        <p:grpSpPr>
          <a:xfrm>
            <a:off x="6441889" y="2741590"/>
            <a:ext cx="844315" cy="650688"/>
            <a:chOff x="7369001" y="4347787"/>
            <a:chExt cx="844315" cy="650688"/>
          </a:xfrm>
        </p:grpSpPr>
        <p:pic>
          <p:nvPicPr>
            <p:cNvPr id="119" name="Picture 1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47836" y="4347787"/>
              <a:ext cx="650688" cy="650688"/>
            </a:xfrm>
            <a:prstGeom prst="rect">
              <a:avLst/>
            </a:prstGeom>
          </p:spPr>
        </p:pic>
        <p:sp>
          <p:nvSpPr>
            <p:cNvPr id="120" name="TextBox 119"/>
            <p:cNvSpPr txBox="1"/>
            <p:nvPr/>
          </p:nvSpPr>
          <p:spPr>
            <a:xfrm>
              <a:off x="7369001" y="4563576"/>
              <a:ext cx="844315" cy="369332"/>
            </a:xfrm>
            <a:prstGeom prst="rect">
              <a:avLst/>
            </a:prstGeom>
            <a:noFill/>
          </p:spPr>
          <p:txBody>
            <a:bodyPr wrap="square" rtlCol="0">
              <a:spAutoFit/>
            </a:bodyPr>
            <a:lstStyle/>
            <a:p>
              <a:pPr algn="ctr"/>
              <a:r>
                <a:rPr lang="en-GB" sz="1800" dirty="0" smtClean="0">
                  <a:solidFill>
                    <a:schemeClr val="bg1"/>
                  </a:solidFill>
                </a:rPr>
                <a:t>DEV</a:t>
              </a:r>
              <a:endParaRPr lang="en-GB" dirty="0">
                <a:solidFill>
                  <a:schemeClr val="bg1"/>
                </a:solidFill>
              </a:endParaRPr>
            </a:p>
          </p:txBody>
        </p:sp>
      </p:grpSp>
      <p:pic>
        <p:nvPicPr>
          <p:cNvPr id="122" name="Picture 12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12194" y="1205943"/>
            <a:ext cx="553754" cy="776291"/>
          </a:xfrm>
          <a:prstGeom prst="rect">
            <a:avLst/>
          </a:prstGeom>
        </p:spPr>
      </p:pic>
      <p:pic>
        <p:nvPicPr>
          <p:cNvPr id="123" name="Picture 1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53180" y="2774087"/>
            <a:ext cx="553754" cy="776291"/>
          </a:xfrm>
          <a:prstGeom prst="rect">
            <a:avLst/>
          </a:prstGeom>
        </p:spPr>
      </p:pic>
      <p:pic>
        <p:nvPicPr>
          <p:cNvPr id="124" name="Picture 12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1358" y="2774087"/>
            <a:ext cx="553754" cy="776291"/>
          </a:xfrm>
          <a:prstGeom prst="rect">
            <a:avLst/>
          </a:prstGeom>
        </p:spPr>
      </p:pic>
      <p:pic>
        <p:nvPicPr>
          <p:cNvPr id="125" name="Picture 12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87870" y="4173351"/>
            <a:ext cx="553754" cy="776291"/>
          </a:xfrm>
          <a:prstGeom prst="rect">
            <a:avLst/>
          </a:prstGeom>
        </p:spPr>
      </p:pic>
      <p:pic>
        <p:nvPicPr>
          <p:cNvPr id="126" name="Picture 12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56048" y="4173351"/>
            <a:ext cx="553754" cy="776291"/>
          </a:xfrm>
          <a:prstGeom prst="rect">
            <a:avLst/>
          </a:prstGeom>
        </p:spPr>
      </p:pic>
      <p:pic>
        <p:nvPicPr>
          <p:cNvPr id="127" name="Picture 12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919692" y="4187639"/>
            <a:ext cx="553754" cy="776291"/>
          </a:xfrm>
          <a:prstGeom prst="rect">
            <a:avLst/>
          </a:prstGeom>
        </p:spPr>
      </p:pic>
      <p:sp>
        <p:nvSpPr>
          <p:cNvPr id="128" name="Right Arrow 127"/>
          <p:cNvSpPr/>
          <p:nvPr/>
        </p:nvSpPr>
        <p:spPr>
          <a:xfrm>
            <a:off x="7421359" y="5276972"/>
            <a:ext cx="2105414" cy="5272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smtClean="0"/>
              <a:t>Feedback Time</a:t>
            </a:r>
            <a:endParaRPr lang="en-GB" sz="1600" dirty="0"/>
          </a:p>
        </p:txBody>
      </p:sp>
    </p:spTree>
    <p:extLst>
      <p:ext uri="{BB962C8B-B14F-4D97-AF65-F5344CB8AC3E}">
        <p14:creationId xmlns:p14="http://schemas.microsoft.com/office/powerpoint/2010/main" val="44080817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Round-up</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We can get QA involve throughout the development cycle, for both bugs and new features. (Tool shown: TFS)</a:t>
            </a:r>
          </a:p>
          <a:p>
            <a:r>
              <a:rPr lang="en-GB" dirty="0" smtClean="0"/>
              <a:t>Continuous Integration helps us to continually run our Unit and BDD scenario test cases, picking up issues early. (Tool shown: Team City)</a:t>
            </a:r>
          </a:p>
          <a:p>
            <a:r>
              <a:rPr lang="en-GB" dirty="0" smtClean="0"/>
              <a:t>We can measure our test coverage and code quality. (Tool shown: </a:t>
            </a:r>
            <a:r>
              <a:rPr lang="en-GB" dirty="0" err="1" smtClean="0"/>
              <a:t>SonarQube</a:t>
            </a:r>
            <a:r>
              <a:rPr lang="en-GB" dirty="0" smtClean="0"/>
              <a:t>)</a:t>
            </a:r>
          </a:p>
          <a:p>
            <a:r>
              <a:rPr lang="en-GB" dirty="0" smtClean="0"/>
              <a:t>We consider and include automation throughout the whole product.</a:t>
            </a:r>
          </a:p>
        </p:txBody>
      </p:sp>
      <p:sp>
        <p:nvSpPr>
          <p:cNvPr id="4" name="Footer Placeholder 3"/>
          <p:cNvSpPr>
            <a:spLocks noGrp="1"/>
          </p:cNvSpPr>
          <p:nvPr>
            <p:ph type="ftr" sz="quarter" idx="11"/>
          </p:nvPr>
        </p:nvSpPr>
        <p:spPr/>
        <p:txBody>
          <a:bodyPr/>
          <a:lstStyle/>
          <a:p>
            <a:r>
              <a:rPr lang="en-GB" smtClean="0"/>
              <a:t>Copyright Arieso 2013      Commercial in Confidence</a:t>
            </a:r>
            <a:endParaRPr lang="en-GB" dirty="0"/>
          </a:p>
        </p:txBody>
      </p:sp>
    </p:spTree>
    <p:extLst>
      <p:ext uri="{BB962C8B-B14F-4D97-AF65-F5344CB8AC3E}">
        <p14:creationId xmlns:p14="http://schemas.microsoft.com/office/powerpoint/2010/main" val="35602695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dirty="0" smtClean="0"/>
              <a:t>Copyright Arieso 2014      Commercial in Confidence</a:t>
            </a:r>
            <a:endParaRPr lang="en-GB" dirty="0"/>
          </a:p>
        </p:txBody>
      </p:sp>
      <p:sp>
        <p:nvSpPr>
          <p:cNvPr id="6" name="Title 5"/>
          <p:cNvSpPr>
            <a:spLocks noGrp="1"/>
          </p:cNvSpPr>
          <p:nvPr>
            <p:ph type="title"/>
          </p:nvPr>
        </p:nvSpPr>
        <p:spPr/>
        <p:txBody>
          <a:bodyPr/>
          <a:lstStyle/>
          <a:p>
            <a:r>
              <a:rPr lang="en-GB" dirty="0" smtClean="0"/>
              <a:t>Test Automation – Running The Tests</a:t>
            </a:r>
            <a:endParaRPr lang="en-GB" dirty="0"/>
          </a:p>
        </p:txBody>
      </p:sp>
      <p:sp>
        <p:nvSpPr>
          <p:cNvPr id="2" name="Circular Arrow 1"/>
          <p:cNvSpPr/>
          <p:nvPr/>
        </p:nvSpPr>
        <p:spPr>
          <a:xfrm rot="3040277">
            <a:off x="3812747" y="1452159"/>
            <a:ext cx="3409628" cy="3735091"/>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7" name="Circular Arrow 6"/>
          <p:cNvSpPr/>
          <p:nvPr/>
        </p:nvSpPr>
        <p:spPr>
          <a:xfrm rot="13809855">
            <a:off x="2598243" y="2262924"/>
            <a:ext cx="3409628" cy="3735091"/>
          </a:xfrm>
          <a:prstGeom prst="circular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Rounded Rectangle 2"/>
          <p:cNvSpPr/>
          <p:nvPr/>
        </p:nvSpPr>
        <p:spPr>
          <a:xfrm>
            <a:off x="561313" y="1184420"/>
            <a:ext cx="2220229" cy="1146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New build created</a:t>
            </a:r>
            <a:endParaRPr lang="en-GB" dirty="0"/>
          </a:p>
        </p:txBody>
      </p:sp>
      <p:sp>
        <p:nvSpPr>
          <p:cNvPr id="8" name="Rounded Rectangle 7"/>
          <p:cNvSpPr/>
          <p:nvPr/>
        </p:nvSpPr>
        <p:spPr>
          <a:xfrm>
            <a:off x="7038591" y="1184419"/>
            <a:ext cx="2220229" cy="1146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Tests triggered automatically</a:t>
            </a:r>
            <a:endParaRPr lang="en-GB" dirty="0"/>
          </a:p>
        </p:txBody>
      </p:sp>
      <p:sp>
        <p:nvSpPr>
          <p:cNvPr id="9" name="Rounded Rectangle 8"/>
          <p:cNvSpPr/>
          <p:nvPr/>
        </p:nvSpPr>
        <p:spPr>
          <a:xfrm>
            <a:off x="7053662" y="5248571"/>
            <a:ext cx="2220229" cy="1146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Test Results Reviewed</a:t>
            </a:r>
            <a:endParaRPr lang="en-GB" dirty="0"/>
          </a:p>
        </p:txBody>
      </p:sp>
      <p:sp>
        <p:nvSpPr>
          <p:cNvPr id="10" name="Rounded Rectangle 9"/>
          <p:cNvSpPr/>
          <p:nvPr/>
        </p:nvSpPr>
        <p:spPr>
          <a:xfrm>
            <a:off x="547824" y="5206891"/>
            <a:ext cx="2220229" cy="1146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Baseline Updated / Bugs Raised</a:t>
            </a:r>
            <a:endParaRPr lang="en-GB" dirty="0"/>
          </a:p>
        </p:txBody>
      </p:sp>
      <p:sp>
        <p:nvSpPr>
          <p:cNvPr id="13" name="Rounded Rectangle 12"/>
          <p:cNvSpPr/>
          <p:nvPr/>
        </p:nvSpPr>
        <p:spPr>
          <a:xfrm>
            <a:off x="3824801" y="2810832"/>
            <a:ext cx="2142048" cy="19820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dirty="0" smtClean="0"/>
              <a:t>Multiple Build Agents testing multiple product versions</a:t>
            </a:r>
            <a:endParaRPr lang="en-GB" sz="1800" dirty="0"/>
          </a:p>
        </p:txBody>
      </p:sp>
      <p:grpSp>
        <p:nvGrpSpPr>
          <p:cNvPr id="20" name="Group 19"/>
          <p:cNvGrpSpPr/>
          <p:nvPr/>
        </p:nvGrpSpPr>
        <p:grpSpPr>
          <a:xfrm>
            <a:off x="438033" y="2408519"/>
            <a:ext cx="844315" cy="650688"/>
            <a:chOff x="7369001" y="4347787"/>
            <a:chExt cx="844315" cy="650688"/>
          </a:xfrm>
        </p:grpSpPr>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47836" y="4347787"/>
              <a:ext cx="650688" cy="650688"/>
            </a:xfrm>
            <a:prstGeom prst="rect">
              <a:avLst/>
            </a:prstGeom>
          </p:spPr>
        </p:pic>
        <p:sp>
          <p:nvSpPr>
            <p:cNvPr id="22" name="TextBox 21"/>
            <p:cNvSpPr txBox="1"/>
            <p:nvPr/>
          </p:nvSpPr>
          <p:spPr>
            <a:xfrm>
              <a:off x="7369001" y="4563576"/>
              <a:ext cx="844315" cy="369332"/>
            </a:xfrm>
            <a:prstGeom prst="rect">
              <a:avLst/>
            </a:prstGeom>
            <a:noFill/>
          </p:spPr>
          <p:txBody>
            <a:bodyPr wrap="square" rtlCol="0">
              <a:spAutoFit/>
            </a:bodyPr>
            <a:lstStyle/>
            <a:p>
              <a:pPr algn="ctr"/>
              <a:r>
                <a:rPr lang="en-GB" sz="1800" dirty="0" smtClean="0">
                  <a:solidFill>
                    <a:schemeClr val="bg1"/>
                  </a:solidFill>
                </a:rPr>
                <a:t>DEV</a:t>
              </a:r>
              <a:endParaRPr lang="en-GB" dirty="0">
                <a:solidFill>
                  <a:schemeClr val="bg1"/>
                </a:solidFill>
              </a:endParaRPr>
            </a:p>
          </p:txBody>
        </p:sp>
      </p:grpSp>
      <p:grpSp>
        <p:nvGrpSpPr>
          <p:cNvPr id="25" name="Group 24"/>
          <p:cNvGrpSpPr/>
          <p:nvPr/>
        </p:nvGrpSpPr>
        <p:grpSpPr>
          <a:xfrm>
            <a:off x="489497" y="4451939"/>
            <a:ext cx="679616" cy="650688"/>
            <a:chOff x="8814464" y="4347787"/>
            <a:chExt cx="679616" cy="650688"/>
          </a:xfrm>
        </p:grpSpPr>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3392" y="4347787"/>
              <a:ext cx="650688" cy="650688"/>
            </a:xfrm>
            <a:prstGeom prst="rect">
              <a:avLst/>
            </a:prstGeom>
          </p:spPr>
        </p:pic>
        <p:sp>
          <p:nvSpPr>
            <p:cNvPr id="27" name="TextBox 26"/>
            <p:cNvSpPr txBox="1"/>
            <p:nvPr/>
          </p:nvSpPr>
          <p:spPr>
            <a:xfrm>
              <a:off x="8814464" y="4490575"/>
              <a:ext cx="679616" cy="400110"/>
            </a:xfrm>
            <a:prstGeom prst="rect">
              <a:avLst/>
            </a:prstGeom>
            <a:noFill/>
          </p:spPr>
          <p:txBody>
            <a:bodyPr wrap="square" rtlCol="0">
              <a:spAutoFit/>
            </a:bodyPr>
            <a:lstStyle/>
            <a:p>
              <a:pPr algn="ctr"/>
              <a:r>
                <a:rPr lang="en-GB" sz="2000" dirty="0" smtClean="0">
                  <a:solidFill>
                    <a:schemeClr val="bg1"/>
                  </a:solidFill>
                </a:rPr>
                <a:t>QA</a:t>
              </a:r>
              <a:endParaRPr lang="en-GB" dirty="0">
                <a:solidFill>
                  <a:schemeClr val="bg1"/>
                </a:solidFill>
              </a:endParaRPr>
            </a:p>
          </p:txBody>
        </p:sp>
      </p:grpSp>
      <p:grpSp>
        <p:nvGrpSpPr>
          <p:cNvPr id="28" name="Group 27"/>
          <p:cNvGrpSpPr/>
          <p:nvPr/>
        </p:nvGrpSpPr>
        <p:grpSpPr>
          <a:xfrm>
            <a:off x="7362992" y="4500835"/>
            <a:ext cx="679616" cy="650688"/>
            <a:chOff x="8814464" y="4347787"/>
            <a:chExt cx="679616" cy="650688"/>
          </a:xfrm>
        </p:grpSpPr>
        <p:pic>
          <p:nvPicPr>
            <p:cNvPr id="29" name="Picture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3392" y="4347787"/>
              <a:ext cx="650688" cy="650688"/>
            </a:xfrm>
            <a:prstGeom prst="rect">
              <a:avLst/>
            </a:prstGeom>
          </p:spPr>
        </p:pic>
        <p:sp>
          <p:nvSpPr>
            <p:cNvPr id="30" name="TextBox 29"/>
            <p:cNvSpPr txBox="1"/>
            <p:nvPr/>
          </p:nvSpPr>
          <p:spPr>
            <a:xfrm>
              <a:off x="8814464" y="4490575"/>
              <a:ext cx="679616" cy="400110"/>
            </a:xfrm>
            <a:prstGeom prst="rect">
              <a:avLst/>
            </a:prstGeom>
            <a:noFill/>
          </p:spPr>
          <p:txBody>
            <a:bodyPr wrap="square" rtlCol="0">
              <a:spAutoFit/>
            </a:bodyPr>
            <a:lstStyle/>
            <a:p>
              <a:pPr algn="ctr"/>
              <a:r>
                <a:rPr lang="en-GB" sz="2000" dirty="0" smtClean="0">
                  <a:solidFill>
                    <a:schemeClr val="bg1"/>
                  </a:solidFill>
                </a:rPr>
                <a:t>QA</a:t>
              </a:r>
              <a:endParaRPr lang="en-GB" dirty="0">
                <a:solidFill>
                  <a:schemeClr val="bg1"/>
                </a:solidFill>
              </a:endParaRPr>
            </a:p>
          </p:txBody>
        </p:sp>
      </p:grpSp>
      <p:grpSp>
        <p:nvGrpSpPr>
          <p:cNvPr id="31" name="Group 30"/>
          <p:cNvGrpSpPr/>
          <p:nvPr/>
        </p:nvGrpSpPr>
        <p:grpSpPr>
          <a:xfrm>
            <a:off x="8073730" y="4500422"/>
            <a:ext cx="844315" cy="650688"/>
            <a:chOff x="7369001" y="4347787"/>
            <a:chExt cx="844315" cy="650688"/>
          </a:xfrm>
        </p:grpSpPr>
        <p:pic>
          <p:nvPicPr>
            <p:cNvPr id="32" name="Picture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47836" y="4347787"/>
              <a:ext cx="650688" cy="650688"/>
            </a:xfrm>
            <a:prstGeom prst="rect">
              <a:avLst/>
            </a:prstGeom>
          </p:spPr>
        </p:pic>
        <p:sp>
          <p:nvSpPr>
            <p:cNvPr id="33" name="TextBox 32"/>
            <p:cNvSpPr txBox="1"/>
            <p:nvPr/>
          </p:nvSpPr>
          <p:spPr>
            <a:xfrm>
              <a:off x="7369001" y="4563576"/>
              <a:ext cx="844315" cy="369332"/>
            </a:xfrm>
            <a:prstGeom prst="rect">
              <a:avLst/>
            </a:prstGeom>
            <a:noFill/>
          </p:spPr>
          <p:txBody>
            <a:bodyPr wrap="square" rtlCol="0">
              <a:spAutoFit/>
            </a:bodyPr>
            <a:lstStyle/>
            <a:p>
              <a:pPr algn="ctr"/>
              <a:r>
                <a:rPr lang="en-GB" sz="1800" dirty="0" smtClean="0">
                  <a:solidFill>
                    <a:schemeClr val="bg1"/>
                  </a:solidFill>
                </a:rPr>
                <a:t>DEV</a:t>
              </a:r>
              <a:endParaRPr lang="en-GB" dirty="0">
                <a:solidFill>
                  <a:schemeClr val="bg1"/>
                </a:solidFill>
              </a:endParaRPr>
            </a:p>
          </p:txBody>
        </p:sp>
      </p:grpSp>
    </p:spTree>
    <p:extLst>
      <p:ext uri="{BB962C8B-B14F-4D97-AF65-F5344CB8AC3E}">
        <p14:creationId xmlns:p14="http://schemas.microsoft.com/office/powerpoint/2010/main" val="213312951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55467" y="1899003"/>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8" name="Rounded Rectangle 7"/>
          <p:cNvSpPr/>
          <p:nvPr/>
        </p:nvSpPr>
        <p:spPr>
          <a:xfrm>
            <a:off x="7605295" y="4350395"/>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9" name="Rounded Rectangle 8"/>
          <p:cNvSpPr/>
          <p:nvPr/>
        </p:nvSpPr>
        <p:spPr>
          <a:xfrm>
            <a:off x="662523" y="4662861"/>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Done</a:t>
            </a:r>
            <a:endParaRPr lang="en-GB" sz="2000" dirty="0"/>
          </a:p>
        </p:txBody>
      </p:sp>
      <p:sp>
        <p:nvSpPr>
          <p:cNvPr id="10" name="Rounded Rectangle 9"/>
          <p:cNvSpPr/>
          <p:nvPr/>
        </p:nvSpPr>
        <p:spPr>
          <a:xfrm>
            <a:off x="3971048" y="1681734"/>
            <a:ext cx="163818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58" name="Curved Connector 57"/>
          <p:cNvCxnSpPr>
            <a:endCxn id="5" idx="0"/>
          </p:cNvCxnSpPr>
          <p:nvPr/>
        </p:nvCxnSpPr>
        <p:spPr>
          <a:xfrm>
            <a:off x="155467" y="1250931"/>
            <a:ext cx="819091"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67" name="TextBox 66"/>
          <p:cNvSpPr txBox="1"/>
          <p:nvPr/>
        </p:nvSpPr>
        <p:spPr>
          <a:xfrm>
            <a:off x="506506" y="1025268"/>
            <a:ext cx="1404156" cy="738664"/>
          </a:xfrm>
          <a:prstGeom prst="rect">
            <a:avLst/>
          </a:prstGeom>
          <a:noFill/>
        </p:spPr>
        <p:txBody>
          <a:bodyPr wrap="square" rtlCol="0">
            <a:spAutoFit/>
          </a:bodyPr>
          <a:lstStyle/>
          <a:p>
            <a:pPr algn="ctr"/>
            <a:r>
              <a:rPr lang="en-GB" sz="1400" dirty="0" smtClean="0">
                <a:solidFill>
                  <a:schemeClr val="tx2">
                    <a:lumMod val="60000"/>
                    <a:lumOff val="40000"/>
                  </a:schemeClr>
                </a:solidFill>
              </a:rPr>
              <a:t>Somebody adds a new story</a:t>
            </a:r>
            <a:endParaRPr lang="en-GB" sz="1400" dirty="0">
              <a:solidFill>
                <a:schemeClr val="tx2">
                  <a:lumMod val="60000"/>
                  <a:lumOff val="40000"/>
                </a:schemeClr>
              </a:solidFill>
            </a:endParaRPr>
          </a:p>
        </p:txBody>
      </p:sp>
      <p:sp>
        <p:nvSpPr>
          <p:cNvPr id="68" name="TextBox 67"/>
          <p:cNvSpPr txBox="1"/>
          <p:nvPr/>
        </p:nvSpPr>
        <p:spPr>
          <a:xfrm>
            <a:off x="1986239" y="2316496"/>
            <a:ext cx="1755196"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agrees the story should be done and prioritises it</a:t>
            </a:r>
            <a:endParaRPr lang="en-GB" sz="1400" dirty="0">
              <a:solidFill>
                <a:schemeClr val="tx2">
                  <a:lumMod val="60000"/>
                  <a:lumOff val="40000"/>
                </a:schemeClr>
              </a:solidFill>
            </a:endParaRPr>
          </a:p>
        </p:txBody>
      </p:sp>
      <p:sp>
        <p:nvSpPr>
          <p:cNvPr id="69" name="TextBox 68"/>
          <p:cNvSpPr txBox="1"/>
          <p:nvPr/>
        </p:nvSpPr>
        <p:spPr>
          <a:xfrm>
            <a:off x="5644620" y="2228654"/>
            <a:ext cx="1479141" cy="523220"/>
          </a:xfrm>
          <a:prstGeom prst="rect">
            <a:avLst/>
          </a:prstGeom>
          <a:noFill/>
        </p:spPr>
        <p:txBody>
          <a:bodyPr wrap="square" rtlCol="0">
            <a:spAutoFit/>
          </a:bodyPr>
          <a:lstStyle/>
          <a:p>
            <a:pPr algn="ctr"/>
            <a:r>
              <a:rPr lang="en-GB" sz="1400" dirty="0" smtClean="0">
                <a:solidFill>
                  <a:schemeClr val="tx2">
                    <a:lumMod val="60000"/>
                    <a:lumOff val="40000"/>
                  </a:schemeClr>
                </a:solidFill>
              </a:rPr>
              <a:t>Added to product backlog</a:t>
            </a:r>
            <a:endParaRPr lang="en-GB" sz="1400" dirty="0">
              <a:solidFill>
                <a:schemeClr val="tx2">
                  <a:lumMod val="60000"/>
                  <a:lumOff val="40000"/>
                </a:schemeClr>
              </a:solidFill>
            </a:endParaRPr>
          </a:p>
        </p:txBody>
      </p:sp>
      <p:sp>
        <p:nvSpPr>
          <p:cNvPr id="72" name="Flowchart: Multidocument 71"/>
          <p:cNvSpPr/>
          <p:nvPr/>
        </p:nvSpPr>
        <p:spPr>
          <a:xfrm>
            <a:off x="7293260" y="1681734"/>
            <a:ext cx="1461131" cy="109384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Product Backlog</a:t>
            </a:r>
            <a:endParaRPr lang="en-GB" dirty="0"/>
          </a:p>
        </p:txBody>
      </p:sp>
      <p:cxnSp>
        <p:nvCxnSpPr>
          <p:cNvPr id="100" name="Straight Arrow Connector 99"/>
          <p:cNvCxnSpPr>
            <a:stCxn id="10" idx="3"/>
            <a:endCxn id="72" idx="1"/>
          </p:cNvCxnSpPr>
          <p:nvPr/>
        </p:nvCxnSpPr>
        <p:spPr>
          <a:xfrm>
            <a:off x="5609231" y="2138934"/>
            <a:ext cx="1684030" cy="8972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07" name="Straight Arrow Connector 106"/>
          <p:cNvCxnSpPr>
            <a:stCxn id="5" idx="3"/>
            <a:endCxn id="10" idx="1"/>
          </p:cNvCxnSpPr>
          <p:nvPr/>
        </p:nvCxnSpPr>
        <p:spPr>
          <a:xfrm flipV="1">
            <a:off x="1793650" y="2138935"/>
            <a:ext cx="2177399"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13" name="Straight Arrow Connector 112"/>
          <p:cNvCxnSpPr>
            <a:stCxn id="72" idx="2"/>
            <a:endCxn id="8" idx="0"/>
          </p:cNvCxnSpPr>
          <p:nvPr/>
        </p:nvCxnSpPr>
        <p:spPr>
          <a:xfrm>
            <a:off x="7922223" y="2734151"/>
            <a:ext cx="502163" cy="161624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14" name="TextBox 113"/>
          <p:cNvSpPr txBox="1"/>
          <p:nvPr/>
        </p:nvSpPr>
        <p:spPr>
          <a:xfrm>
            <a:off x="8014820" y="2872472"/>
            <a:ext cx="1479141"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PM and Dev team commit to delivery this </a:t>
            </a:r>
            <a:r>
              <a:rPr lang="en-GB" sz="1400" dirty="0">
                <a:solidFill>
                  <a:schemeClr val="tx2">
                    <a:lumMod val="60000"/>
                    <a:lumOff val="40000"/>
                  </a:schemeClr>
                </a:solidFill>
              </a:rPr>
              <a:t>S</a:t>
            </a:r>
            <a:r>
              <a:rPr lang="en-GB" sz="1400" dirty="0" smtClean="0">
                <a:solidFill>
                  <a:schemeClr val="tx2">
                    <a:lumMod val="60000"/>
                    <a:lumOff val="40000"/>
                  </a:schemeClr>
                </a:solidFill>
              </a:rPr>
              <a:t>print</a:t>
            </a:r>
            <a:endParaRPr lang="en-GB" sz="1400" dirty="0">
              <a:solidFill>
                <a:schemeClr val="tx2">
                  <a:lumMod val="60000"/>
                  <a:lumOff val="40000"/>
                </a:schemeClr>
              </a:solidFill>
            </a:endParaRPr>
          </a:p>
        </p:txBody>
      </p:sp>
      <p:cxnSp>
        <p:nvCxnSpPr>
          <p:cNvPr id="120" name="Straight Arrow Connector 119"/>
          <p:cNvCxnSpPr>
            <a:stCxn id="8" idx="2"/>
            <a:endCxn id="31" idx="3"/>
          </p:cNvCxnSpPr>
          <p:nvPr/>
        </p:nvCxnSpPr>
        <p:spPr>
          <a:xfrm flipH="1">
            <a:off x="6219361" y="5264795"/>
            <a:ext cx="2205025" cy="949796"/>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28" name="Straight Arrow Connector 127"/>
          <p:cNvCxnSpPr>
            <a:stCxn id="31" idx="1"/>
            <a:endCxn id="9" idx="3"/>
          </p:cNvCxnSpPr>
          <p:nvPr/>
        </p:nvCxnSpPr>
        <p:spPr>
          <a:xfrm flipH="1" flipV="1">
            <a:off x="2300705" y="5120061"/>
            <a:ext cx="1589993" cy="109453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31" name="TextBox 130"/>
          <p:cNvSpPr txBox="1"/>
          <p:nvPr/>
        </p:nvSpPr>
        <p:spPr>
          <a:xfrm>
            <a:off x="2497699" y="4806830"/>
            <a:ext cx="1828271" cy="523220"/>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approves the feature</a:t>
            </a:r>
          </a:p>
        </p:txBody>
      </p:sp>
      <p:sp>
        <p:nvSpPr>
          <p:cNvPr id="135" name="Oval 134"/>
          <p:cNvSpPr/>
          <p:nvPr/>
        </p:nvSpPr>
        <p:spPr>
          <a:xfrm>
            <a:off x="7528525" y="3234731"/>
            <a:ext cx="4953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3</a:t>
            </a:r>
            <a:endParaRPr lang="en-GB" sz="2400" b="1" dirty="0"/>
          </a:p>
        </p:txBody>
      </p:sp>
      <p:sp>
        <p:nvSpPr>
          <p:cNvPr id="136" name="Oval 135"/>
          <p:cNvSpPr/>
          <p:nvPr/>
        </p:nvSpPr>
        <p:spPr>
          <a:xfrm>
            <a:off x="6750036" y="5300957"/>
            <a:ext cx="4953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4</a:t>
            </a:r>
            <a:endParaRPr lang="en-GB" sz="2400" b="1" dirty="0"/>
          </a:p>
        </p:txBody>
      </p:sp>
      <p:sp>
        <p:nvSpPr>
          <p:cNvPr id="139" name="Oval 138"/>
          <p:cNvSpPr/>
          <p:nvPr/>
        </p:nvSpPr>
        <p:spPr>
          <a:xfrm>
            <a:off x="1415362" y="1727360"/>
            <a:ext cx="4953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1</a:t>
            </a:r>
            <a:endParaRPr lang="en-GB" sz="2400" b="1" dirty="0"/>
          </a:p>
        </p:txBody>
      </p:sp>
      <p:sp>
        <p:nvSpPr>
          <p:cNvPr id="140" name="Oval 139"/>
          <p:cNvSpPr/>
          <p:nvPr/>
        </p:nvSpPr>
        <p:spPr>
          <a:xfrm>
            <a:off x="2827475" y="1860061"/>
            <a:ext cx="4953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2</a:t>
            </a:r>
            <a:endParaRPr lang="en-GB" sz="2400" b="1" dirty="0"/>
          </a:p>
        </p:txBody>
      </p:sp>
      <p:sp>
        <p:nvSpPr>
          <p:cNvPr id="141" name="Oval 140"/>
          <p:cNvSpPr/>
          <p:nvPr/>
        </p:nvSpPr>
        <p:spPr>
          <a:xfrm>
            <a:off x="2409853" y="4381336"/>
            <a:ext cx="4953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5</a:t>
            </a:r>
            <a:endParaRPr lang="en-GB" sz="2400" b="1" dirty="0"/>
          </a:p>
        </p:txBody>
      </p:sp>
      <p:sp>
        <p:nvSpPr>
          <p:cNvPr id="31" name="Rounded Rectangle 30"/>
          <p:cNvSpPr/>
          <p:nvPr/>
        </p:nvSpPr>
        <p:spPr>
          <a:xfrm>
            <a:off x="3890698" y="5757391"/>
            <a:ext cx="23286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Developed</a:t>
            </a:r>
          </a:p>
          <a:p>
            <a:pPr algn="ctr"/>
            <a:r>
              <a:rPr lang="en-GB" sz="1600" dirty="0" smtClean="0"/>
              <a:t>(Implemented and tested)</a:t>
            </a:r>
            <a:endParaRPr lang="en-GB" sz="1600" dirty="0"/>
          </a:p>
        </p:txBody>
      </p:sp>
      <p:sp>
        <p:nvSpPr>
          <p:cNvPr id="36" name="TextBox 35"/>
          <p:cNvSpPr txBox="1"/>
          <p:nvPr/>
        </p:nvSpPr>
        <p:spPr>
          <a:xfrm>
            <a:off x="7182652" y="5935340"/>
            <a:ext cx="1479141" cy="307777"/>
          </a:xfrm>
          <a:prstGeom prst="rect">
            <a:avLst/>
          </a:prstGeom>
          <a:noFill/>
        </p:spPr>
        <p:txBody>
          <a:bodyPr wrap="square" rtlCol="0">
            <a:spAutoFit/>
          </a:bodyPr>
          <a:lstStyle/>
          <a:p>
            <a:pPr algn="ctr"/>
            <a:r>
              <a:rPr lang="en-GB" sz="1400" dirty="0" smtClean="0">
                <a:solidFill>
                  <a:schemeClr val="tx2">
                    <a:lumMod val="60000"/>
                    <a:lumOff val="40000"/>
                  </a:schemeClr>
                </a:solidFill>
              </a:rPr>
              <a:t>Work Started</a:t>
            </a:r>
            <a:endParaRPr lang="en-GB" sz="1400" dirty="0">
              <a:solidFill>
                <a:schemeClr val="tx2">
                  <a:lumMod val="60000"/>
                  <a:lumOff val="40000"/>
                </a:schemeClr>
              </a:solidFill>
            </a:endParaRPr>
          </a:p>
        </p:txBody>
      </p:sp>
      <p:sp>
        <p:nvSpPr>
          <p:cNvPr id="2" name="Title 1"/>
          <p:cNvSpPr>
            <a:spLocks noGrp="1"/>
          </p:cNvSpPr>
          <p:nvPr>
            <p:ph type="title"/>
          </p:nvPr>
        </p:nvSpPr>
        <p:spPr/>
        <p:txBody>
          <a:bodyPr/>
          <a:lstStyle/>
          <a:p>
            <a:r>
              <a:rPr lang="en-GB" dirty="0" smtClean="0"/>
              <a:t>Life Cycle of a Story</a:t>
            </a:r>
            <a:endParaRPr lang="en-GB" dirty="0"/>
          </a:p>
        </p:txBody>
      </p:sp>
      <p:sp>
        <p:nvSpPr>
          <p:cNvPr id="28" name="Footer Placeholder 3"/>
          <p:cNvSpPr>
            <a:spLocks noGrp="1"/>
          </p:cNvSpPr>
          <p:nvPr>
            <p:ph type="ftr" sz="quarter" idx="11"/>
          </p:nvPr>
        </p:nvSpPr>
        <p:spPr>
          <a:xfrm>
            <a:off x="2432720" y="6453336"/>
            <a:ext cx="5184576" cy="365125"/>
          </a:xfrm>
        </p:spPr>
        <p:txBody>
          <a:bodyPr/>
          <a:lstStyle/>
          <a:p>
            <a:r>
              <a:rPr lang="en-GB" dirty="0" smtClean="0"/>
              <a:t>Copyright </a:t>
            </a:r>
            <a:r>
              <a:rPr lang="en-GB" dirty="0" err="1" smtClean="0"/>
              <a:t>Arieso</a:t>
            </a:r>
            <a:r>
              <a:rPr lang="en-GB" dirty="0" smtClean="0"/>
              <a:t> 2014      Commercial in Confidence</a:t>
            </a:r>
            <a:endParaRPr lang="en-GB" dirty="0"/>
          </a:p>
        </p:txBody>
      </p:sp>
    </p:spTree>
    <p:extLst>
      <p:ext uri="{BB962C8B-B14F-4D97-AF65-F5344CB8AC3E}">
        <p14:creationId xmlns:p14="http://schemas.microsoft.com/office/powerpoint/2010/main" val="1239087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Agile continuous improvement</a:t>
            </a:r>
            <a:endParaRPr lang="en-GB" dirty="0"/>
          </a:p>
        </p:txBody>
      </p:sp>
      <p:sp>
        <p:nvSpPr>
          <p:cNvPr id="3" name="Content Placeholder 2"/>
          <p:cNvSpPr>
            <a:spLocks noGrp="1"/>
          </p:cNvSpPr>
          <p:nvPr>
            <p:ph idx="1"/>
          </p:nvPr>
        </p:nvSpPr>
        <p:spPr/>
        <p:txBody>
          <a:bodyPr>
            <a:normAutofit lnSpcReduction="10000"/>
          </a:bodyPr>
          <a:lstStyle/>
          <a:p>
            <a:r>
              <a:rPr lang="en-GB" dirty="0" smtClean="0"/>
              <a:t>Any Agile process is not perfect</a:t>
            </a:r>
          </a:p>
          <a:p>
            <a:pPr lvl="1"/>
            <a:r>
              <a:rPr lang="en-GB" dirty="0" smtClean="0"/>
              <a:t>This is definitely true for ours</a:t>
            </a:r>
          </a:p>
          <a:p>
            <a:r>
              <a:rPr lang="en-GB" dirty="0" smtClean="0"/>
              <a:t>Focus is on </a:t>
            </a:r>
            <a:r>
              <a:rPr lang="en-GB" dirty="0"/>
              <a:t>continuous improvement</a:t>
            </a:r>
            <a:endParaRPr lang="en-GB" dirty="0" smtClean="0"/>
          </a:p>
          <a:p>
            <a:pPr lvl="1"/>
            <a:r>
              <a:rPr lang="en-GB" dirty="0" smtClean="0"/>
              <a:t>Sprint retrospectives, team retrospectives, project retrospectives</a:t>
            </a:r>
          </a:p>
          <a:p>
            <a:pPr lvl="1"/>
            <a:r>
              <a:rPr lang="en-GB" dirty="0" smtClean="0"/>
              <a:t>Review what works, and what is not working</a:t>
            </a:r>
          </a:p>
          <a:p>
            <a:pPr lvl="1"/>
            <a:r>
              <a:rPr lang="en-GB" dirty="0" smtClean="0"/>
              <a:t>Look at how we can improve things</a:t>
            </a:r>
          </a:p>
          <a:p>
            <a:r>
              <a:rPr lang="en-GB" dirty="0" smtClean="0"/>
              <a:t>We still have a long way to go</a:t>
            </a:r>
          </a:p>
          <a:p>
            <a:pPr lvl="1"/>
            <a:r>
              <a:rPr lang="en-GB" dirty="0" smtClean="0"/>
              <a:t>More automation, better stories, more metrics, fast releases…</a:t>
            </a:r>
          </a:p>
          <a:p>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Tree>
    <p:extLst>
      <p:ext uri="{BB962C8B-B14F-4D97-AF65-F5344CB8AC3E}">
        <p14:creationId xmlns:p14="http://schemas.microsoft.com/office/powerpoint/2010/main" val="24425044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ounded Rectangle 53"/>
          <p:cNvSpPr/>
          <p:nvPr/>
        </p:nvSpPr>
        <p:spPr>
          <a:xfrm>
            <a:off x="3089970" y="5855429"/>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QA/Test</a:t>
            </a:r>
            <a:endParaRPr lang="en-GB" sz="2000" dirty="0"/>
          </a:p>
        </p:txBody>
      </p:sp>
      <p:sp>
        <p:nvSpPr>
          <p:cNvPr id="2" name="Rounded Rectangle 1"/>
          <p:cNvSpPr/>
          <p:nvPr/>
        </p:nvSpPr>
        <p:spPr>
          <a:xfrm>
            <a:off x="437675" y="1528542"/>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New</a:t>
            </a:r>
            <a:endParaRPr lang="en-GB" sz="2000" dirty="0"/>
          </a:p>
        </p:txBody>
      </p:sp>
      <p:sp>
        <p:nvSpPr>
          <p:cNvPr id="3" name="Rounded Rectangle 2"/>
          <p:cNvSpPr/>
          <p:nvPr/>
        </p:nvSpPr>
        <p:spPr>
          <a:xfrm>
            <a:off x="7711771" y="3454174"/>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Committed</a:t>
            </a:r>
            <a:endParaRPr lang="en-GB" sz="2000" dirty="0"/>
          </a:p>
        </p:txBody>
      </p:sp>
      <p:sp>
        <p:nvSpPr>
          <p:cNvPr id="4" name="Rounded Rectangle 3"/>
          <p:cNvSpPr/>
          <p:nvPr/>
        </p:nvSpPr>
        <p:spPr>
          <a:xfrm>
            <a:off x="554688" y="4700014"/>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Done</a:t>
            </a:r>
            <a:endParaRPr lang="en-GB" sz="2000" dirty="0"/>
          </a:p>
        </p:txBody>
      </p:sp>
      <p:sp>
        <p:nvSpPr>
          <p:cNvPr id="5" name="Rounded Rectangle 4"/>
          <p:cNvSpPr/>
          <p:nvPr/>
        </p:nvSpPr>
        <p:spPr>
          <a:xfrm>
            <a:off x="3831053" y="1260616"/>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Approved</a:t>
            </a:r>
            <a:endParaRPr lang="en-GB" sz="2000" dirty="0"/>
          </a:p>
        </p:txBody>
      </p:sp>
      <p:cxnSp>
        <p:nvCxnSpPr>
          <p:cNvPr id="6" name="Curved Connector 5"/>
          <p:cNvCxnSpPr>
            <a:endCxn id="2" idx="0"/>
          </p:cNvCxnSpPr>
          <p:nvPr/>
        </p:nvCxnSpPr>
        <p:spPr>
          <a:xfrm>
            <a:off x="437675" y="880470"/>
            <a:ext cx="819091" cy="648072"/>
          </a:xfrm>
          <a:prstGeom prst="curvedConnector2">
            <a:avLst/>
          </a:prstGeom>
          <a:ln>
            <a:tailEnd type="arrow"/>
          </a:ln>
        </p:spPr>
        <p:style>
          <a:lnRef idx="3">
            <a:schemeClr val="accent2"/>
          </a:lnRef>
          <a:fillRef idx="0">
            <a:schemeClr val="accent2"/>
          </a:fillRef>
          <a:effectRef idx="2">
            <a:schemeClr val="accent2"/>
          </a:effectRef>
          <a:fontRef idx="minor">
            <a:schemeClr val="tx1"/>
          </a:fontRef>
        </p:style>
      </p:cxnSp>
      <p:sp>
        <p:nvSpPr>
          <p:cNvPr id="7" name="TextBox 6"/>
          <p:cNvSpPr txBox="1"/>
          <p:nvPr/>
        </p:nvSpPr>
        <p:spPr>
          <a:xfrm>
            <a:off x="788714" y="808696"/>
            <a:ext cx="1404156" cy="307777"/>
          </a:xfrm>
          <a:prstGeom prst="rect">
            <a:avLst/>
          </a:prstGeom>
          <a:noFill/>
        </p:spPr>
        <p:txBody>
          <a:bodyPr wrap="square" rtlCol="0">
            <a:spAutoFit/>
          </a:bodyPr>
          <a:lstStyle/>
          <a:p>
            <a:pPr algn="ctr"/>
            <a:r>
              <a:rPr lang="en-GB" sz="1400" dirty="0" smtClean="0">
                <a:solidFill>
                  <a:schemeClr val="accent2">
                    <a:lumMod val="50000"/>
                  </a:schemeClr>
                </a:solidFill>
              </a:rPr>
              <a:t>Bug added</a:t>
            </a:r>
            <a:endParaRPr lang="en-GB" sz="1400" dirty="0">
              <a:solidFill>
                <a:schemeClr val="accent2">
                  <a:lumMod val="50000"/>
                </a:schemeClr>
              </a:solidFill>
            </a:endParaRPr>
          </a:p>
        </p:txBody>
      </p:sp>
      <p:sp>
        <p:nvSpPr>
          <p:cNvPr id="8" name="TextBox 7"/>
          <p:cNvSpPr txBox="1"/>
          <p:nvPr/>
        </p:nvSpPr>
        <p:spPr>
          <a:xfrm>
            <a:off x="2075857" y="1958498"/>
            <a:ext cx="1833204" cy="738664"/>
          </a:xfrm>
          <a:prstGeom prst="rect">
            <a:avLst/>
          </a:prstGeom>
          <a:noFill/>
        </p:spPr>
        <p:txBody>
          <a:bodyPr wrap="square" rtlCol="0">
            <a:spAutoFit/>
          </a:bodyPr>
          <a:lstStyle/>
          <a:p>
            <a:pPr algn="ctr"/>
            <a:r>
              <a:rPr lang="en-GB" sz="1400" dirty="0" smtClean="0">
                <a:solidFill>
                  <a:schemeClr val="accent2">
                    <a:lumMod val="50000"/>
                  </a:schemeClr>
                </a:solidFill>
              </a:rPr>
              <a:t>Bug Review Board agree bug is valid and assign a priority</a:t>
            </a:r>
            <a:endParaRPr lang="en-GB" sz="1400" dirty="0">
              <a:solidFill>
                <a:schemeClr val="accent2">
                  <a:lumMod val="50000"/>
                </a:schemeClr>
              </a:solidFill>
            </a:endParaRPr>
          </a:p>
        </p:txBody>
      </p:sp>
      <p:sp>
        <p:nvSpPr>
          <p:cNvPr id="10" name="Flowchart: Multidocument 9"/>
          <p:cNvSpPr/>
          <p:nvPr/>
        </p:nvSpPr>
        <p:spPr>
          <a:xfrm>
            <a:off x="6981205" y="1126269"/>
            <a:ext cx="1461131" cy="1093840"/>
          </a:xfrm>
          <a:prstGeom prst="flowChartMultidocumen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dirty="0" smtClean="0"/>
              <a:t>Product Backlog</a:t>
            </a:r>
            <a:endParaRPr lang="en-GB" dirty="0"/>
          </a:p>
        </p:txBody>
      </p:sp>
      <p:cxnSp>
        <p:nvCxnSpPr>
          <p:cNvPr id="11" name="Straight Arrow Connector 10"/>
          <p:cNvCxnSpPr>
            <a:stCxn id="5" idx="3"/>
            <a:endCxn id="10" idx="1"/>
          </p:cNvCxnSpPr>
          <p:nvPr/>
        </p:nvCxnSpPr>
        <p:spPr>
          <a:xfrm flipV="1">
            <a:off x="5469236" y="1673190"/>
            <a:ext cx="1511970" cy="44627"/>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12" name="Straight Arrow Connector 11"/>
          <p:cNvCxnSpPr>
            <a:stCxn id="2" idx="3"/>
            <a:endCxn id="5" idx="1"/>
          </p:cNvCxnSpPr>
          <p:nvPr/>
        </p:nvCxnSpPr>
        <p:spPr>
          <a:xfrm flipV="1">
            <a:off x="2075858" y="1717816"/>
            <a:ext cx="1755196" cy="26792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14" name="Straight Arrow Connector 13"/>
          <p:cNvCxnSpPr>
            <a:stCxn id="10" idx="2"/>
            <a:endCxn id="3" idx="0"/>
          </p:cNvCxnSpPr>
          <p:nvPr/>
        </p:nvCxnSpPr>
        <p:spPr>
          <a:xfrm>
            <a:off x="7610169" y="2178686"/>
            <a:ext cx="920694" cy="1275489"/>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5" name="TextBox 14"/>
          <p:cNvSpPr txBox="1"/>
          <p:nvPr/>
        </p:nvSpPr>
        <p:spPr>
          <a:xfrm>
            <a:off x="8040246" y="2327830"/>
            <a:ext cx="1875483" cy="738664"/>
          </a:xfrm>
          <a:prstGeom prst="rect">
            <a:avLst/>
          </a:prstGeom>
          <a:noFill/>
        </p:spPr>
        <p:txBody>
          <a:bodyPr wrap="square" rtlCol="0">
            <a:spAutoFit/>
          </a:bodyPr>
          <a:lstStyle/>
          <a:p>
            <a:pPr algn="ctr"/>
            <a:r>
              <a:rPr lang="en-GB" sz="1400" dirty="0" smtClean="0">
                <a:solidFill>
                  <a:schemeClr val="accent2">
                    <a:lumMod val="50000"/>
                  </a:schemeClr>
                </a:solidFill>
              </a:rPr>
              <a:t>BRB or Maintenance Engineer commits the bug to a release</a:t>
            </a:r>
            <a:endParaRPr lang="en-GB" sz="1400" dirty="0">
              <a:solidFill>
                <a:schemeClr val="accent2">
                  <a:lumMod val="50000"/>
                </a:schemeClr>
              </a:solidFill>
            </a:endParaRPr>
          </a:p>
        </p:txBody>
      </p:sp>
      <p:cxnSp>
        <p:nvCxnSpPr>
          <p:cNvPr id="20" name="Straight Arrow Connector 19"/>
          <p:cNvCxnSpPr>
            <a:stCxn id="54" idx="1"/>
            <a:endCxn id="4" idx="3"/>
          </p:cNvCxnSpPr>
          <p:nvPr/>
        </p:nvCxnSpPr>
        <p:spPr>
          <a:xfrm flipH="1" flipV="1">
            <a:off x="2192870" y="5157215"/>
            <a:ext cx="897100" cy="1155415"/>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21" name="TextBox 20"/>
          <p:cNvSpPr txBox="1"/>
          <p:nvPr/>
        </p:nvSpPr>
        <p:spPr>
          <a:xfrm>
            <a:off x="5697892" y="4106964"/>
            <a:ext cx="1479141" cy="523220"/>
          </a:xfrm>
          <a:prstGeom prst="rect">
            <a:avLst/>
          </a:prstGeom>
          <a:noFill/>
        </p:spPr>
        <p:txBody>
          <a:bodyPr wrap="square" rtlCol="0">
            <a:spAutoFit/>
          </a:bodyPr>
          <a:lstStyle/>
          <a:p>
            <a:pPr algn="ctr"/>
            <a:r>
              <a:rPr lang="en-GB" sz="1400" dirty="0" smtClean="0">
                <a:solidFill>
                  <a:schemeClr val="accent2">
                    <a:lumMod val="50000"/>
                  </a:schemeClr>
                </a:solidFill>
              </a:rPr>
              <a:t>Engineer Fixes the bug</a:t>
            </a:r>
          </a:p>
        </p:txBody>
      </p:sp>
      <p:sp>
        <p:nvSpPr>
          <p:cNvPr id="22" name="TextBox 21"/>
          <p:cNvSpPr txBox="1"/>
          <p:nvPr/>
        </p:nvSpPr>
        <p:spPr>
          <a:xfrm>
            <a:off x="2289520" y="5136190"/>
            <a:ext cx="1828271" cy="523220"/>
          </a:xfrm>
          <a:prstGeom prst="rect">
            <a:avLst/>
          </a:prstGeom>
          <a:noFill/>
        </p:spPr>
        <p:txBody>
          <a:bodyPr wrap="square" rtlCol="0">
            <a:spAutoFit/>
          </a:bodyPr>
          <a:lstStyle/>
          <a:p>
            <a:pPr algn="ctr"/>
            <a:r>
              <a:rPr lang="en-GB" sz="1400" dirty="0" smtClean="0">
                <a:solidFill>
                  <a:schemeClr val="accent2">
                    <a:lumMod val="50000"/>
                  </a:schemeClr>
                </a:solidFill>
              </a:rPr>
              <a:t>QA agree issue is resolved</a:t>
            </a:r>
          </a:p>
        </p:txBody>
      </p:sp>
      <p:sp>
        <p:nvSpPr>
          <p:cNvPr id="24" name="Oval 23"/>
          <p:cNvSpPr/>
          <p:nvPr/>
        </p:nvSpPr>
        <p:spPr>
          <a:xfrm>
            <a:off x="8075422" y="947799"/>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3</a:t>
            </a:r>
            <a:endParaRPr lang="en-GB" sz="2400" b="1" dirty="0"/>
          </a:p>
        </p:txBody>
      </p:sp>
      <p:sp>
        <p:nvSpPr>
          <p:cNvPr id="25" name="Oval 24"/>
          <p:cNvSpPr/>
          <p:nvPr/>
        </p:nvSpPr>
        <p:spPr>
          <a:xfrm>
            <a:off x="9102303" y="3098861"/>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4</a:t>
            </a:r>
            <a:endParaRPr lang="en-GB" sz="2400" b="1" dirty="0"/>
          </a:p>
        </p:txBody>
      </p:sp>
      <p:sp>
        <p:nvSpPr>
          <p:cNvPr id="26" name="Oval 25"/>
          <p:cNvSpPr/>
          <p:nvPr/>
        </p:nvSpPr>
        <p:spPr>
          <a:xfrm>
            <a:off x="2295821" y="5593142"/>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7</a:t>
            </a:r>
            <a:endParaRPr lang="en-GB" sz="2400" b="1" dirty="0"/>
          </a:p>
        </p:txBody>
      </p:sp>
      <p:sp>
        <p:nvSpPr>
          <p:cNvPr id="28" name="Oval 27"/>
          <p:cNvSpPr/>
          <p:nvPr/>
        </p:nvSpPr>
        <p:spPr>
          <a:xfrm>
            <a:off x="599571" y="1273866"/>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1</a:t>
            </a:r>
            <a:endParaRPr lang="en-GB" sz="2400" b="1" dirty="0"/>
          </a:p>
        </p:txBody>
      </p:sp>
      <p:sp>
        <p:nvSpPr>
          <p:cNvPr id="29" name="Oval 28"/>
          <p:cNvSpPr/>
          <p:nvPr/>
        </p:nvSpPr>
        <p:spPr>
          <a:xfrm>
            <a:off x="2935820" y="1404234"/>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2</a:t>
            </a:r>
            <a:endParaRPr lang="en-GB" sz="2400" b="1" dirty="0"/>
          </a:p>
        </p:txBody>
      </p:sp>
      <p:sp>
        <p:nvSpPr>
          <p:cNvPr id="47" name="Rounded Rectangle 46"/>
          <p:cNvSpPr/>
          <p:nvPr/>
        </p:nvSpPr>
        <p:spPr>
          <a:xfrm>
            <a:off x="5618371" y="4688771"/>
            <a:ext cx="1638182"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2000" dirty="0" smtClean="0"/>
              <a:t>In Progress</a:t>
            </a:r>
            <a:endParaRPr lang="en-GB" sz="2000" dirty="0"/>
          </a:p>
        </p:txBody>
      </p:sp>
      <p:cxnSp>
        <p:nvCxnSpPr>
          <p:cNvPr id="59" name="Curved Connector 58"/>
          <p:cNvCxnSpPr>
            <a:stCxn id="3" idx="2"/>
            <a:endCxn id="47" idx="3"/>
          </p:cNvCxnSpPr>
          <p:nvPr/>
        </p:nvCxnSpPr>
        <p:spPr>
          <a:xfrm rot="5400000">
            <a:off x="7505011" y="4120119"/>
            <a:ext cx="777397" cy="1274309"/>
          </a:xfrm>
          <a:prstGeom prst="curvedConnector2">
            <a:avLst/>
          </a:prstGeom>
          <a:ln>
            <a:tailEnd type="arrow"/>
          </a:ln>
        </p:spPr>
        <p:style>
          <a:lnRef idx="3">
            <a:schemeClr val="accent2"/>
          </a:lnRef>
          <a:fillRef idx="0">
            <a:schemeClr val="accent2"/>
          </a:fillRef>
          <a:effectRef idx="2">
            <a:schemeClr val="accent2"/>
          </a:effectRef>
          <a:fontRef idx="minor">
            <a:schemeClr val="tx1"/>
          </a:fontRef>
        </p:style>
      </p:cxnSp>
      <p:sp>
        <p:nvSpPr>
          <p:cNvPr id="30" name="Oval 29"/>
          <p:cNvSpPr/>
          <p:nvPr/>
        </p:nvSpPr>
        <p:spPr>
          <a:xfrm>
            <a:off x="7857388" y="4778930"/>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5</a:t>
            </a:r>
            <a:endParaRPr lang="en-GB" sz="2400" b="1" dirty="0"/>
          </a:p>
        </p:txBody>
      </p:sp>
      <p:cxnSp>
        <p:nvCxnSpPr>
          <p:cNvPr id="68" name="Curved Connector 67"/>
          <p:cNvCxnSpPr>
            <a:stCxn id="47" idx="2"/>
            <a:endCxn id="54" idx="3"/>
          </p:cNvCxnSpPr>
          <p:nvPr/>
        </p:nvCxnSpPr>
        <p:spPr>
          <a:xfrm rot="5400000">
            <a:off x="5228078" y="5103246"/>
            <a:ext cx="709458" cy="1709310"/>
          </a:xfrm>
          <a:prstGeom prst="curvedConnector2">
            <a:avLst/>
          </a:prstGeom>
          <a:ln>
            <a:tailEnd type="arrow"/>
          </a:ln>
        </p:spPr>
        <p:style>
          <a:lnRef idx="3">
            <a:schemeClr val="accent2"/>
          </a:lnRef>
          <a:fillRef idx="0">
            <a:schemeClr val="accent2"/>
          </a:fillRef>
          <a:effectRef idx="2">
            <a:schemeClr val="accent2"/>
          </a:effectRef>
          <a:fontRef idx="minor">
            <a:schemeClr val="tx1"/>
          </a:fontRef>
        </p:style>
      </p:cxnSp>
      <p:sp>
        <p:nvSpPr>
          <p:cNvPr id="27" name="Oval 26"/>
          <p:cNvSpPr/>
          <p:nvPr/>
        </p:nvSpPr>
        <p:spPr>
          <a:xfrm>
            <a:off x="5475406" y="5957901"/>
            <a:ext cx="495300" cy="4564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2400" b="1" dirty="0" smtClean="0"/>
              <a:t>6</a:t>
            </a:r>
            <a:endParaRPr lang="en-GB" sz="2400" b="1" dirty="0"/>
          </a:p>
        </p:txBody>
      </p:sp>
      <p:sp>
        <p:nvSpPr>
          <p:cNvPr id="9" name="Title 8"/>
          <p:cNvSpPr>
            <a:spLocks noGrp="1"/>
          </p:cNvSpPr>
          <p:nvPr>
            <p:ph type="title"/>
          </p:nvPr>
        </p:nvSpPr>
        <p:spPr/>
        <p:txBody>
          <a:bodyPr/>
          <a:lstStyle/>
          <a:p>
            <a:r>
              <a:rPr lang="en-GB" dirty="0" smtClean="0"/>
              <a:t>Lifecycle of a bug</a:t>
            </a:r>
            <a:endParaRPr lang="en-GB" dirty="0"/>
          </a:p>
        </p:txBody>
      </p:sp>
      <p:sp>
        <p:nvSpPr>
          <p:cNvPr id="31" name="Footer Placeholder 3"/>
          <p:cNvSpPr>
            <a:spLocks noGrp="1"/>
          </p:cNvSpPr>
          <p:nvPr>
            <p:ph type="ftr" sz="quarter" idx="11"/>
          </p:nvPr>
        </p:nvSpPr>
        <p:spPr>
          <a:xfrm>
            <a:off x="2432720" y="6453336"/>
            <a:ext cx="5184576" cy="365125"/>
          </a:xfrm>
        </p:spPr>
        <p:txBody>
          <a:bodyPr/>
          <a:lstStyle/>
          <a:p>
            <a:r>
              <a:rPr lang="en-GB" dirty="0" smtClean="0"/>
              <a:t>Copyright </a:t>
            </a:r>
            <a:r>
              <a:rPr lang="en-GB" dirty="0" err="1" smtClean="0"/>
              <a:t>Arieso</a:t>
            </a:r>
            <a:r>
              <a:rPr lang="en-GB" dirty="0" smtClean="0"/>
              <a:t> 2014      Commercial in Confidence</a:t>
            </a:r>
            <a:endParaRPr lang="en-GB" dirty="0"/>
          </a:p>
        </p:txBody>
      </p:sp>
    </p:spTree>
    <p:extLst>
      <p:ext uri="{BB962C8B-B14F-4D97-AF65-F5344CB8AC3E}">
        <p14:creationId xmlns:p14="http://schemas.microsoft.com/office/powerpoint/2010/main" val="30997198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a:t>
            </a:r>
            <a:r>
              <a:rPr lang="en-GB" dirty="0" smtClean="0"/>
              <a:t>Process </a:t>
            </a:r>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
        <p:nvSpPr>
          <p:cNvPr id="18" name="Rounded Rectangle 17"/>
          <p:cNvSpPr/>
          <p:nvPr/>
        </p:nvSpPr>
        <p:spPr>
          <a:xfrm>
            <a:off x="528532" y="340173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cxnSp>
        <p:nvCxnSpPr>
          <p:cNvPr id="21" name="Curved Connector 20"/>
          <p:cNvCxnSpPr>
            <a:endCxn id="18" idx="0"/>
          </p:cNvCxnSpPr>
          <p:nvPr/>
        </p:nvCxnSpPr>
        <p:spPr>
          <a:xfrm>
            <a:off x="528532" y="2753663"/>
            <a:ext cx="756084"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30" name="Oval 29"/>
          <p:cNvSpPr/>
          <p:nvPr/>
        </p:nvSpPr>
        <p:spPr>
          <a:xfrm>
            <a:off x="1637721" y="3207177"/>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1</a:t>
            </a:r>
            <a:endParaRPr lang="en-GB" sz="2400" b="1" dirty="0"/>
          </a:p>
        </p:txBody>
      </p:sp>
      <p:sp>
        <p:nvSpPr>
          <p:cNvPr id="38" name="TextBox 37"/>
          <p:cNvSpPr txBox="1"/>
          <p:nvPr/>
        </p:nvSpPr>
        <p:spPr>
          <a:xfrm>
            <a:off x="412785" y="950494"/>
            <a:ext cx="4171247" cy="477054"/>
          </a:xfrm>
          <a:prstGeom prst="rect">
            <a:avLst/>
          </a:prstGeom>
          <a:noFill/>
        </p:spPr>
        <p:txBody>
          <a:bodyPr wrap="square" rtlCol="0">
            <a:spAutoFit/>
          </a:bodyPr>
          <a:lstStyle/>
          <a:p>
            <a:r>
              <a:rPr lang="en-GB" b="1" dirty="0">
                <a:solidFill>
                  <a:schemeClr val="tx1">
                    <a:lumMod val="65000"/>
                    <a:lumOff val="35000"/>
                  </a:schemeClr>
                </a:solidFill>
              </a:rPr>
              <a:t>Sprint Planning</a:t>
            </a:r>
            <a:r>
              <a:rPr lang="en-GB" b="1" dirty="0" smtClean="0">
                <a:solidFill>
                  <a:schemeClr val="tx1">
                    <a:lumMod val="65000"/>
                    <a:lumOff val="35000"/>
                  </a:schemeClr>
                </a:solidFill>
              </a:rPr>
              <a:t>:</a:t>
            </a:r>
          </a:p>
        </p:txBody>
      </p:sp>
      <p:sp>
        <p:nvSpPr>
          <p:cNvPr id="41" name="TextBox 40"/>
          <p:cNvSpPr txBox="1"/>
          <p:nvPr/>
        </p:nvSpPr>
        <p:spPr>
          <a:xfrm>
            <a:off x="921889" y="2485875"/>
            <a:ext cx="1296144" cy="738664"/>
          </a:xfrm>
          <a:prstGeom prst="rect">
            <a:avLst/>
          </a:prstGeom>
          <a:noFill/>
        </p:spPr>
        <p:txBody>
          <a:bodyPr wrap="square" rtlCol="0">
            <a:spAutoFit/>
          </a:bodyPr>
          <a:lstStyle/>
          <a:p>
            <a:pPr algn="ctr"/>
            <a:r>
              <a:rPr lang="en-GB" sz="1400" dirty="0" smtClean="0">
                <a:solidFill>
                  <a:schemeClr val="tx2">
                    <a:lumMod val="60000"/>
                    <a:lumOff val="40000"/>
                  </a:schemeClr>
                </a:solidFill>
              </a:rPr>
              <a:t>Somebody adds a new story</a:t>
            </a:r>
            <a:endParaRPr lang="en-GB" sz="1400" dirty="0">
              <a:solidFill>
                <a:schemeClr val="tx2">
                  <a:lumMod val="60000"/>
                  <a:lumOff val="40000"/>
                </a:schemeClr>
              </a:solidFill>
            </a:endParaRPr>
          </a:p>
        </p:txBody>
      </p:sp>
      <p:sp>
        <p:nvSpPr>
          <p:cNvPr id="49" name="Content Placeholder 2"/>
          <p:cNvSpPr>
            <a:spLocks noGrp="1"/>
          </p:cNvSpPr>
          <p:nvPr>
            <p:ph idx="1"/>
          </p:nvPr>
        </p:nvSpPr>
        <p:spPr>
          <a:xfrm>
            <a:off x="411076" y="1488199"/>
            <a:ext cx="8915400" cy="756708"/>
          </a:xfrm>
        </p:spPr>
        <p:txBody>
          <a:bodyPr>
            <a:normAutofit fontScale="85000" lnSpcReduction="20000"/>
          </a:bodyPr>
          <a:lstStyle/>
          <a:p>
            <a:pPr marL="0" indent="0">
              <a:buNone/>
            </a:pPr>
            <a:r>
              <a:rPr lang="en-GB" dirty="0"/>
              <a:t>QA </a:t>
            </a:r>
            <a:r>
              <a:rPr lang="en-GB" dirty="0" smtClean="0"/>
              <a:t>are fully integrated into </a:t>
            </a:r>
            <a:r>
              <a:rPr lang="en-GB" dirty="0"/>
              <a:t>the whole of </a:t>
            </a:r>
            <a:r>
              <a:rPr lang="en-GB" dirty="0" smtClean="0"/>
              <a:t>the Agile development process…..</a:t>
            </a:r>
            <a:endParaRPr lang="en-GB" dirty="0"/>
          </a:p>
        </p:txBody>
      </p:sp>
      <p:sp>
        <p:nvSpPr>
          <p:cNvPr id="32" name="Content Placeholder 2"/>
          <p:cNvSpPr txBox="1">
            <a:spLocks/>
          </p:cNvSpPr>
          <p:nvPr/>
        </p:nvSpPr>
        <p:spPr>
          <a:xfrm>
            <a:off x="4584032" y="2315687"/>
            <a:ext cx="4826668" cy="3810475"/>
          </a:xfrm>
          <a:prstGeom prst="rect">
            <a:avLst/>
          </a:prstGeom>
        </p:spPr>
        <p:txBody>
          <a:bodyPr>
            <a:normAutofit/>
          </a:bodyPr>
          <a:lstStyle>
            <a:lvl1pPr marL="342900" indent="-342900" algn="l" defTabSz="914400" rtl="0" eaLnBrk="1" latinLnBrk="0" hangingPunct="1">
              <a:spcBef>
                <a:spcPct val="20000"/>
              </a:spcBef>
              <a:buClr>
                <a:srgbClr val="5482AB"/>
              </a:buClr>
              <a:buSzPct val="120000"/>
              <a:buFont typeface="Arial" pitchFamily="34" charset="0"/>
              <a:buChar char="•"/>
              <a:defRPr sz="3200" kern="1200">
                <a:solidFill>
                  <a:schemeClr val="tx1">
                    <a:lumMod val="65000"/>
                    <a:lumOff val="35000"/>
                  </a:schemeClr>
                </a:solidFill>
                <a:latin typeface="Arial" pitchFamily="34" charset="0"/>
                <a:ea typeface="+mn-ea"/>
                <a:cs typeface="Arial" pitchFamily="34" charset="0"/>
              </a:defRPr>
            </a:lvl1pPr>
            <a:lvl2pPr marL="742950" indent="-285750" algn="l" defTabSz="914400" rtl="0" eaLnBrk="1" latinLnBrk="0" hangingPunct="1">
              <a:spcBef>
                <a:spcPct val="20000"/>
              </a:spcBef>
              <a:buClr>
                <a:srgbClr val="5482AB"/>
              </a:buClr>
              <a:buSzPct val="120000"/>
              <a:buFont typeface="Arial" pitchFamily="34" charset="0"/>
              <a:buChar char="–"/>
              <a:defRPr sz="2800" kern="1200">
                <a:solidFill>
                  <a:schemeClr val="tx1">
                    <a:lumMod val="65000"/>
                    <a:lumOff val="35000"/>
                  </a:schemeClr>
                </a:solidFill>
                <a:latin typeface="Arial" pitchFamily="34" charset="0"/>
                <a:ea typeface="+mn-ea"/>
                <a:cs typeface="Arial" pitchFamily="34" charset="0"/>
              </a:defRPr>
            </a:lvl2pPr>
            <a:lvl3pPr marL="1143000" indent="-228600" algn="l" defTabSz="914400" rtl="0" eaLnBrk="1" latinLnBrk="0" hangingPunct="1">
              <a:spcBef>
                <a:spcPct val="20000"/>
              </a:spcBef>
              <a:buClr>
                <a:srgbClr val="5482AB"/>
              </a:buClr>
              <a:buSzPct val="120000"/>
              <a:buFont typeface="Arial" pitchFamily="34" charset="0"/>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4pPr>
            <a:lvl5pPr marL="20574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smtClean="0"/>
              <a:t>A story is entered into Team Foundation Server (TFS) as an unapproved Product Backlog Item</a:t>
            </a:r>
            <a:endParaRPr lang="en-GB" dirty="0"/>
          </a:p>
        </p:txBody>
      </p:sp>
    </p:spTree>
    <p:extLst>
      <p:ext uri="{BB962C8B-B14F-4D97-AF65-F5344CB8AC3E}">
        <p14:creationId xmlns:p14="http://schemas.microsoft.com/office/powerpoint/2010/main" val="42822823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a:t>
            </a:r>
            <a:r>
              <a:rPr lang="en-GB" dirty="0" smtClean="0"/>
              <a:t>Process</a:t>
            </a:r>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
        <p:nvSpPr>
          <p:cNvPr id="18" name="Rounded Rectangle 17"/>
          <p:cNvSpPr/>
          <p:nvPr/>
        </p:nvSpPr>
        <p:spPr>
          <a:xfrm>
            <a:off x="528532" y="340173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20" name="Rounded Rectangle 19"/>
          <p:cNvSpPr/>
          <p:nvPr/>
        </p:nvSpPr>
        <p:spPr>
          <a:xfrm>
            <a:off x="4083274" y="320964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21" name="Curved Connector 20"/>
          <p:cNvCxnSpPr>
            <a:endCxn id="18" idx="0"/>
          </p:cNvCxnSpPr>
          <p:nvPr/>
        </p:nvCxnSpPr>
        <p:spPr>
          <a:xfrm>
            <a:off x="528532" y="2753663"/>
            <a:ext cx="756084"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22" name="TextBox 21"/>
          <p:cNvSpPr txBox="1"/>
          <p:nvPr/>
        </p:nvSpPr>
        <p:spPr>
          <a:xfrm>
            <a:off x="2235562" y="3927265"/>
            <a:ext cx="1620181"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agrees the story should be done and prioritises it</a:t>
            </a:r>
            <a:endParaRPr lang="en-GB" sz="1400" dirty="0">
              <a:solidFill>
                <a:schemeClr val="tx2">
                  <a:lumMod val="60000"/>
                  <a:lumOff val="40000"/>
                </a:schemeClr>
              </a:solidFill>
            </a:endParaRPr>
          </a:p>
        </p:txBody>
      </p:sp>
      <p:cxnSp>
        <p:nvCxnSpPr>
          <p:cNvPr id="26" name="Straight Arrow Connector 25"/>
          <p:cNvCxnSpPr>
            <a:stCxn id="18" idx="3"/>
          </p:cNvCxnSpPr>
          <p:nvPr/>
        </p:nvCxnSpPr>
        <p:spPr>
          <a:xfrm flipV="1">
            <a:off x="2040700" y="3641666"/>
            <a:ext cx="2009907"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30" name="Oval 29"/>
          <p:cNvSpPr/>
          <p:nvPr/>
        </p:nvSpPr>
        <p:spPr>
          <a:xfrm>
            <a:off x="1637721" y="3207177"/>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1</a:t>
            </a:r>
            <a:endParaRPr lang="en-GB" sz="2400" b="1" dirty="0"/>
          </a:p>
        </p:txBody>
      </p:sp>
      <p:sp>
        <p:nvSpPr>
          <p:cNvPr id="31" name="Oval 30"/>
          <p:cNvSpPr/>
          <p:nvPr/>
        </p:nvSpPr>
        <p:spPr>
          <a:xfrm>
            <a:off x="2984641" y="3342762"/>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2</a:t>
            </a:r>
            <a:endParaRPr lang="en-GB" sz="2400" b="1" dirty="0"/>
          </a:p>
        </p:txBody>
      </p:sp>
      <p:sp>
        <p:nvSpPr>
          <p:cNvPr id="38" name="TextBox 37"/>
          <p:cNvSpPr txBox="1"/>
          <p:nvPr/>
        </p:nvSpPr>
        <p:spPr>
          <a:xfrm>
            <a:off x="412785" y="950494"/>
            <a:ext cx="4171247" cy="477054"/>
          </a:xfrm>
          <a:prstGeom prst="rect">
            <a:avLst/>
          </a:prstGeom>
          <a:noFill/>
        </p:spPr>
        <p:txBody>
          <a:bodyPr wrap="square" rtlCol="0">
            <a:spAutoFit/>
          </a:bodyPr>
          <a:lstStyle/>
          <a:p>
            <a:r>
              <a:rPr lang="en-GB" b="1" dirty="0">
                <a:solidFill>
                  <a:schemeClr val="tx1">
                    <a:lumMod val="65000"/>
                    <a:lumOff val="35000"/>
                  </a:schemeClr>
                </a:solidFill>
              </a:rPr>
              <a:t>Sprint Planning</a:t>
            </a:r>
            <a:r>
              <a:rPr lang="en-GB" b="1" dirty="0" smtClean="0">
                <a:solidFill>
                  <a:schemeClr val="tx1">
                    <a:lumMod val="65000"/>
                    <a:lumOff val="35000"/>
                  </a:schemeClr>
                </a:solidFill>
              </a:rPr>
              <a:t>:</a:t>
            </a:r>
          </a:p>
        </p:txBody>
      </p:sp>
      <p:sp>
        <p:nvSpPr>
          <p:cNvPr id="41" name="TextBox 40"/>
          <p:cNvSpPr txBox="1"/>
          <p:nvPr/>
        </p:nvSpPr>
        <p:spPr>
          <a:xfrm>
            <a:off x="921889" y="2485875"/>
            <a:ext cx="1296144" cy="738664"/>
          </a:xfrm>
          <a:prstGeom prst="rect">
            <a:avLst/>
          </a:prstGeom>
          <a:noFill/>
        </p:spPr>
        <p:txBody>
          <a:bodyPr wrap="square" rtlCol="0">
            <a:spAutoFit/>
          </a:bodyPr>
          <a:lstStyle/>
          <a:p>
            <a:pPr algn="ctr"/>
            <a:r>
              <a:rPr lang="en-GB" sz="1400" dirty="0" smtClean="0">
                <a:solidFill>
                  <a:schemeClr val="tx2">
                    <a:lumMod val="60000"/>
                    <a:lumOff val="40000"/>
                  </a:schemeClr>
                </a:solidFill>
              </a:rPr>
              <a:t>Somebody adds a new story</a:t>
            </a:r>
            <a:endParaRPr lang="en-GB" sz="1400" dirty="0">
              <a:solidFill>
                <a:schemeClr val="tx2">
                  <a:lumMod val="60000"/>
                  <a:lumOff val="40000"/>
                </a:schemeClr>
              </a:solidFill>
            </a:endParaRPr>
          </a:p>
        </p:txBody>
      </p:sp>
      <p:sp>
        <p:nvSpPr>
          <p:cNvPr id="49" name="Content Placeholder 2"/>
          <p:cNvSpPr>
            <a:spLocks noGrp="1"/>
          </p:cNvSpPr>
          <p:nvPr>
            <p:ph idx="1"/>
          </p:nvPr>
        </p:nvSpPr>
        <p:spPr>
          <a:xfrm>
            <a:off x="411076" y="1488199"/>
            <a:ext cx="8915400" cy="756708"/>
          </a:xfrm>
        </p:spPr>
        <p:txBody>
          <a:bodyPr>
            <a:normAutofit fontScale="85000" lnSpcReduction="20000"/>
          </a:bodyPr>
          <a:lstStyle/>
          <a:p>
            <a:pPr marL="0" indent="0">
              <a:buNone/>
            </a:pPr>
            <a:r>
              <a:rPr lang="en-GB" dirty="0"/>
              <a:t>QA </a:t>
            </a:r>
            <a:r>
              <a:rPr lang="en-GB" dirty="0" smtClean="0"/>
              <a:t>are fully integrated into </a:t>
            </a:r>
            <a:r>
              <a:rPr lang="en-GB" dirty="0"/>
              <a:t>the whole of </a:t>
            </a:r>
            <a:r>
              <a:rPr lang="en-GB" dirty="0" smtClean="0"/>
              <a:t>the Agile development process…..</a:t>
            </a:r>
            <a:endParaRPr lang="en-GB" dirty="0"/>
          </a:p>
        </p:txBody>
      </p:sp>
      <p:sp>
        <p:nvSpPr>
          <p:cNvPr id="34" name="Content Placeholder 2"/>
          <p:cNvSpPr txBox="1">
            <a:spLocks/>
          </p:cNvSpPr>
          <p:nvPr/>
        </p:nvSpPr>
        <p:spPr>
          <a:xfrm>
            <a:off x="5694948" y="2125579"/>
            <a:ext cx="3715752" cy="4000584"/>
          </a:xfrm>
          <a:prstGeom prst="rect">
            <a:avLst/>
          </a:prstGeom>
        </p:spPr>
        <p:txBody>
          <a:bodyPr>
            <a:normAutofit fontScale="92500" lnSpcReduction="20000"/>
          </a:bodyPr>
          <a:lstStyle>
            <a:lvl1pPr marL="342900" indent="-342900" algn="l" defTabSz="914400" rtl="0" eaLnBrk="1" latinLnBrk="0" hangingPunct="1">
              <a:spcBef>
                <a:spcPct val="20000"/>
              </a:spcBef>
              <a:buClr>
                <a:srgbClr val="5482AB"/>
              </a:buClr>
              <a:buSzPct val="120000"/>
              <a:buFont typeface="Arial" pitchFamily="34" charset="0"/>
              <a:buChar char="•"/>
              <a:defRPr sz="3200" kern="1200">
                <a:solidFill>
                  <a:schemeClr val="tx1">
                    <a:lumMod val="65000"/>
                    <a:lumOff val="35000"/>
                  </a:schemeClr>
                </a:solidFill>
                <a:latin typeface="Arial" pitchFamily="34" charset="0"/>
                <a:ea typeface="+mn-ea"/>
                <a:cs typeface="Arial" pitchFamily="34" charset="0"/>
              </a:defRPr>
            </a:lvl1pPr>
            <a:lvl2pPr marL="742950" indent="-285750" algn="l" defTabSz="914400" rtl="0" eaLnBrk="1" latinLnBrk="0" hangingPunct="1">
              <a:spcBef>
                <a:spcPct val="20000"/>
              </a:spcBef>
              <a:buClr>
                <a:srgbClr val="5482AB"/>
              </a:buClr>
              <a:buSzPct val="120000"/>
              <a:buFont typeface="Arial" pitchFamily="34" charset="0"/>
              <a:buChar char="–"/>
              <a:defRPr sz="2800" kern="1200">
                <a:solidFill>
                  <a:schemeClr val="tx1">
                    <a:lumMod val="65000"/>
                    <a:lumOff val="35000"/>
                  </a:schemeClr>
                </a:solidFill>
                <a:latin typeface="Arial" pitchFamily="34" charset="0"/>
                <a:ea typeface="+mn-ea"/>
                <a:cs typeface="Arial" pitchFamily="34" charset="0"/>
              </a:defRPr>
            </a:lvl2pPr>
            <a:lvl3pPr marL="1143000" indent="-228600" algn="l" defTabSz="914400" rtl="0" eaLnBrk="1" latinLnBrk="0" hangingPunct="1">
              <a:spcBef>
                <a:spcPct val="20000"/>
              </a:spcBef>
              <a:buClr>
                <a:srgbClr val="5482AB"/>
              </a:buClr>
              <a:buSzPct val="120000"/>
              <a:buFont typeface="Arial" pitchFamily="34" charset="0"/>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4pPr>
            <a:lvl5pPr marL="20574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During the </a:t>
            </a:r>
            <a:r>
              <a:rPr lang="en-GB" dirty="0" smtClean="0"/>
              <a:t>planning meeting</a:t>
            </a:r>
            <a:r>
              <a:rPr lang="en-GB" dirty="0"/>
              <a:t>, </a:t>
            </a:r>
            <a:r>
              <a:rPr lang="en-GB" dirty="0" smtClean="0"/>
              <a:t>Stories are </a:t>
            </a:r>
            <a:r>
              <a:rPr lang="en-GB" dirty="0"/>
              <a:t>p</a:t>
            </a:r>
            <a:r>
              <a:rPr lang="en-GB" dirty="0" smtClean="0"/>
              <a:t>rioritised and Approved</a:t>
            </a:r>
          </a:p>
          <a:p>
            <a:r>
              <a:rPr lang="en-GB" dirty="0" smtClean="0"/>
              <a:t>The </a:t>
            </a:r>
            <a:r>
              <a:rPr lang="en-GB" dirty="0"/>
              <a:t>team estimate and agree the </a:t>
            </a:r>
            <a:r>
              <a:rPr lang="en-GB" b="1" i="1" dirty="0"/>
              <a:t>size</a:t>
            </a:r>
            <a:r>
              <a:rPr lang="en-GB" dirty="0"/>
              <a:t> of the story based on previous experience</a:t>
            </a:r>
          </a:p>
        </p:txBody>
      </p:sp>
    </p:spTree>
    <p:extLst>
      <p:ext uri="{BB962C8B-B14F-4D97-AF65-F5344CB8AC3E}">
        <p14:creationId xmlns:p14="http://schemas.microsoft.com/office/powerpoint/2010/main" val="14080752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a:t>
            </a:r>
            <a:r>
              <a:rPr lang="en-GB" dirty="0" smtClean="0"/>
              <a:t>Process</a:t>
            </a:r>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
        <p:nvSpPr>
          <p:cNvPr id="18" name="Rounded Rectangle 17"/>
          <p:cNvSpPr/>
          <p:nvPr/>
        </p:nvSpPr>
        <p:spPr>
          <a:xfrm>
            <a:off x="528532" y="340173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20" name="Rounded Rectangle 19"/>
          <p:cNvSpPr/>
          <p:nvPr/>
        </p:nvSpPr>
        <p:spPr>
          <a:xfrm>
            <a:off x="4083274" y="320964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21" name="Curved Connector 20"/>
          <p:cNvCxnSpPr>
            <a:endCxn id="18" idx="0"/>
          </p:cNvCxnSpPr>
          <p:nvPr/>
        </p:nvCxnSpPr>
        <p:spPr>
          <a:xfrm>
            <a:off x="528532" y="2753663"/>
            <a:ext cx="756084"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22" name="TextBox 21"/>
          <p:cNvSpPr txBox="1"/>
          <p:nvPr/>
        </p:nvSpPr>
        <p:spPr>
          <a:xfrm>
            <a:off x="2235562" y="3927265"/>
            <a:ext cx="1620181"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agrees the story should be done and prioritises it</a:t>
            </a:r>
            <a:endParaRPr lang="en-GB" sz="1400" dirty="0">
              <a:solidFill>
                <a:schemeClr val="tx2">
                  <a:lumMod val="60000"/>
                  <a:lumOff val="40000"/>
                </a:schemeClr>
              </a:solidFill>
            </a:endParaRPr>
          </a:p>
        </p:txBody>
      </p:sp>
      <p:sp>
        <p:nvSpPr>
          <p:cNvPr id="23" name="TextBox 22"/>
          <p:cNvSpPr txBox="1"/>
          <p:nvPr/>
        </p:nvSpPr>
        <p:spPr>
          <a:xfrm>
            <a:off x="5595442" y="3639107"/>
            <a:ext cx="1365361" cy="523220"/>
          </a:xfrm>
          <a:prstGeom prst="rect">
            <a:avLst/>
          </a:prstGeom>
          <a:noFill/>
        </p:spPr>
        <p:txBody>
          <a:bodyPr wrap="square" rtlCol="0">
            <a:spAutoFit/>
          </a:bodyPr>
          <a:lstStyle/>
          <a:p>
            <a:pPr algn="ctr"/>
            <a:r>
              <a:rPr lang="en-GB" sz="1400" dirty="0" smtClean="0">
                <a:solidFill>
                  <a:schemeClr val="tx2">
                    <a:lumMod val="60000"/>
                    <a:lumOff val="40000"/>
                  </a:schemeClr>
                </a:solidFill>
              </a:rPr>
              <a:t>Added to product backlog</a:t>
            </a:r>
            <a:endParaRPr lang="en-GB" sz="1400" dirty="0">
              <a:solidFill>
                <a:schemeClr val="tx2">
                  <a:lumMod val="60000"/>
                  <a:lumOff val="40000"/>
                </a:schemeClr>
              </a:solidFill>
            </a:endParaRPr>
          </a:p>
        </p:txBody>
      </p:sp>
      <p:sp>
        <p:nvSpPr>
          <p:cNvPr id="24" name="Flowchart: Multidocument 23"/>
          <p:cNvSpPr/>
          <p:nvPr/>
        </p:nvSpPr>
        <p:spPr>
          <a:xfrm>
            <a:off x="7117264" y="2899675"/>
            <a:ext cx="1348735" cy="109384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Product Backlog</a:t>
            </a:r>
            <a:endParaRPr lang="en-GB" sz="2000" dirty="0"/>
          </a:p>
        </p:txBody>
      </p:sp>
      <p:cxnSp>
        <p:nvCxnSpPr>
          <p:cNvPr id="25" name="Straight Arrow Connector 24"/>
          <p:cNvCxnSpPr>
            <a:stCxn id="20" idx="3"/>
            <a:endCxn id="24" idx="1"/>
          </p:cNvCxnSpPr>
          <p:nvPr/>
        </p:nvCxnSpPr>
        <p:spPr>
          <a:xfrm flipV="1">
            <a:off x="5595442" y="3446595"/>
            <a:ext cx="1521822" cy="22025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a:stCxn id="18" idx="3"/>
          </p:cNvCxnSpPr>
          <p:nvPr/>
        </p:nvCxnSpPr>
        <p:spPr>
          <a:xfrm flipV="1">
            <a:off x="2040700" y="3641666"/>
            <a:ext cx="2009907"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30" name="Oval 29"/>
          <p:cNvSpPr/>
          <p:nvPr/>
        </p:nvSpPr>
        <p:spPr>
          <a:xfrm>
            <a:off x="1637721" y="3207177"/>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1</a:t>
            </a:r>
            <a:endParaRPr lang="en-GB" sz="2400" b="1" dirty="0"/>
          </a:p>
        </p:txBody>
      </p:sp>
      <p:sp>
        <p:nvSpPr>
          <p:cNvPr id="31" name="Oval 30"/>
          <p:cNvSpPr/>
          <p:nvPr/>
        </p:nvSpPr>
        <p:spPr>
          <a:xfrm>
            <a:off x="2984641" y="3342762"/>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2</a:t>
            </a:r>
            <a:endParaRPr lang="en-GB" sz="2400" b="1" dirty="0"/>
          </a:p>
        </p:txBody>
      </p:sp>
      <p:sp>
        <p:nvSpPr>
          <p:cNvPr id="38" name="TextBox 37"/>
          <p:cNvSpPr txBox="1"/>
          <p:nvPr/>
        </p:nvSpPr>
        <p:spPr>
          <a:xfrm>
            <a:off x="412785" y="950494"/>
            <a:ext cx="4171247" cy="477054"/>
          </a:xfrm>
          <a:prstGeom prst="rect">
            <a:avLst/>
          </a:prstGeom>
          <a:noFill/>
        </p:spPr>
        <p:txBody>
          <a:bodyPr wrap="square" rtlCol="0">
            <a:spAutoFit/>
          </a:bodyPr>
          <a:lstStyle/>
          <a:p>
            <a:r>
              <a:rPr lang="en-GB" b="1" dirty="0">
                <a:solidFill>
                  <a:schemeClr val="tx1">
                    <a:lumMod val="65000"/>
                    <a:lumOff val="35000"/>
                  </a:schemeClr>
                </a:solidFill>
              </a:rPr>
              <a:t>Sprint Planning</a:t>
            </a:r>
            <a:r>
              <a:rPr lang="en-GB" b="1" dirty="0" smtClean="0">
                <a:solidFill>
                  <a:schemeClr val="tx1">
                    <a:lumMod val="65000"/>
                    <a:lumOff val="35000"/>
                  </a:schemeClr>
                </a:solidFill>
              </a:rPr>
              <a:t>:</a:t>
            </a:r>
          </a:p>
        </p:txBody>
      </p:sp>
      <p:sp>
        <p:nvSpPr>
          <p:cNvPr id="41" name="TextBox 40"/>
          <p:cNvSpPr txBox="1"/>
          <p:nvPr/>
        </p:nvSpPr>
        <p:spPr>
          <a:xfrm>
            <a:off x="921889" y="2485875"/>
            <a:ext cx="1296144" cy="738664"/>
          </a:xfrm>
          <a:prstGeom prst="rect">
            <a:avLst/>
          </a:prstGeom>
          <a:noFill/>
        </p:spPr>
        <p:txBody>
          <a:bodyPr wrap="square" rtlCol="0">
            <a:spAutoFit/>
          </a:bodyPr>
          <a:lstStyle/>
          <a:p>
            <a:pPr algn="ctr"/>
            <a:r>
              <a:rPr lang="en-GB" sz="1400" dirty="0" smtClean="0">
                <a:solidFill>
                  <a:schemeClr val="tx2">
                    <a:lumMod val="60000"/>
                    <a:lumOff val="40000"/>
                  </a:schemeClr>
                </a:solidFill>
              </a:rPr>
              <a:t>Somebody adds a new story</a:t>
            </a:r>
            <a:endParaRPr lang="en-GB" sz="1400" dirty="0">
              <a:solidFill>
                <a:schemeClr val="tx2">
                  <a:lumMod val="60000"/>
                  <a:lumOff val="40000"/>
                </a:schemeClr>
              </a:solidFill>
            </a:endParaRPr>
          </a:p>
        </p:txBody>
      </p:sp>
      <p:sp>
        <p:nvSpPr>
          <p:cNvPr id="49" name="Content Placeholder 2"/>
          <p:cNvSpPr>
            <a:spLocks noGrp="1"/>
          </p:cNvSpPr>
          <p:nvPr>
            <p:ph idx="1"/>
          </p:nvPr>
        </p:nvSpPr>
        <p:spPr>
          <a:xfrm>
            <a:off x="411076" y="1488199"/>
            <a:ext cx="8915400" cy="756708"/>
          </a:xfrm>
        </p:spPr>
        <p:txBody>
          <a:bodyPr>
            <a:normAutofit fontScale="85000" lnSpcReduction="20000"/>
          </a:bodyPr>
          <a:lstStyle/>
          <a:p>
            <a:pPr marL="0" indent="0">
              <a:buNone/>
            </a:pPr>
            <a:r>
              <a:rPr lang="en-GB" dirty="0"/>
              <a:t>QA </a:t>
            </a:r>
            <a:r>
              <a:rPr lang="en-GB" dirty="0" smtClean="0"/>
              <a:t>are fully integrated into </a:t>
            </a:r>
            <a:r>
              <a:rPr lang="en-GB" dirty="0"/>
              <a:t>the whole of </a:t>
            </a:r>
            <a:r>
              <a:rPr lang="en-GB" dirty="0" smtClean="0"/>
              <a:t>the Agile development process…..</a:t>
            </a:r>
            <a:endParaRPr lang="en-GB" dirty="0"/>
          </a:p>
        </p:txBody>
      </p:sp>
      <p:sp>
        <p:nvSpPr>
          <p:cNvPr id="32" name="Content Placeholder 2"/>
          <p:cNvSpPr txBox="1">
            <a:spLocks/>
          </p:cNvSpPr>
          <p:nvPr/>
        </p:nvSpPr>
        <p:spPr>
          <a:xfrm>
            <a:off x="600905" y="5153890"/>
            <a:ext cx="8616798" cy="1301981"/>
          </a:xfrm>
          <a:prstGeom prst="rect">
            <a:avLst/>
          </a:prstGeom>
        </p:spPr>
        <p:txBody>
          <a:bodyPr>
            <a:normAutofit/>
          </a:bodyPr>
          <a:lstStyle>
            <a:lvl1pPr marL="342900" indent="-342900" algn="l" defTabSz="914400" rtl="0" eaLnBrk="1" latinLnBrk="0" hangingPunct="1">
              <a:spcBef>
                <a:spcPct val="20000"/>
              </a:spcBef>
              <a:buClr>
                <a:srgbClr val="5482AB"/>
              </a:buClr>
              <a:buSzPct val="120000"/>
              <a:buFont typeface="Arial" pitchFamily="34" charset="0"/>
              <a:buChar char="•"/>
              <a:defRPr sz="3200" kern="1200">
                <a:solidFill>
                  <a:schemeClr val="tx1">
                    <a:lumMod val="65000"/>
                    <a:lumOff val="35000"/>
                  </a:schemeClr>
                </a:solidFill>
                <a:latin typeface="Arial" pitchFamily="34" charset="0"/>
                <a:ea typeface="+mn-ea"/>
                <a:cs typeface="Arial" pitchFamily="34" charset="0"/>
              </a:defRPr>
            </a:lvl1pPr>
            <a:lvl2pPr marL="742950" indent="-285750" algn="l" defTabSz="914400" rtl="0" eaLnBrk="1" latinLnBrk="0" hangingPunct="1">
              <a:spcBef>
                <a:spcPct val="20000"/>
              </a:spcBef>
              <a:buClr>
                <a:srgbClr val="5482AB"/>
              </a:buClr>
              <a:buSzPct val="120000"/>
              <a:buFont typeface="Arial" pitchFamily="34" charset="0"/>
              <a:buChar char="–"/>
              <a:defRPr sz="2800" kern="1200">
                <a:solidFill>
                  <a:schemeClr val="tx1">
                    <a:lumMod val="65000"/>
                    <a:lumOff val="35000"/>
                  </a:schemeClr>
                </a:solidFill>
                <a:latin typeface="Arial" pitchFamily="34" charset="0"/>
                <a:ea typeface="+mn-ea"/>
                <a:cs typeface="Arial" pitchFamily="34" charset="0"/>
              </a:defRPr>
            </a:lvl2pPr>
            <a:lvl3pPr marL="1143000" indent="-228600" algn="l" defTabSz="914400" rtl="0" eaLnBrk="1" latinLnBrk="0" hangingPunct="1">
              <a:spcBef>
                <a:spcPct val="20000"/>
              </a:spcBef>
              <a:buClr>
                <a:srgbClr val="5482AB"/>
              </a:buClr>
              <a:buSzPct val="120000"/>
              <a:buFont typeface="Arial" pitchFamily="34" charset="0"/>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4pPr>
            <a:lvl5pPr marL="20574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800" dirty="0"/>
              <a:t>Once </a:t>
            </a:r>
            <a:r>
              <a:rPr lang="en-GB" sz="2800" dirty="0" smtClean="0"/>
              <a:t>several Stories are estimated, </a:t>
            </a:r>
            <a:r>
              <a:rPr lang="en-GB" sz="2800" dirty="0"/>
              <a:t>the team can decide how much work </a:t>
            </a:r>
            <a:r>
              <a:rPr lang="en-GB" sz="2800" dirty="0" smtClean="0"/>
              <a:t>will fit </a:t>
            </a:r>
            <a:r>
              <a:rPr lang="en-GB" sz="2800" dirty="0"/>
              <a:t>into the Sprint</a:t>
            </a:r>
          </a:p>
        </p:txBody>
      </p:sp>
    </p:spTree>
    <p:extLst>
      <p:ext uri="{BB962C8B-B14F-4D97-AF65-F5344CB8AC3E}">
        <p14:creationId xmlns:p14="http://schemas.microsoft.com/office/powerpoint/2010/main" val="15792206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a:t>
            </a:r>
            <a:r>
              <a:rPr lang="en-GB" dirty="0" smtClean="0"/>
              <a:t>Process</a:t>
            </a:r>
            <a:endParaRPr lang="en-GB" dirty="0"/>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sp>
        <p:nvSpPr>
          <p:cNvPr id="18" name="Rounded Rectangle 17"/>
          <p:cNvSpPr/>
          <p:nvPr/>
        </p:nvSpPr>
        <p:spPr>
          <a:xfrm>
            <a:off x="528532" y="340173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New</a:t>
            </a:r>
            <a:endParaRPr lang="en-GB" sz="2000" dirty="0"/>
          </a:p>
        </p:txBody>
      </p:sp>
      <p:sp>
        <p:nvSpPr>
          <p:cNvPr id="19" name="Rounded Rectangle 18"/>
          <p:cNvSpPr/>
          <p:nvPr/>
        </p:nvSpPr>
        <p:spPr>
          <a:xfrm>
            <a:off x="7405296" y="5111136"/>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20" name="Rounded Rectangle 19"/>
          <p:cNvSpPr/>
          <p:nvPr/>
        </p:nvSpPr>
        <p:spPr>
          <a:xfrm>
            <a:off x="4083274" y="3209645"/>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Approved</a:t>
            </a:r>
            <a:endParaRPr lang="en-GB" sz="2000" dirty="0"/>
          </a:p>
        </p:txBody>
      </p:sp>
      <p:cxnSp>
        <p:nvCxnSpPr>
          <p:cNvPr id="21" name="Curved Connector 20"/>
          <p:cNvCxnSpPr>
            <a:endCxn id="18" idx="0"/>
          </p:cNvCxnSpPr>
          <p:nvPr/>
        </p:nvCxnSpPr>
        <p:spPr>
          <a:xfrm>
            <a:off x="528532" y="2753663"/>
            <a:ext cx="756084" cy="648072"/>
          </a:xfrm>
          <a:prstGeom prst="curvedConnector2">
            <a:avLst/>
          </a:prstGeom>
          <a:ln>
            <a:tailEnd type="arrow"/>
          </a:ln>
        </p:spPr>
        <p:style>
          <a:lnRef idx="3">
            <a:schemeClr val="accent1"/>
          </a:lnRef>
          <a:fillRef idx="0">
            <a:schemeClr val="accent1"/>
          </a:fillRef>
          <a:effectRef idx="2">
            <a:schemeClr val="accent1"/>
          </a:effectRef>
          <a:fontRef idx="minor">
            <a:schemeClr val="tx1"/>
          </a:fontRef>
        </p:style>
      </p:cxnSp>
      <p:sp>
        <p:nvSpPr>
          <p:cNvPr id="22" name="TextBox 21"/>
          <p:cNvSpPr txBox="1"/>
          <p:nvPr/>
        </p:nvSpPr>
        <p:spPr>
          <a:xfrm>
            <a:off x="2235562" y="3927265"/>
            <a:ext cx="1620181"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agrees the story should be done and prioritises it</a:t>
            </a:r>
            <a:endParaRPr lang="en-GB" sz="1400" dirty="0">
              <a:solidFill>
                <a:schemeClr val="tx2">
                  <a:lumMod val="60000"/>
                  <a:lumOff val="40000"/>
                </a:schemeClr>
              </a:solidFill>
            </a:endParaRPr>
          </a:p>
        </p:txBody>
      </p:sp>
      <p:sp>
        <p:nvSpPr>
          <p:cNvPr id="23" name="TextBox 22"/>
          <p:cNvSpPr txBox="1"/>
          <p:nvPr/>
        </p:nvSpPr>
        <p:spPr>
          <a:xfrm>
            <a:off x="5595442" y="3639107"/>
            <a:ext cx="1365361" cy="523220"/>
          </a:xfrm>
          <a:prstGeom prst="rect">
            <a:avLst/>
          </a:prstGeom>
          <a:noFill/>
        </p:spPr>
        <p:txBody>
          <a:bodyPr wrap="square" rtlCol="0">
            <a:spAutoFit/>
          </a:bodyPr>
          <a:lstStyle/>
          <a:p>
            <a:pPr algn="ctr"/>
            <a:r>
              <a:rPr lang="en-GB" sz="1400" dirty="0" smtClean="0">
                <a:solidFill>
                  <a:schemeClr val="tx2">
                    <a:lumMod val="60000"/>
                    <a:lumOff val="40000"/>
                  </a:schemeClr>
                </a:solidFill>
              </a:rPr>
              <a:t>Added to product backlog</a:t>
            </a:r>
            <a:endParaRPr lang="en-GB" sz="1400" dirty="0">
              <a:solidFill>
                <a:schemeClr val="tx2">
                  <a:lumMod val="60000"/>
                  <a:lumOff val="40000"/>
                </a:schemeClr>
              </a:solidFill>
            </a:endParaRPr>
          </a:p>
        </p:txBody>
      </p:sp>
      <p:sp>
        <p:nvSpPr>
          <p:cNvPr id="24" name="Flowchart: Multidocument 23"/>
          <p:cNvSpPr/>
          <p:nvPr/>
        </p:nvSpPr>
        <p:spPr>
          <a:xfrm>
            <a:off x="7117264" y="2899675"/>
            <a:ext cx="1348735" cy="109384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Product Backlog</a:t>
            </a:r>
            <a:endParaRPr lang="en-GB" sz="2000" dirty="0"/>
          </a:p>
        </p:txBody>
      </p:sp>
      <p:cxnSp>
        <p:nvCxnSpPr>
          <p:cNvPr id="25" name="Straight Arrow Connector 24"/>
          <p:cNvCxnSpPr>
            <a:stCxn id="20" idx="3"/>
            <a:endCxn id="24" idx="1"/>
          </p:cNvCxnSpPr>
          <p:nvPr/>
        </p:nvCxnSpPr>
        <p:spPr>
          <a:xfrm flipV="1">
            <a:off x="5595442" y="3446595"/>
            <a:ext cx="1521822" cy="22025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a:stCxn id="18" idx="3"/>
          </p:cNvCxnSpPr>
          <p:nvPr/>
        </p:nvCxnSpPr>
        <p:spPr>
          <a:xfrm flipV="1">
            <a:off x="2040700" y="3641666"/>
            <a:ext cx="2009907" cy="21726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a:stCxn id="24" idx="2"/>
            <a:endCxn id="19" idx="0"/>
          </p:cNvCxnSpPr>
          <p:nvPr/>
        </p:nvCxnSpPr>
        <p:spPr>
          <a:xfrm>
            <a:off x="7697844" y="3952091"/>
            <a:ext cx="463536" cy="115904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a:xfrm>
            <a:off x="8025865" y="4055052"/>
            <a:ext cx="1219068" cy="954107"/>
          </a:xfrm>
          <a:prstGeom prst="rect">
            <a:avLst/>
          </a:prstGeom>
          <a:noFill/>
        </p:spPr>
        <p:txBody>
          <a:bodyPr wrap="square" rtlCol="0">
            <a:spAutoFit/>
          </a:bodyPr>
          <a:lstStyle/>
          <a:p>
            <a:pPr algn="ctr"/>
            <a:r>
              <a:rPr lang="en-GB" sz="1400" dirty="0" smtClean="0">
                <a:solidFill>
                  <a:schemeClr val="tx2">
                    <a:lumMod val="60000"/>
                    <a:lumOff val="40000"/>
                  </a:schemeClr>
                </a:solidFill>
              </a:rPr>
              <a:t>PM and Dev team commit to delivery this </a:t>
            </a:r>
            <a:r>
              <a:rPr lang="en-GB" sz="1400" dirty="0">
                <a:solidFill>
                  <a:schemeClr val="tx2">
                    <a:lumMod val="60000"/>
                    <a:lumOff val="40000"/>
                  </a:schemeClr>
                </a:solidFill>
              </a:rPr>
              <a:t>S</a:t>
            </a:r>
            <a:r>
              <a:rPr lang="en-GB" sz="1400" dirty="0" smtClean="0">
                <a:solidFill>
                  <a:schemeClr val="tx2">
                    <a:lumMod val="60000"/>
                    <a:lumOff val="40000"/>
                  </a:schemeClr>
                </a:solidFill>
              </a:rPr>
              <a:t>print</a:t>
            </a:r>
            <a:endParaRPr lang="en-GB" sz="1400" dirty="0">
              <a:solidFill>
                <a:schemeClr val="tx2">
                  <a:lumMod val="60000"/>
                  <a:lumOff val="40000"/>
                </a:schemeClr>
              </a:solidFill>
            </a:endParaRPr>
          </a:p>
        </p:txBody>
      </p:sp>
      <p:sp>
        <p:nvSpPr>
          <p:cNvPr id="29" name="Oval 28"/>
          <p:cNvSpPr/>
          <p:nvPr/>
        </p:nvSpPr>
        <p:spPr>
          <a:xfrm>
            <a:off x="7334432" y="4452671"/>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3</a:t>
            </a:r>
            <a:endParaRPr lang="en-GB" sz="2400" b="1" dirty="0"/>
          </a:p>
        </p:txBody>
      </p:sp>
      <p:sp>
        <p:nvSpPr>
          <p:cNvPr id="30" name="Oval 29"/>
          <p:cNvSpPr/>
          <p:nvPr/>
        </p:nvSpPr>
        <p:spPr>
          <a:xfrm>
            <a:off x="1637721" y="3207177"/>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1</a:t>
            </a:r>
            <a:endParaRPr lang="en-GB" sz="2400" b="1" dirty="0"/>
          </a:p>
        </p:txBody>
      </p:sp>
      <p:sp>
        <p:nvSpPr>
          <p:cNvPr id="31" name="Oval 30"/>
          <p:cNvSpPr/>
          <p:nvPr/>
        </p:nvSpPr>
        <p:spPr>
          <a:xfrm>
            <a:off x="2984641" y="3342762"/>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2</a:t>
            </a:r>
            <a:endParaRPr lang="en-GB" sz="2400" b="1" dirty="0"/>
          </a:p>
        </p:txBody>
      </p:sp>
      <p:sp>
        <p:nvSpPr>
          <p:cNvPr id="38" name="TextBox 37"/>
          <p:cNvSpPr txBox="1"/>
          <p:nvPr/>
        </p:nvSpPr>
        <p:spPr>
          <a:xfrm>
            <a:off x="412785" y="950494"/>
            <a:ext cx="4171247" cy="477054"/>
          </a:xfrm>
          <a:prstGeom prst="rect">
            <a:avLst/>
          </a:prstGeom>
          <a:noFill/>
        </p:spPr>
        <p:txBody>
          <a:bodyPr wrap="square" rtlCol="0">
            <a:spAutoFit/>
          </a:bodyPr>
          <a:lstStyle/>
          <a:p>
            <a:r>
              <a:rPr lang="en-GB" b="1" dirty="0">
                <a:solidFill>
                  <a:schemeClr val="tx1">
                    <a:lumMod val="65000"/>
                    <a:lumOff val="35000"/>
                  </a:schemeClr>
                </a:solidFill>
              </a:rPr>
              <a:t>Sprint Planning</a:t>
            </a:r>
            <a:r>
              <a:rPr lang="en-GB" b="1" dirty="0" smtClean="0">
                <a:solidFill>
                  <a:schemeClr val="tx1">
                    <a:lumMod val="65000"/>
                    <a:lumOff val="35000"/>
                  </a:schemeClr>
                </a:solidFill>
              </a:rPr>
              <a:t>:</a:t>
            </a:r>
          </a:p>
        </p:txBody>
      </p:sp>
      <p:sp>
        <p:nvSpPr>
          <p:cNvPr id="41" name="TextBox 40"/>
          <p:cNvSpPr txBox="1"/>
          <p:nvPr/>
        </p:nvSpPr>
        <p:spPr>
          <a:xfrm>
            <a:off x="921889" y="2485875"/>
            <a:ext cx="1296144" cy="738664"/>
          </a:xfrm>
          <a:prstGeom prst="rect">
            <a:avLst/>
          </a:prstGeom>
          <a:noFill/>
        </p:spPr>
        <p:txBody>
          <a:bodyPr wrap="square" rtlCol="0">
            <a:spAutoFit/>
          </a:bodyPr>
          <a:lstStyle/>
          <a:p>
            <a:pPr algn="ctr"/>
            <a:r>
              <a:rPr lang="en-GB" sz="1400" dirty="0" smtClean="0">
                <a:solidFill>
                  <a:schemeClr val="tx2">
                    <a:lumMod val="60000"/>
                    <a:lumOff val="40000"/>
                  </a:schemeClr>
                </a:solidFill>
              </a:rPr>
              <a:t>Somebody adds a new story</a:t>
            </a:r>
            <a:endParaRPr lang="en-GB" sz="1400" dirty="0">
              <a:solidFill>
                <a:schemeClr val="tx2">
                  <a:lumMod val="60000"/>
                  <a:lumOff val="40000"/>
                </a:schemeClr>
              </a:solidFill>
            </a:endParaRPr>
          </a:p>
        </p:txBody>
      </p:sp>
      <p:sp>
        <p:nvSpPr>
          <p:cNvPr id="49" name="Content Placeholder 2"/>
          <p:cNvSpPr>
            <a:spLocks noGrp="1"/>
          </p:cNvSpPr>
          <p:nvPr>
            <p:ph idx="1"/>
          </p:nvPr>
        </p:nvSpPr>
        <p:spPr>
          <a:xfrm>
            <a:off x="411076" y="1488199"/>
            <a:ext cx="8915400" cy="756708"/>
          </a:xfrm>
        </p:spPr>
        <p:txBody>
          <a:bodyPr>
            <a:normAutofit fontScale="85000" lnSpcReduction="20000"/>
          </a:bodyPr>
          <a:lstStyle/>
          <a:p>
            <a:pPr marL="0" indent="0">
              <a:buNone/>
            </a:pPr>
            <a:r>
              <a:rPr lang="en-GB" dirty="0"/>
              <a:t>QA </a:t>
            </a:r>
            <a:r>
              <a:rPr lang="en-GB" dirty="0" smtClean="0"/>
              <a:t>are fully integrated into </a:t>
            </a:r>
            <a:r>
              <a:rPr lang="en-GB" dirty="0"/>
              <a:t>the whole of </a:t>
            </a:r>
            <a:r>
              <a:rPr lang="en-GB" dirty="0" smtClean="0"/>
              <a:t>the Agile development process…..</a:t>
            </a:r>
            <a:endParaRPr lang="en-GB" dirty="0"/>
          </a:p>
        </p:txBody>
      </p:sp>
      <p:sp>
        <p:nvSpPr>
          <p:cNvPr id="32" name="Content Placeholder 2"/>
          <p:cNvSpPr txBox="1">
            <a:spLocks/>
          </p:cNvSpPr>
          <p:nvPr/>
        </p:nvSpPr>
        <p:spPr>
          <a:xfrm>
            <a:off x="360947" y="4826001"/>
            <a:ext cx="5668211" cy="2259263"/>
          </a:xfrm>
          <a:prstGeom prst="rect">
            <a:avLst/>
          </a:prstGeom>
        </p:spPr>
        <p:txBody>
          <a:bodyPr>
            <a:normAutofit/>
          </a:bodyPr>
          <a:lstStyle>
            <a:lvl1pPr marL="342900" indent="-342900" algn="l" defTabSz="914400" rtl="0" eaLnBrk="1" latinLnBrk="0" hangingPunct="1">
              <a:spcBef>
                <a:spcPct val="20000"/>
              </a:spcBef>
              <a:buClr>
                <a:srgbClr val="5482AB"/>
              </a:buClr>
              <a:buSzPct val="120000"/>
              <a:buFont typeface="Arial" pitchFamily="34" charset="0"/>
              <a:buChar char="•"/>
              <a:defRPr sz="3200" kern="1200">
                <a:solidFill>
                  <a:schemeClr val="tx1">
                    <a:lumMod val="65000"/>
                    <a:lumOff val="35000"/>
                  </a:schemeClr>
                </a:solidFill>
                <a:latin typeface="Arial" pitchFamily="34" charset="0"/>
                <a:ea typeface="+mn-ea"/>
                <a:cs typeface="Arial" pitchFamily="34" charset="0"/>
              </a:defRPr>
            </a:lvl1pPr>
            <a:lvl2pPr marL="742950" indent="-285750" algn="l" defTabSz="914400" rtl="0" eaLnBrk="1" latinLnBrk="0" hangingPunct="1">
              <a:spcBef>
                <a:spcPct val="20000"/>
              </a:spcBef>
              <a:buClr>
                <a:srgbClr val="5482AB"/>
              </a:buClr>
              <a:buSzPct val="120000"/>
              <a:buFont typeface="Arial" pitchFamily="34" charset="0"/>
              <a:buChar char="–"/>
              <a:defRPr sz="2800" kern="1200">
                <a:solidFill>
                  <a:schemeClr val="tx1">
                    <a:lumMod val="65000"/>
                    <a:lumOff val="35000"/>
                  </a:schemeClr>
                </a:solidFill>
                <a:latin typeface="Arial" pitchFamily="34" charset="0"/>
                <a:ea typeface="+mn-ea"/>
                <a:cs typeface="Arial" pitchFamily="34" charset="0"/>
              </a:defRPr>
            </a:lvl2pPr>
            <a:lvl3pPr marL="1143000" indent="-228600" algn="l" defTabSz="914400" rtl="0" eaLnBrk="1" latinLnBrk="0" hangingPunct="1">
              <a:spcBef>
                <a:spcPct val="20000"/>
              </a:spcBef>
              <a:buClr>
                <a:srgbClr val="5482AB"/>
              </a:buClr>
              <a:buSzPct val="120000"/>
              <a:buFont typeface="Arial" pitchFamily="34" charset="0"/>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4pPr>
            <a:lvl5pPr marL="2057400" indent="-228600" algn="l" defTabSz="914400" rtl="0" eaLnBrk="1" latinLnBrk="0" hangingPunct="1">
              <a:spcBef>
                <a:spcPct val="20000"/>
              </a:spcBef>
              <a:buClr>
                <a:srgbClr val="5482AB"/>
              </a:buClr>
              <a:buSzPct val="120000"/>
              <a:buFont typeface="Arial" pitchFamily="34" charset="0"/>
              <a:buChar char="»"/>
              <a:defRPr sz="2000" kern="1200">
                <a:solidFill>
                  <a:schemeClr val="tx1">
                    <a:lumMod val="65000"/>
                    <a:lumOff val="35000"/>
                  </a:schemeClr>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800" dirty="0" smtClean="0"/>
              <a:t>The </a:t>
            </a:r>
            <a:r>
              <a:rPr lang="en-GB" sz="2800" dirty="0"/>
              <a:t>chosen stories are </a:t>
            </a:r>
            <a:r>
              <a:rPr lang="en-GB" sz="2800" dirty="0" smtClean="0"/>
              <a:t>“committed” </a:t>
            </a:r>
            <a:r>
              <a:rPr lang="en-GB" sz="2800" dirty="0"/>
              <a:t>to be completed by the end of the Sprint</a:t>
            </a:r>
          </a:p>
        </p:txBody>
      </p:sp>
    </p:spTree>
    <p:extLst>
      <p:ext uri="{BB962C8B-B14F-4D97-AF65-F5344CB8AC3E}">
        <p14:creationId xmlns:p14="http://schemas.microsoft.com/office/powerpoint/2010/main" val="8303099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Process </a:t>
            </a:r>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cxnSp>
        <p:nvCxnSpPr>
          <p:cNvPr id="19" name="Straight Arrow Connector 18"/>
          <p:cNvCxnSpPr>
            <a:endCxn id="27" idx="3"/>
          </p:cNvCxnSpPr>
          <p:nvPr/>
        </p:nvCxnSpPr>
        <p:spPr>
          <a:xfrm flipH="1">
            <a:off x="6332493" y="4617792"/>
            <a:ext cx="1205155" cy="79515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3" name="Oval 22"/>
          <p:cNvSpPr/>
          <p:nvPr/>
        </p:nvSpPr>
        <p:spPr>
          <a:xfrm>
            <a:off x="6748178" y="5111153"/>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4</a:t>
            </a:r>
            <a:endParaRPr lang="en-GB" sz="2400" b="1" dirty="0"/>
          </a:p>
        </p:txBody>
      </p:sp>
      <p:sp>
        <p:nvSpPr>
          <p:cNvPr id="27" name="Rounded Rectangle 26"/>
          <p:cNvSpPr/>
          <p:nvPr/>
        </p:nvSpPr>
        <p:spPr>
          <a:xfrm>
            <a:off x="4182959" y="4955744"/>
            <a:ext cx="214953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Developed</a:t>
            </a:r>
          </a:p>
          <a:p>
            <a:pPr algn="ctr"/>
            <a:r>
              <a:rPr lang="en-GB" sz="1600" dirty="0" smtClean="0"/>
              <a:t>(Implemented and tested)</a:t>
            </a:r>
            <a:endParaRPr lang="en-GB" sz="1600" dirty="0"/>
          </a:p>
        </p:txBody>
      </p:sp>
      <p:sp>
        <p:nvSpPr>
          <p:cNvPr id="28" name="TextBox 27"/>
          <p:cNvSpPr txBox="1"/>
          <p:nvPr/>
        </p:nvSpPr>
        <p:spPr>
          <a:xfrm>
            <a:off x="6008692" y="4597888"/>
            <a:ext cx="1365361" cy="307777"/>
          </a:xfrm>
          <a:prstGeom prst="rect">
            <a:avLst/>
          </a:prstGeom>
          <a:noFill/>
        </p:spPr>
        <p:txBody>
          <a:bodyPr wrap="square" rtlCol="0">
            <a:spAutoFit/>
          </a:bodyPr>
          <a:lstStyle/>
          <a:p>
            <a:pPr algn="ctr"/>
            <a:r>
              <a:rPr lang="en-GB" sz="1400" dirty="0" smtClean="0">
                <a:solidFill>
                  <a:schemeClr val="tx2">
                    <a:lumMod val="60000"/>
                    <a:lumOff val="40000"/>
                  </a:schemeClr>
                </a:solidFill>
              </a:rPr>
              <a:t>Work Started</a:t>
            </a:r>
            <a:endParaRPr lang="en-GB" sz="1400" dirty="0">
              <a:solidFill>
                <a:schemeClr val="tx2">
                  <a:lumMod val="60000"/>
                  <a:lumOff val="40000"/>
                </a:schemeClr>
              </a:solidFill>
            </a:endParaRPr>
          </a:p>
        </p:txBody>
      </p:sp>
      <p:sp>
        <p:nvSpPr>
          <p:cNvPr id="29" name="Rounded Rectangle 28"/>
          <p:cNvSpPr/>
          <p:nvPr/>
        </p:nvSpPr>
        <p:spPr>
          <a:xfrm>
            <a:off x="7537648" y="4160592"/>
            <a:ext cx="1512168" cy="914400"/>
          </a:xfrm>
          <a:prstGeom prst="round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30" name="Flowchart: Multidocument 13"/>
          <p:cNvSpPr/>
          <p:nvPr/>
        </p:nvSpPr>
        <p:spPr>
          <a:xfrm>
            <a:off x="7249616" y="1491931"/>
            <a:ext cx="1348736" cy="1093840"/>
          </a:xfrm>
          <a:prstGeom prst="flowChartMultidocumen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Product Backlog</a:t>
            </a:r>
            <a:endParaRPr lang="en-GB" sz="2000" dirty="0"/>
          </a:p>
        </p:txBody>
      </p:sp>
      <p:cxnSp>
        <p:nvCxnSpPr>
          <p:cNvPr id="31" name="Straight Arrow Connector 30"/>
          <p:cNvCxnSpPr>
            <a:stCxn id="30" idx="2"/>
            <a:endCxn id="29" idx="0"/>
          </p:cNvCxnSpPr>
          <p:nvPr/>
        </p:nvCxnSpPr>
        <p:spPr>
          <a:xfrm>
            <a:off x="7830197" y="2544347"/>
            <a:ext cx="463535" cy="1616245"/>
          </a:xfrm>
          <a:prstGeom prst="straightConnector1">
            <a:avLst/>
          </a:prstGeom>
          <a:ln>
            <a:solidFill>
              <a:schemeClr val="bg1">
                <a:lumMod val="50000"/>
              </a:schemeClr>
            </a:solidFill>
            <a:tailEnd type="arrow"/>
          </a:ln>
        </p:spPr>
        <p:style>
          <a:lnRef idx="3">
            <a:schemeClr val="accent1"/>
          </a:lnRef>
          <a:fillRef idx="0">
            <a:schemeClr val="accent1"/>
          </a:fillRef>
          <a:effectRef idx="2">
            <a:schemeClr val="accent1"/>
          </a:effectRef>
          <a:fontRef idx="minor">
            <a:schemeClr val="tx1"/>
          </a:fontRef>
        </p:style>
      </p:cxnSp>
      <p:sp>
        <p:nvSpPr>
          <p:cNvPr id="32" name="TextBox 31"/>
          <p:cNvSpPr txBox="1"/>
          <p:nvPr/>
        </p:nvSpPr>
        <p:spPr>
          <a:xfrm>
            <a:off x="8061964" y="2633523"/>
            <a:ext cx="1365361" cy="954107"/>
          </a:xfrm>
          <a:prstGeom prst="rect">
            <a:avLst/>
          </a:prstGeom>
          <a:noFill/>
          <a:ln>
            <a:noFill/>
          </a:ln>
        </p:spPr>
        <p:txBody>
          <a:bodyPr wrap="square" rtlCol="0">
            <a:spAutoFit/>
          </a:bodyPr>
          <a:lstStyle/>
          <a:p>
            <a:pPr algn="ctr"/>
            <a:r>
              <a:rPr lang="en-GB" sz="1400" dirty="0" smtClean="0">
                <a:solidFill>
                  <a:schemeClr val="bg1">
                    <a:lumMod val="50000"/>
                  </a:schemeClr>
                </a:solidFill>
              </a:rPr>
              <a:t>PM and Dev team commit to delivery this </a:t>
            </a:r>
            <a:r>
              <a:rPr lang="en-GB" sz="1400" dirty="0">
                <a:solidFill>
                  <a:schemeClr val="bg1">
                    <a:lumMod val="50000"/>
                  </a:schemeClr>
                </a:solidFill>
              </a:rPr>
              <a:t>S</a:t>
            </a:r>
            <a:r>
              <a:rPr lang="en-GB" sz="1400" dirty="0" smtClean="0">
                <a:solidFill>
                  <a:schemeClr val="bg1">
                    <a:lumMod val="50000"/>
                  </a:schemeClr>
                </a:solidFill>
              </a:rPr>
              <a:t>print</a:t>
            </a:r>
            <a:endParaRPr lang="en-GB" sz="1400" dirty="0">
              <a:solidFill>
                <a:schemeClr val="bg1">
                  <a:lumMod val="50000"/>
                </a:schemeClr>
              </a:solidFill>
            </a:endParaRPr>
          </a:p>
        </p:txBody>
      </p:sp>
      <p:sp>
        <p:nvSpPr>
          <p:cNvPr id="33" name="Oval 32"/>
          <p:cNvSpPr/>
          <p:nvPr/>
        </p:nvSpPr>
        <p:spPr>
          <a:xfrm>
            <a:off x="7466784" y="3044927"/>
            <a:ext cx="457200" cy="456435"/>
          </a:xfrm>
          <a:prstGeom prst="ellipse">
            <a:avLst/>
          </a:prstGeom>
          <a:solidFill>
            <a:schemeClr val="bg1">
              <a:lumMod val="75000"/>
            </a:schemeClr>
          </a:solidFill>
          <a:ln>
            <a:solidFill>
              <a:schemeClr val="bg1">
                <a:lumMod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3</a:t>
            </a:r>
            <a:endParaRPr lang="en-GB" sz="2400" b="1" dirty="0"/>
          </a:p>
        </p:txBody>
      </p:sp>
      <p:sp>
        <p:nvSpPr>
          <p:cNvPr id="36" name="TextBox 35"/>
          <p:cNvSpPr txBox="1"/>
          <p:nvPr/>
        </p:nvSpPr>
        <p:spPr>
          <a:xfrm>
            <a:off x="5727794" y="2038851"/>
            <a:ext cx="1365361" cy="738664"/>
          </a:xfrm>
          <a:prstGeom prst="rect">
            <a:avLst/>
          </a:prstGeom>
          <a:noFill/>
        </p:spPr>
        <p:txBody>
          <a:bodyPr wrap="square" rtlCol="0">
            <a:spAutoFit/>
          </a:bodyPr>
          <a:lstStyle/>
          <a:p>
            <a:pPr algn="ctr"/>
            <a:r>
              <a:rPr lang="en-GB" sz="1400" dirty="0" smtClean="0">
                <a:solidFill>
                  <a:schemeClr val="bg1">
                    <a:lumMod val="50000"/>
                  </a:schemeClr>
                </a:solidFill>
              </a:rPr>
              <a:t>Added to product backlog</a:t>
            </a:r>
            <a:endParaRPr lang="en-GB" sz="1400" dirty="0">
              <a:solidFill>
                <a:schemeClr val="bg1">
                  <a:lumMod val="50000"/>
                </a:schemeClr>
              </a:solidFill>
            </a:endParaRPr>
          </a:p>
        </p:txBody>
      </p:sp>
      <p:cxnSp>
        <p:nvCxnSpPr>
          <p:cNvPr id="37" name="Straight Arrow Connector 36"/>
          <p:cNvCxnSpPr/>
          <p:nvPr/>
        </p:nvCxnSpPr>
        <p:spPr>
          <a:xfrm>
            <a:off x="5695127" y="1949131"/>
            <a:ext cx="1554489" cy="89720"/>
          </a:xfrm>
          <a:prstGeom prst="straightConnector1">
            <a:avLst/>
          </a:prstGeom>
          <a:ln>
            <a:solidFill>
              <a:schemeClr val="bg1">
                <a:lumMod val="50000"/>
              </a:schemeClr>
            </a:solidFill>
            <a:tailEnd type="arrow"/>
          </a:ln>
        </p:spPr>
        <p:style>
          <a:lnRef idx="3">
            <a:schemeClr val="accent1"/>
          </a:lnRef>
          <a:fillRef idx="0">
            <a:schemeClr val="accent1"/>
          </a:fillRef>
          <a:effectRef idx="2">
            <a:schemeClr val="accent1"/>
          </a:effectRef>
          <a:fontRef idx="minor">
            <a:schemeClr val="tx1"/>
          </a:fontRef>
        </p:style>
      </p:cxnSp>
      <p:sp>
        <p:nvSpPr>
          <p:cNvPr id="3" name="Content Placeholder 2"/>
          <p:cNvSpPr>
            <a:spLocks noGrp="1"/>
          </p:cNvSpPr>
          <p:nvPr>
            <p:ph sz="half" idx="1"/>
          </p:nvPr>
        </p:nvSpPr>
        <p:spPr>
          <a:xfrm>
            <a:off x="495300" y="1279358"/>
            <a:ext cx="4009858" cy="4525963"/>
          </a:xfrm>
        </p:spPr>
        <p:txBody>
          <a:bodyPr>
            <a:normAutofit/>
          </a:bodyPr>
          <a:lstStyle/>
          <a:p>
            <a:pPr marL="0" indent="0">
              <a:buNone/>
            </a:pPr>
            <a:r>
              <a:rPr lang="en-GB" b="1" dirty="0" smtClean="0"/>
              <a:t>During the Sprint:</a:t>
            </a:r>
          </a:p>
          <a:p>
            <a:r>
              <a:rPr lang="en-GB" dirty="0"/>
              <a:t>Test plans are written in parallel with software </a:t>
            </a:r>
            <a:r>
              <a:rPr lang="en-GB" dirty="0" smtClean="0"/>
              <a:t>development</a:t>
            </a:r>
          </a:p>
          <a:p>
            <a:r>
              <a:rPr lang="en-GB" dirty="0"/>
              <a:t>Test failures are either fixed during the Sprint or recorded as bugs in TFS</a:t>
            </a:r>
            <a:endParaRPr lang="en-GB" b="1" dirty="0"/>
          </a:p>
        </p:txBody>
      </p:sp>
    </p:spTree>
    <p:extLst>
      <p:ext uri="{BB962C8B-B14F-4D97-AF65-F5344CB8AC3E}">
        <p14:creationId xmlns:p14="http://schemas.microsoft.com/office/powerpoint/2010/main" val="3677585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QA Agile Testing Process </a:t>
            </a:r>
          </a:p>
        </p:txBody>
      </p:sp>
      <p:sp>
        <p:nvSpPr>
          <p:cNvPr id="4" name="Footer Placeholder 3"/>
          <p:cNvSpPr>
            <a:spLocks noGrp="1"/>
          </p:cNvSpPr>
          <p:nvPr>
            <p:ph type="ftr" sz="quarter" idx="11"/>
          </p:nvPr>
        </p:nvSpPr>
        <p:spPr/>
        <p:txBody>
          <a:bodyPr/>
          <a:lstStyle/>
          <a:p>
            <a:r>
              <a:rPr lang="en-GB" dirty="0" smtClean="0"/>
              <a:t>Copyright </a:t>
            </a:r>
            <a:r>
              <a:rPr lang="en-GB" dirty="0" err="1" smtClean="0"/>
              <a:t>Arieso</a:t>
            </a:r>
            <a:r>
              <a:rPr lang="en-GB" dirty="0" smtClean="0"/>
              <a:t> 2014      Commercial in Confidence</a:t>
            </a:r>
            <a:endParaRPr lang="en-GB" dirty="0"/>
          </a:p>
        </p:txBody>
      </p:sp>
      <p:cxnSp>
        <p:nvCxnSpPr>
          <p:cNvPr id="19" name="Straight Arrow Connector 18"/>
          <p:cNvCxnSpPr>
            <a:endCxn id="27" idx="3"/>
          </p:cNvCxnSpPr>
          <p:nvPr/>
        </p:nvCxnSpPr>
        <p:spPr>
          <a:xfrm flipH="1">
            <a:off x="6332493" y="4617792"/>
            <a:ext cx="1205155" cy="79515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23" name="Oval 22"/>
          <p:cNvSpPr/>
          <p:nvPr/>
        </p:nvSpPr>
        <p:spPr>
          <a:xfrm>
            <a:off x="6748178" y="5111153"/>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4</a:t>
            </a:r>
            <a:endParaRPr lang="en-GB" sz="2400" b="1" dirty="0"/>
          </a:p>
        </p:txBody>
      </p:sp>
      <p:sp>
        <p:nvSpPr>
          <p:cNvPr id="27" name="Rounded Rectangle 26"/>
          <p:cNvSpPr/>
          <p:nvPr/>
        </p:nvSpPr>
        <p:spPr>
          <a:xfrm>
            <a:off x="4182959" y="4955744"/>
            <a:ext cx="214953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Developed</a:t>
            </a:r>
          </a:p>
          <a:p>
            <a:pPr algn="ctr"/>
            <a:r>
              <a:rPr lang="en-GB" sz="1600" dirty="0" smtClean="0"/>
              <a:t>(Implemented and tested)</a:t>
            </a:r>
            <a:endParaRPr lang="en-GB" sz="1600" dirty="0"/>
          </a:p>
        </p:txBody>
      </p:sp>
      <p:sp>
        <p:nvSpPr>
          <p:cNvPr id="28" name="TextBox 27"/>
          <p:cNvSpPr txBox="1"/>
          <p:nvPr/>
        </p:nvSpPr>
        <p:spPr>
          <a:xfrm>
            <a:off x="6008692" y="4597888"/>
            <a:ext cx="1365361" cy="307777"/>
          </a:xfrm>
          <a:prstGeom prst="rect">
            <a:avLst/>
          </a:prstGeom>
          <a:noFill/>
        </p:spPr>
        <p:txBody>
          <a:bodyPr wrap="square" rtlCol="0">
            <a:spAutoFit/>
          </a:bodyPr>
          <a:lstStyle/>
          <a:p>
            <a:pPr algn="ctr"/>
            <a:r>
              <a:rPr lang="en-GB" sz="1400" dirty="0" smtClean="0">
                <a:solidFill>
                  <a:schemeClr val="tx2">
                    <a:lumMod val="60000"/>
                    <a:lumOff val="40000"/>
                  </a:schemeClr>
                </a:solidFill>
              </a:rPr>
              <a:t>Work Started</a:t>
            </a:r>
            <a:endParaRPr lang="en-GB" sz="1400" dirty="0">
              <a:solidFill>
                <a:schemeClr val="tx2">
                  <a:lumMod val="60000"/>
                  <a:lumOff val="40000"/>
                </a:schemeClr>
              </a:solidFill>
            </a:endParaRPr>
          </a:p>
        </p:txBody>
      </p:sp>
      <p:sp>
        <p:nvSpPr>
          <p:cNvPr id="29" name="Rounded Rectangle 28"/>
          <p:cNvSpPr/>
          <p:nvPr/>
        </p:nvSpPr>
        <p:spPr>
          <a:xfrm>
            <a:off x="7537648" y="4160592"/>
            <a:ext cx="1512168" cy="914400"/>
          </a:xfrm>
          <a:prstGeom prst="roundRec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Committed</a:t>
            </a:r>
            <a:endParaRPr lang="en-GB" sz="2000" dirty="0"/>
          </a:p>
        </p:txBody>
      </p:sp>
      <p:sp>
        <p:nvSpPr>
          <p:cNvPr id="30" name="Flowchart: Multidocument 13"/>
          <p:cNvSpPr/>
          <p:nvPr/>
        </p:nvSpPr>
        <p:spPr>
          <a:xfrm>
            <a:off x="7249616" y="1491931"/>
            <a:ext cx="1348736" cy="1093840"/>
          </a:xfrm>
          <a:prstGeom prst="flowChartMultidocument">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Product Backlog</a:t>
            </a:r>
            <a:endParaRPr lang="en-GB" sz="2000" dirty="0"/>
          </a:p>
        </p:txBody>
      </p:sp>
      <p:cxnSp>
        <p:nvCxnSpPr>
          <p:cNvPr id="31" name="Straight Arrow Connector 30"/>
          <p:cNvCxnSpPr>
            <a:stCxn id="30" idx="2"/>
            <a:endCxn id="29" idx="0"/>
          </p:cNvCxnSpPr>
          <p:nvPr/>
        </p:nvCxnSpPr>
        <p:spPr>
          <a:xfrm>
            <a:off x="7830197" y="2544347"/>
            <a:ext cx="463535" cy="1616245"/>
          </a:xfrm>
          <a:prstGeom prst="straightConnector1">
            <a:avLst/>
          </a:prstGeom>
          <a:ln>
            <a:solidFill>
              <a:schemeClr val="bg1">
                <a:lumMod val="50000"/>
              </a:schemeClr>
            </a:solidFill>
            <a:tailEnd type="arrow"/>
          </a:ln>
        </p:spPr>
        <p:style>
          <a:lnRef idx="3">
            <a:schemeClr val="accent1"/>
          </a:lnRef>
          <a:fillRef idx="0">
            <a:schemeClr val="accent1"/>
          </a:fillRef>
          <a:effectRef idx="2">
            <a:schemeClr val="accent1"/>
          </a:effectRef>
          <a:fontRef idx="minor">
            <a:schemeClr val="tx1"/>
          </a:fontRef>
        </p:style>
      </p:cxnSp>
      <p:sp>
        <p:nvSpPr>
          <p:cNvPr id="32" name="TextBox 31"/>
          <p:cNvSpPr txBox="1"/>
          <p:nvPr/>
        </p:nvSpPr>
        <p:spPr>
          <a:xfrm>
            <a:off x="8061964" y="2633523"/>
            <a:ext cx="1365361" cy="954107"/>
          </a:xfrm>
          <a:prstGeom prst="rect">
            <a:avLst/>
          </a:prstGeom>
          <a:noFill/>
          <a:ln>
            <a:noFill/>
          </a:ln>
        </p:spPr>
        <p:txBody>
          <a:bodyPr wrap="square" rtlCol="0">
            <a:spAutoFit/>
          </a:bodyPr>
          <a:lstStyle/>
          <a:p>
            <a:pPr algn="ctr"/>
            <a:r>
              <a:rPr lang="en-GB" sz="1400" dirty="0" smtClean="0">
                <a:solidFill>
                  <a:schemeClr val="bg1">
                    <a:lumMod val="50000"/>
                  </a:schemeClr>
                </a:solidFill>
              </a:rPr>
              <a:t>PM and Dev team commit to delivery this </a:t>
            </a:r>
            <a:r>
              <a:rPr lang="en-GB" sz="1400" dirty="0">
                <a:solidFill>
                  <a:schemeClr val="bg1">
                    <a:lumMod val="50000"/>
                  </a:schemeClr>
                </a:solidFill>
              </a:rPr>
              <a:t>S</a:t>
            </a:r>
            <a:r>
              <a:rPr lang="en-GB" sz="1400" dirty="0" smtClean="0">
                <a:solidFill>
                  <a:schemeClr val="bg1">
                    <a:lumMod val="50000"/>
                  </a:schemeClr>
                </a:solidFill>
              </a:rPr>
              <a:t>print</a:t>
            </a:r>
            <a:endParaRPr lang="en-GB" sz="1400" dirty="0">
              <a:solidFill>
                <a:schemeClr val="bg1">
                  <a:lumMod val="50000"/>
                </a:schemeClr>
              </a:solidFill>
            </a:endParaRPr>
          </a:p>
        </p:txBody>
      </p:sp>
      <p:sp>
        <p:nvSpPr>
          <p:cNvPr id="33" name="Oval 32"/>
          <p:cNvSpPr/>
          <p:nvPr/>
        </p:nvSpPr>
        <p:spPr>
          <a:xfrm>
            <a:off x="7466784" y="3044927"/>
            <a:ext cx="457200" cy="456435"/>
          </a:xfrm>
          <a:prstGeom prst="ellipse">
            <a:avLst/>
          </a:prstGeom>
          <a:solidFill>
            <a:schemeClr val="bg1">
              <a:lumMod val="75000"/>
            </a:schemeClr>
          </a:solidFill>
          <a:ln>
            <a:solidFill>
              <a:schemeClr val="bg1">
                <a:lumMod val="5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3</a:t>
            </a:r>
            <a:endParaRPr lang="en-GB" sz="2400" b="1" dirty="0"/>
          </a:p>
        </p:txBody>
      </p:sp>
      <p:sp>
        <p:nvSpPr>
          <p:cNvPr id="14" name="Rounded Rectangle 13"/>
          <p:cNvSpPr/>
          <p:nvPr/>
        </p:nvSpPr>
        <p:spPr>
          <a:xfrm>
            <a:off x="1128936" y="4140688"/>
            <a:ext cx="1512168"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Done</a:t>
            </a:r>
            <a:endParaRPr lang="en-GB" sz="2000" dirty="0"/>
          </a:p>
        </p:txBody>
      </p:sp>
      <p:cxnSp>
        <p:nvCxnSpPr>
          <p:cNvPr id="15" name="Straight Arrow Connector 14"/>
          <p:cNvCxnSpPr>
            <a:endCxn id="14" idx="3"/>
          </p:cNvCxnSpPr>
          <p:nvPr/>
        </p:nvCxnSpPr>
        <p:spPr>
          <a:xfrm flipH="1" flipV="1">
            <a:off x="2641104" y="4597888"/>
            <a:ext cx="1541855" cy="815056"/>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6" name="TextBox 15"/>
          <p:cNvSpPr txBox="1"/>
          <p:nvPr/>
        </p:nvSpPr>
        <p:spPr>
          <a:xfrm>
            <a:off x="2822944" y="4278635"/>
            <a:ext cx="1687635" cy="738664"/>
          </a:xfrm>
          <a:prstGeom prst="rect">
            <a:avLst/>
          </a:prstGeom>
          <a:noFill/>
        </p:spPr>
        <p:txBody>
          <a:bodyPr wrap="square" rtlCol="0">
            <a:spAutoFit/>
          </a:bodyPr>
          <a:lstStyle/>
          <a:p>
            <a:pPr algn="ctr"/>
            <a:r>
              <a:rPr lang="en-GB" sz="1400" dirty="0" smtClean="0">
                <a:solidFill>
                  <a:schemeClr val="tx2">
                    <a:lumMod val="60000"/>
                    <a:lumOff val="40000"/>
                  </a:schemeClr>
                </a:solidFill>
              </a:rPr>
              <a:t>Product Manager approves the feature</a:t>
            </a:r>
          </a:p>
        </p:txBody>
      </p:sp>
      <p:sp>
        <p:nvSpPr>
          <p:cNvPr id="17" name="Oval 16"/>
          <p:cNvSpPr/>
          <p:nvPr/>
        </p:nvSpPr>
        <p:spPr>
          <a:xfrm>
            <a:off x="2594344" y="3912470"/>
            <a:ext cx="457200" cy="45643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2400" b="1" dirty="0" smtClean="0"/>
              <a:t>5</a:t>
            </a:r>
            <a:endParaRPr lang="en-GB" sz="2400" b="1" dirty="0"/>
          </a:p>
        </p:txBody>
      </p:sp>
      <p:sp>
        <p:nvSpPr>
          <p:cNvPr id="5" name="TextBox 4"/>
          <p:cNvSpPr txBox="1"/>
          <p:nvPr/>
        </p:nvSpPr>
        <p:spPr>
          <a:xfrm>
            <a:off x="5654842" y="441158"/>
            <a:ext cx="184666" cy="477054"/>
          </a:xfrm>
          <a:prstGeom prst="rect">
            <a:avLst/>
          </a:prstGeom>
          <a:noFill/>
        </p:spPr>
        <p:txBody>
          <a:bodyPr wrap="none" rtlCol="0">
            <a:spAutoFit/>
          </a:bodyPr>
          <a:lstStyle/>
          <a:p>
            <a:endParaRPr lang="en-GB" dirty="0"/>
          </a:p>
        </p:txBody>
      </p:sp>
      <p:sp>
        <p:nvSpPr>
          <p:cNvPr id="21" name="TextBox 20"/>
          <p:cNvSpPr txBox="1"/>
          <p:nvPr/>
        </p:nvSpPr>
        <p:spPr>
          <a:xfrm>
            <a:off x="5727794" y="2038851"/>
            <a:ext cx="1365361" cy="738664"/>
          </a:xfrm>
          <a:prstGeom prst="rect">
            <a:avLst/>
          </a:prstGeom>
          <a:noFill/>
        </p:spPr>
        <p:txBody>
          <a:bodyPr wrap="square" rtlCol="0">
            <a:spAutoFit/>
          </a:bodyPr>
          <a:lstStyle/>
          <a:p>
            <a:pPr algn="ctr"/>
            <a:r>
              <a:rPr lang="en-GB" sz="1400" dirty="0" smtClean="0">
                <a:solidFill>
                  <a:schemeClr val="bg1">
                    <a:lumMod val="50000"/>
                  </a:schemeClr>
                </a:solidFill>
              </a:rPr>
              <a:t>Added to product backlog</a:t>
            </a:r>
            <a:endParaRPr lang="en-GB" sz="1400" dirty="0">
              <a:solidFill>
                <a:schemeClr val="bg1">
                  <a:lumMod val="50000"/>
                </a:schemeClr>
              </a:solidFill>
            </a:endParaRPr>
          </a:p>
        </p:txBody>
      </p:sp>
      <p:cxnSp>
        <p:nvCxnSpPr>
          <p:cNvPr id="22" name="Straight Arrow Connector 21"/>
          <p:cNvCxnSpPr/>
          <p:nvPr/>
        </p:nvCxnSpPr>
        <p:spPr>
          <a:xfrm>
            <a:off x="5695127" y="1949131"/>
            <a:ext cx="1554489" cy="89720"/>
          </a:xfrm>
          <a:prstGeom prst="straightConnector1">
            <a:avLst/>
          </a:prstGeom>
          <a:ln>
            <a:solidFill>
              <a:schemeClr val="bg1">
                <a:lumMod val="50000"/>
              </a:schemeClr>
            </a:solidFill>
            <a:tailEnd type="arrow"/>
          </a:ln>
        </p:spPr>
        <p:style>
          <a:lnRef idx="3">
            <a:schemeClr val="accent1"/>
          </a:lnRef>
          <a:fillRef idx="0">
            <a:schemeClr val="accent1"/>
          </a:fillRef>
          <a:effectRef idx="2">
            <a:schemeClr val="accent1"/>
          </a:effectRef>
          <a:fontRef idx="minor">
            <a:schemeClr val="tx1"/>
          </a:fontRef>
        </p:style>
      </p:cxnSp>
      <p:sp>
        <p:nvSpPr>
          <p:cNvPr id="3" name="Content Placeholder 2"/>
          <p:cNvSpPr>
            <a:spLocks noGrp="1"/>
          </p:cNvSpPr>
          <p:nvPr>
            <p:ph sz="half" idx="1"/>
          </p:nvPr>
        </p:nvSpPr>
        <p:spPr>
          <a:xfrm>
            <a:off x="495300" y="1279358"/>
            <a:ext cx="4491121" cy="4525963"/>
          </a:xfrm>
        </p:spPr>
        <p:txBody>
          <a:bodyPr>
            <a:normAutofit/>
          </a:bodyPr>
          <a:lstStyle/>
          <a:p>
            <a:pPr marL="0" indent="0">
              <a:buNone/>
            </a:pPr>
            <a:r>
              <a:rPr lang="en-GB" b="1" dirty="0"/>
              <a:t>A </a:t>
            </a:r>
            <a:r>
              <a:rPr lang="en-GB" b="1" dirty="0" smtClean="0"/>
              <a:t>Story is “</a:t>
            </a:r>
            <a:r>
              <a:rPr lang="en-GB" b="1" dirty="0"/>
              <a:t>Done” </a:t>
            </a:r>
            <a:r>
              <a:rPr lang="en-GB" b="1" dirty="0" smtClean="0"/>
              <a:t>when:</a:t>
            </a:r>
          </a:p>
          <a:p>
            <a:r>
              <a:rPr lang="en-GB" dirty="0"/>
              <a:t>All QA Tasks are </a:t>
            </a:r>
            <a:r>
              <a:rPr lang="en-GB" dirty="0" smtClean="0"/>
              <a:t>complete</a:t>
            </a:r>
          </a:p>
          <a:p>
            <a:r>
              <a:rPr lang="en-GB" dirty="0"/>
              <a:t>Product Management </a:t>
            </a:r>
            <a:r>
              <a:rPr lang="en-GB" dirty="0" smtClean="0"/>
              <a:t>approve the story</a:t>
            </a:r>
            <a:endParaRPr lang="en-GB" b="1" dirty="0"/>
          </a:p>
        </p:txBody>
      </p:sp>
    </p:spTree>
    <p:extLst>
      <p:ext uri="{BB962C8B-B14F-4D97-AF65-F5344CB8AC3E}">
        <p14:creationId xmlns:p14="http://schemas.microsoft.com/office/powerpoint/2010/main" val="3772993987"/>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5F78B6E2782B24DA9A872D537105A14" ma:contentTypeVersion="2" ma:contentTypeDescription="Create a new document." ma:contentTypeScope="" ma:versionID="bef2afb43e67c1155dca38e99169c518">
  <xsd:schema xmlns:xsd="http://www.w3.org/2001/XMLSchema" xmlns:p="http://schemas.microsoft.com/office/2006/metadata/properties" targetNamespace="http://schemas.microsoft.com/office/2006/metadata/properties" ma:root="true" ma:fieldsID="b43ea8bdadab3e2b277e3cf9dc8e9c9c">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95B51DEF-1F14-4A5C-B8CB-339CF3EF6144}">
  <ds:schemaRefs>
    <ds:schemaRef ds:uri="http://schemas.microsoft.com/sharepoint/v3/contenttype/forms"/>
  </ds:schemaRefs>
</ds:datastoreItem>
</file>

<file path=customXml/itemProps2.xml><?xml version="1.0" encoding="utf-8"?>
<ds:datastoreItem xmlns:ds="http://schemas.openxmlformats.org/officeDocument/2006/customXml" ds:itemID="{0C440073-336E-4267-8591-46FFAC2D0376}">
  <ds:schemaRefs>
    <ds:schemaRef ds:uri="http://schemas.microsoft.com/office/2006/metadata/properties"/>
    <ds:schemaRef ds:uri="http://schemas.openxmlformats.org/package/2006/metadata/core-properties"/>
    <ds:schemaRef ds:uri="http://purl.org/dc/dcmitype/"/>
    <ds:schemaRef ds:uri="http://purl.org/dc/elements/1.1/"/>
    <ds:schemaRef ds:uri="http://schemas.microsoft.com/office/2006/documentManagement/types"/>
    <ds:schemaRef ds:uri="http://purl.org/dc/terms/"/>
    <ds:schemaRef ds:uri="http://www.w3.org/XML/1998/namespace"/>
  </ds:schemaRefs>
</ds:datastoreItem>
</file>

<file path=customXml/itemProps3.xml><?xml version="1.0" encoding="utf-8"?>
<ds:datastoreItem xmlns:ds="http://schemas.openxmlformats.org/officeDocument/2006/customXml" ds:itemID="{92A7ABD3-D051-4F42-A1E5-9ADE1E6F9C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
  <TotalTime>15955</TotalTime>
  <Words>2145</Words>
  <Application>Microsoft Office PowerPoint</Application>
  <PresentationFormat>A4 Paper (210x297 mm)</PresentationFormat>
  <Paragraphs>361</Paragraphs>
  <Slides>30</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MS PGothic</vt:lpstr>
      <vt:lpstr>Arial</vt:lpstr>
      <vt:lpstr>Calibri</vt:lpstr>
      <vt:lpstr>Consolas</vt:lpstr>
      <vt:lpstr>Custom Design</vt:lpstr>
      <vt:lpstr>Quality Assurance</vt:lpstr>
      <vt:lpstr>Introduction</vt:lpstr>
      <vt:lpstr>Agile continuous improvement</vt:lpstr>
      <vt:lpstr>QA Agile Testing Process </vt:lpstr>
      <vt:lpstr>QA Agile Testing Process</vt:lpstr>
      <vt:lpstr>QA Agile Testing Process</vt:lpstr>
      <vt:lpstr>QA Agile Testing Process</vt:lpstr>
      <vt:lpstr>QA Agile Testing Process </vt:lpstr>
      <vt:lpstr>QA Agile Testing Process </vt:lpstr>
      <vt:lpstr>TFS - Demo</vt:lpstr>
      <vt:lpstr>QA Agile Testing Process </vt:lpstr>
      <vt:lpstr>Behaviour Driven Development</vt:lpstr>
      <vt:lpstr>Test Driven Development</vt:lpstr>
      <vt:lpstr>Test Coverage (%)</vt:lpstr>
      <vt:lpstr>Test Coverage Detail</vt:lpstr>
      <vt:lpstr>Test Coverage Detail</vt:lpstr>
      <vt:lpstr>Behaviour Driven Development</vt:lpstr>
      <vt:lpstr>Behaviour Driven Development</vt:lpstr>
      <vt:lpstr>An Example BDD Scenario</vt:lpstr>
      <vt:lpstr>A Real BDD Scenario</vt:lpstr>
      <vt:lpstr>Continuous Integration</vt:lpstr>
      <vt:lpstr>Continuous Integration</vt:lpstr>
      <vt:lpstr>Metrics</vt:lpstr>
      <vt:lpstr>Metrics - Demo</vt:lpstr>
      <vt:lpstr>Test Automation - Overview</vt:lpstr>
      <vt:lpstr>Test Automation – Using the Tests</vt:lpstr>
      <vt:lpstr>Round-up</vt:lpstr>
      <vt:lpstr>Test Automation – Running The Tests</vt:lpstr>
      <vt:lpstr>Life Cycle of a Story</vt:lpstr>
      <vt:lpstr>Lifecycle of a bug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Methodology-Arieso_QA Presentation 2014 Aug v7</dc:title>
  <dc:creator>Arieso</dc:creator>
  <dc:description>Copyright © 2013 Arieso Ltd</dc:description>
  <cp:lastModifiedBy>Juh Khang Loh</cp:lastModifiedBy>
  <cp:revision>611</cp:revision>
  <cp:lastPrinted>2010-10-21T16:20:08Z</cp:lastPrinted>
  <dcterms:created xsi:type="dcterms:W3CDTF">2008-05-14T07:29:57Z</dcterms:created>
  <dcterms:modified xsi:type="dcterms:W3CDTF">2014-08-28T01:16:02Z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0x010100A5F78B6E2782B24DA9A872D537105A14</vt:lpwstr>
  </property>
  <property fmtid="{D5CDD505-2E9C-101B-9397-08002B2CF9AE}" pid="3" name="Product">
    <vt:lpwstr>none</vt:lpwstr>
  </property>
  <property fmtid="{D5CDD505-2E9C-101B-9397-08002B2CF9AE}" pid="4" name="Doc Type">
    <vt:lpwstr>none</vt:lpwstr>
  </property>
</Properties>
</file>

<file path=docProps/thumbnail.jpeg>
</file>